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Ex1.xml" ContentType="application/vnd.ms-office.chartex+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Ex2.xml" ContentType="application/vnd.ms-office.chartex+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xml" ContentType="application/vnd.openxmlformats-officedocument.presentationml.notesSlid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73" r:id="rId5"/>
    <p:sldId id="11088641" r:id="rId6"/>
    <p:sldId id="11088644" r:id="rId7"/>
    <p:sldId id="11088642" r:id="rId8"/>
    <p:sldId id="256" r:id="rId9"/>
    <p:sldId id="11088656" r:id="rId10"/>
    <p:sldId id="11088633" r:id="rId11"/>
    <p:sldId id="11088635" r:id="rId12"/>
    <p:sldId id="11088634" r:id="rId13"/>
    <p:sldId id="11088643" r:id="rId14"/>
    <p:sldId id="11088657" r:id="rId15"/>
    <p:sldId id="11088638" r:id="rId16"/>
    <p:sldId id="11088639" r:id="rId17"/>
    <p:sldId id="3675" r:id="rId18"/>
    <p:sldId id="11088646" r:id="rId19"/>
    <p:sldId id="11088647" r:id="rId20"/>
    <p:sldId id="11088648" r:id="rId21"/>
    <p:sldId id="11088658" r:id="rId22"/>
    <p:sldId id="11088650" r:id="rId23"/>
    <p:sldId id="11088651" r:id="rId24"/>
    <p:sldId id="11088652" r:id="rId25"/>
    <p:sldId id="11088653" r:id="rId26"/>
    <p:sldId id="11088654" r:id="rId27"/>
    <p:sldId id="11088659" r:id="rId28"/>
  </p:sldIdLst>
  <p:sldSz cx="12192000" cy="6858000"/>
  <p:notesSz cx="6858000" cy="9144000"/>
  <p:defaultTextStyle>
    <a:defPPr>
      <a:defRPr lang="j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4CC913-F091-0D2C-F72A-BB3965841ACD}" name="Devyani  Gupta" initials="DG" userId="S::dgupta@taglobalgroup.com::afdf4c63-5e15-492e-a69c-53b5879bba7c" providerId="AD"/>
  <p188:author id="{6AF64619-D0CB-AC4B-BFCF-2BF75EE0F951}" name="Harshad" initials="H" userId="S::harshad@taglobalgroup.com::bda7b544-f098-400c-a61d-3b4848f44ee7" providerId="AD"/>
  <p188:author id="{2F76F46E-9298-CA49-B7F3-AEFE33C1CDDA}" name="Debpriya De" initials="DD" userId="S::dde@taglobalgroup.com::8e5ab211-9831-4c14-b9f0-9e4a1388b080" providerId="AD"/>
  <p188:author id="{3D868DEC-495C-B424-7CD7-C8BC6F784A42}" name="TS Nivas" initials="TN" userId="S::tnivas@taglobalgroup.com::f862daa8-17d6-42ba-8531-b1c3eed31f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212"/>
    <a:srgbClr val="E7EAED"/>
    <a:srgbClr val="D1D1D1"/>
    <a:srgbClr val="FFFFFF"/>
    <a:srgbClr val="E7E7E7"/>
    <a:srgbClr val="FFEEB7"/>
    <a:srgbClr val="F2F2F2"/>
    <a:srgbClr val="D9D9D9"/>
    <a:srgbClr val="A5A5A5"/>
    <a:srgbClr val="FF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0"/>
  </p:normalViewPr>
  <p:slideViewPr>
    <p:cSldViewPr snapToGrid="0">
      <p:cViewPr>
        <p:scale>
          <a:sx n="75" d="100"/>
          <a:sy n="75" d="100"/>
        </p:scale>
        <p:origin x="252" y="-684"/>
      </p:cViewPr>
      <p:guideLst/>
    </p:cSldViewPr>
  </p:slideViewPr>
  <p:notesTextViewPr>
    <p:cViewPr>
      <p:scale>
        <a:sx n="1" d="1"/>
        <a:sy n="1" d="1"/>
      </p:scale>
      <p:origin x="0" y="0"/>
    </p:cViewPr>
  </p:notesTextViewPr>
  <p:sorterViewPr>
    <p:cViewPr>
      <p:scale>
        <a:sx n="100" d="100"/>
        <a:sy n="100" d="100"/>
      </p:scale>
      <p:origin x="0" y="-84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3.xlsx"/><Relationship Id="rId4" Type="http://schemas.openxmlformats.org/officeDocument/2006/relationships/themeOverride" Target="../theme/themeOverride1.xml"/></Relationships>
</file>

<file path=ppt/charts/_rels/chartEx2.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_Worksheet4.xlsx"/><Relationship Id="rId4"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Strategic(USD bn)</c:v>
                </c:pt>
              </c:strCache>
            </c:strRef>
          </c:tx>
          <c:spPr>
            <a:solidFill>
              <a:srgbClr val="C00000"/>
            </a:solidFill>
            <a:ln>
              <a:noFill/>
            </a:ln>
            <a:effectLst/>
          </c:spPr>
          <c:invertIfNegative val="0"/>
          <c:dLbls>
            <c:dLbl>
              <c:idx val="3"/>
              <c:layout>
                <c:manualLayout>
                  <c:x val="-2.7205037944601548E-3"/>
                  <c:y val="2.8152258646105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7B-4D9F-B78A-6FF7487147B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Sheet1!$B$2:$B$6</c:f>
              <c:numCache>
                <c:formatCode>_(* #,##0_);_(* \(#,##0\);_(* "-"??_);_(@_)</c:formatCode>
                <c:ptCount val="5"/>
                <c:pt idx="0">
                  <c:v>46</c:v>
                </c:pt>
                <c:pt idx="1">
                  <c:v>68</c:v>
                </c:pt>
                <c:pt idx="2">
                  <c:v>58</c:v>
                </c:pt>
                <c:pt idx="3">
                  <c:v>141</c:v>
                </c:pt>
                <c:pt idx="4">
                  <c:v>100</c:v>
                </c:pt>
              </c:numCache>
            </c:numRef>
          </c:val>
          <c:extLst>
            <c:ext xmlns:c16="http://schemas.microsoft.com/office/drawing/2014/chart" uri="{C3380CC4-5D6E-409C-BE32-E72D297353CC}">
              <c16:uniqueId val="{00000001-E67B-4D9F-B78A-6FF7487147B5}"/>
            </c:ext>
          </c:extLst>
        </c:ser>
        <c:ser>
          <c:idx val="1"/>
          <c:order val="1"/>
          <c:tx>
            <c:strRef>
              <c:f>Sheet1!$C$1</c:f>
              <c:strCache>
                <c:ptCount val="1"/>
                <c:pt idx="0">
                  <c:v>PE (USD bn)</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Sheet1!$C$2:$C$6</c:f>
              <c:numCache>
                <c:formatCode>_(* #,##0_);_(* \(#,##0\);_(* "-"??_);_(@_)</c:formatCode>
                <c:ptCount val="5"/>
                <c:pt idx="0">
                  <c:v>23</c:v>
                </c:pt>
                <c:pt idx="1">
                  <c:v>26</c:v>
                </c:pt>
                <c:pt idx="2">
                  <c:v>63</c:v>
                </c:pt>
                <c:pt idx="3">
                  <c:v>45</c:v>
                </c:pt>
                <c:pt idx="4">
                  <c:v>36</c:v>
                </c:pt>
              </c:numCache>
            </c:numRef>
          </c:val>
          <c:extLst>
            <c:ext xmlns:c16="http://schemas.microsoft.com/office/drawing/2014/chart" uri="{C3380CC4-5D6E-409C-BE32-E72D297353CC}">
              <c16:uniqueId val="{00000002-E67B-4D9F-B78A-6FF7487147B5}"/>
            </c:ext>
          </c:extLst>
        </c:ser>
        <c:dLbls>
          <c:showLegendKey val="0"/>
          <c:showVal val="0"/>
          <c:showCatName val="0"/>
          <c:showSerName val="0"/>
          <c:showPercent val="0"/>
          <c:showBubbleSize val="0"/>
        </c:dLbls>
        <c:gapWidth val="75"/>
        <c:overlap val="100"/>
        <c:axId val="1702002671"/>
        <c:axId val="1702007471"/>
      </c:barChart>
      <c:lineChart>
        <c:grouping val="standard"/>
        <c:varyColors val="0"/>
        <c:ser>
          <c:idx val="2"/>
          <c:order val="2"/>
          <c:tx>
            <c:strRef>
              <c:f>Sheet1!$D$1</c:f>
              <c:strCache>
                <c:ptCount val="1"/>
                <c:pt idx="0">
                  <c:v>Deal Volume</c:v>
                </c:pt>
              </c:strCache>
            </c:strRef>
          </c:tx>
          <c:spPr>
            <a:ln w="28575" cap="rnd">
              <a:solidFill>
                <a:schemeClr val="tx1"/>
              </a:solidFill>
              <a:round/>
            </a:ln>
            <a:effectLst/>
          </c:spPr>
          <c:marker>
            <c:symbol val="circle"/>
            <c:size val="8"/>
            <c:spPr>
              <a:solidFill>
                <a:srgbClr val="C00000"/>
              </a:solidFill>
              <a:ln w="9525">
                <a:solidFill>
                  <a:srgbClr val="C00000"/>
                </a:solidFill>
              </a:ln>
              <a:effectLst/>
            </c:spPr>
          </c:marker>
          <c:dLbls>
            <c:dLbl>
              <c:idx val="0"/>
              <c:layout>
                <c:manualLayout>
                  <c:x val="-3.7871095922579687E-2"/>
                  <c:y val="-5.89411359166210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7B-4D9F-B78A-6FF7487147B5}"/>
                </c:ext>
              </c:extLst>
            </c:dLbl>
            <c:dLbl>
              <c:idx val="1"/>
              <c:layout>
                <c:manualLayout>
                  <c:x val="-6.7243570560550164E-2"/>
                  <c:y val="-4.8917689741420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7B-4D9F-B78A-6FF7487147B5}"/>
                </c:ext>
              </c:extLst>
            </c:dLbl>
            <c:dLbl>
              <c:idx val="2"/>
              <c:layout>
                <c:manualLayout>
                  <c:x val="-8.1051519701267311E-2"/>
                  <c:y val="-4.9952155938390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7B-4D9F-B78A-6FF7487147B5}"/>
                </c:ext>
              </c:extLst>
            </c:dLbl>
            <c:dLbl>
              <c:idx val="3"/>
              <c:layout>
                <c:manualLayout>
                  <c:x val="-7.842854317813848E-2"/>
                  <c:y val="-3.7621915363870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7B-4D9F-B78A-6FF7487147B5}"/>
                </c:ext>
              </c:extLst>
            </c:dLbl>
            <c:dLbl>
              <c:idx val="4"/>
              <c:layout>
                <c:manualLayout>
                  <c:x val="-6.4933837954395252E-2"/>
                  <c:y val="-4.5813581111457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7B-4D9F-B78A-6FF7487147B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Sheet1!$D$2:$D$6</c:f>
              <c:numCache>
                <c:formatCode>_(* #,##0_);_(* \(#,##0\);_(* "-"??_);_(@_)</c:formatCode>
                <c:ptCount val="5"/>
                <c:pt idx="0">
                  <c:v>564</c:v>
                </c:pt>
                <c:pt idx="1">
                  <c:v>543</c:v>
                </c:pt>
                <c:pt idx="2">
                  <c:v>1018</c:v>
                </c:pt>
                <c:pt idx="3">
                  <c:v>1505</c:v>
                </c:pt>
                <c:pt idx="4">
                  <c:v>1271</c:v>
                </c:pt>
              </c:numCache>
            </c:numRef>
          </c:val>
          <c:smooth val="0"/>
          <c:extLst>
            <c:ext xmlns:c16="http://schemas.microsoft.com/office/drawing/2014/chart" uri="{C3380CC4-5D6E-409C-BE32-E72D297353CC}">
              <c16:uniqueId val="{00000008-E67B-4D9F-B78A-6FF7487147B5}"/>
            </c:ext>
          </c:extLst>
        </c:ser>
        <c:dLbls>
          <c:showLegendKey val="0"/>
          <c:showVal val="0"/>
          <c:showCatName val="0"/>
          <c:showSerName val="0"/>
          <c:showPercent val="0"/>
          <c:showBubbleSize val="0"/>
        </c:dLbls>
        <c:marker val="1"/>
        <c:smooth val="0"/>
        <c:axId val="1541058463"/>
        <c:axId val="1541057983"/>
      </c:lineChart>
      <c:catAx>
        <c:axId val="1702002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702007471"/>
        <c:crosses val="autoZero"/>
        <c:auto val="1"/>
        <c:lblAlgn val="ctr"/>
        <c:lblOffset val="100"/>
        <c:noMultiLvlLbl val="0"/>
      </c:catAx>
      <c:valAx>
        <c:axId val="1702007471"/>
        <c:scaling>
          <c:orientation val="minMax"/>
        </c:scaling>
        <c:delete val="0"/>
        <c:axPos val="l"/>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702002671"/>
        <c:crosses val="autoZero"/>
        <c:crossBetween val="between"/>
      </c:valAx>
      <c:valAx>
        <c:axId val="1541057983"/>
        <c:scaling>
          <c:orientation val="minMax"/>
          <c:max val="1550"/>
          <c:min val="-2000"/>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541058463"/>
        <c:crosses val="max"/>
        <c:crossBetween val="between"/>
        <c:majorUnit val="1300"/>
        <c:minorUnit val="50"/>
      </c:valAx>
      <c:catAx>
        <c:axId val="1541058463"/>
        <c:scaling>
          <c:orientation val="minMax"/>
        </c:scaling>
        <c:delete val="1"/>
        <c:axPos val="t"/>
        <c:numFmt formatCode="General" sourceLinked="1"/>
        <c:majorTickMark val="out"/>
        <c:minorTickMark val="none"/>
        <c:tickLblPos val="nextTo"/>
        <c:crossAx val="1541057983"/>
        <c:crosses val="max"/>
        <c:auto val="1"/>
        <c:lblAlgn val="ctr"/>
        <c:lblOffset val="100"/>
        <c:noMultiLvlLbl val="0"/>
      </c:catAx>
      <c:spPr>
        <a:noFill/>
        <a:ln>
          <a:noFill/>
        </a:ln>
        <a:effectLst/>
      </c:spPr>
    </c:plotArea>
    <c:legend>
      <c:legendPos val="b"/>
      <c:layout>
        <c:manualLayout>
          <c:xMode val="edge"/>
          <c:yMode val="edge"/>
          <c:x val="6.031699652953685E-2"/>
          <c:y val="0.87494551791305619"/>
          <c:w val="0.83583794622956387"/>
          <c:h val="9.389849690770714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12549757085384"/>
          <c:y val="0.13267375373160945"/>
          <c:w val="0.39866155041756018"/>
          <c:h val="0.73465249253678111"/>
        </c:manualLayout>
      </c:layout>
      <c:doughnutChart>
        <c:varyColors val="1"/>
        <c:ser>
          <c:idx val="0"/>
          <c:order val="0"/>
          <c:tx>
            <c:strRef>
              <c:f>Sheet1!$B$1</c:f>
              <c:strCache>
                <c:ptCount val="1"/>
                <c:pt idx="0">
                  <c:v>Food Services Market Segmentation</c:v>
                </c:pt>
              </c:strCache>
            </c:strRef>
          </c:tx>
          <c:spPr>
            <a:solidFill>
              <a:srgbClr val="C00000"/>
            </a:solidFill>
          </c:spPr>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4-9DBD-46FB-9B75-1A0B351ED4CB}"/>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9DBD-46FB-9B75-1A0B351ED4CB}"/>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2-9DBD-46FB-9B75-1A0B351ED4CB}"/>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1-9DBD-46FB-9B75-1A0B351ED4CB}"/>
              </c:ext>
            </c:extLst>
          </c:dPt>
          <c:dLbls>
            <c:dLbl>
              <c:idx val="0"/>
              <c:layout>
                <c:manualLayout>
                  <c:x val="-6.2313057420419329E-2"/>
                  <c:y val="0.1167678296967255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DBD-46FB-9B75-1A0B351ED4CB}"/>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9DBD-46FB-9B75-1A0B351ED4C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Restaurants in Hotels</c:v>
                </c:pt>
                <c:pt idx="1">
                  <c:v>Chain Market</c:v>
                </c:pt>
                <c:pt idx="2">
                  <c:v>Organised Standalone</c:v>
                </c:pt>
                <c:pt idx="3">
                  <c:v>Unorganized Market</c:v>
                </c:pt>
              </c:strCache>
            </c:strRef>
          </c:cat>
          <c:val>
            <c:numRef>
              <c:f>Sheet1!$B$2:$B$5</c:f>
              <c:numCache>
                <c:formatCode>0%</c:formatCode>
                <c:ptCount val="4"/>
                <c:pt idx="0">
                  <c:v>0.03</c:v>
                </c:pt>
                <c:pt idx="1">
                  <c:v>0.09</c:v>
                </c:pt>
                <c:pt idx="2">
                  <c:v>0.28000000000000003</c:v>
                </c:pt>
                <c:pt idx="3">
                  <c:v>0.6</c:v>
                </c:pt>
              </c:numCache>
            </c:numRef>
          </c:val>
          <c:extLst>
            <c:ext xmlns:c16="http://schemas.microsoft.com/office/drawing/2014/chart" uri="{C3380CC4-5D6E-409C-BE32-E72D297353CC}">
              <c16:uniqueId val="{00000000-9DBD-46FB-9B75-1A0B351ED4CB}"/>
            </c:ext>
          </c:extLst>
        </c:ser>
        <c:dLbls>
          <c:showLegendKey val="0"/>
          <c:showVal val="0"/>
          <c:showCatName val="0"/>
          <c:showSerName val="0"/>
          <c:showPercent val="1"/>
          <c:showBubbleSize val="0"/>
          <c:showLeaderLines val="1"/>
        </c:dLbls>
        <c:firstSliceAng val="216"/>
        <c:holeSize val="50"/>
      </c:doughnutChart>
      <c:spPr>
        <a:noFill/>
        <a:ln>
          <a:noFill/>
        </a:ln>
        <a:effectLst/>
      </c:spPr>
    </c:plotArea>
    <c:legend>
      <c:legendPos val="r"/>
      <c:layout>
        <c:manualLayout>
          <c:xMode val="edge"/>
          <c:yMode val="edge"/>
          <c:x val="0.58629418032570157"/>
          <c:y val="0.11511616400344993"/>
          <c:w val="0.39293480053415863"/>
          <c:h val="0.7697671696731354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66091946182755"/>
          <c:y val="0.19642471895795302"/>
          <c:w val="0.45047246031704952"/>
          <c:h val="0.7851148433432672"/>
        </c:manualLayout>
      </c:layout>
      <c:doughnutChart>
        <c:varyColors val="1"/>
        <c:ser>
          <c:idx val="0"/>
          <c:order val="0"/>
          <c:tx>
            <c:strRef>
              <c:f>Sheet1!$B$1</c:f>
              <c:strCache>
                <c:ptCount val="1"/>
                <c:pt idx="0">
                  <c:v>Installed Capacity</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571C-4E9E-9BA2-F9566BB85B8C}"/>
              </c:ext>
            </c:extLst>
          </c:dPt>
          <c:dPt>
            <c:idx val="1"/>
            <c:bubble3D val="0"/>
            <c:spPr>
              <a:solidFill>
                <a:srgbClr val="A5A5A5"/>
              </a:solidFill>
              <a:ln w="19050">
                <a:solidFill>
                  <a:schemeClr val="lt1"/>
                </a:solidFill>
              </a:ln>
              <a:effectLst/>
            </c:spPr>
            <c:extLst>
              <c:ext xmlns:c16="http://schemas.microsoft.com/office/drawing/2014/chart" uri="{C3380CC4-5D6E-409C-BE32-E72D297353CC}">
                <c16:uniqueId val="{00000003-571C-4E9E-9BA2-F9566BB85B8C}"/>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571C-4E9E-9BA2-F9566BB85B8C}"/>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571C-4E9E-9BA2-F9566BB85B8C}"/>
              </c:ext>
            </c:extLst>
          </c:dPt>
          <c:dPt>
            <c:idx val="4"/>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9-571C-4E9E-9BA2-F9566BB85B8C}"/>
              </c:ext>
            </c:extLst>
          </c:dPt>
          <c:dPt>
            <c:idx val="5"/>
            <c:bubble3D val="0"/>
            <c:spPr>
              <a:solidFill>
                <a:srgbClr val="F2F2F2"/>
              </a:solidFill>
              <a:ln w="19050">
                <a:solidFill>
                  <a:schemeClr val="lt1"/>
                </a:solidFill>
              </a:ln>
              <a:effectLst/>
            </c:spPr>
            <c:extLst>
              <c:ext xmlns:c16="http://schemas.microsoft.com/office/drawing/2014/chart" uri="{C3380CC4-5D6E-409C-BE32-E72D297353CC}">
                <c16:uniqueId val="{0000000B-571C-4E9E-9BA2-F9566BB85B8C}"/>
              </c:ext>
            </c:extLst>
          </c:dPt>
          <c:dLbls>
            <c:dLbl>
              <c:idx val="0"/>
              <c:layout>
                <c:manualLayout>
                  <c:x val="7.5229030903742194E-2"/>
                  <c:y val="-8.6508761985102142E-2"/>
                </c:manualLayout>
              </c:layout>
              <c:spPr>
                <a:solidFill>
                  <a:prstClr val="white"/>
                </a:solidFill>
                <a:ln>
                  <a:solidFill>
                    <a:schemeClr val="tx1"/>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tx1"/>
                      </a:solidFill>
                      <a:latin typeface="Aptos" panose="020B0004020202020204" pitchFamily="34" charset="0"/>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4250345871905321"/>
                      <c:h val="0.17497176002186632"/>
                    </c:manualLayout>
                  </c15:layout>
                </c:ext>
                <c:ext xmlns:c16="http://schemas.microsoft.com/office/drawing/2014/chart" uri="{C3380CC4-5D6E-409C-BE32-E72D297353CC}">
                  <c16:uniqueId val="{00000001-571C-4E9E-9BA2-F9566BB85B8C}"/>
                </c:ext>
              </c:extLst>
            </c:dLbl>
            <c:dLbl>
              <c:idx val="1"/>
              <c:layout>
                <c:manualLayout>
                  <c:x val="-0.10851282360355463"/>
                  <c:y val="2.3620247165788109E-3"/>
                </c:manualLayout>
              </c:layout>
              <c:spPr>
                <a:solidFill>
                  <a:prstClr val="white"/>
                </a:solidFill>
                <a:ln>
                  <a:solidFill>
                    <a:schemeClr val="tx1"/>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tx1"/>
                      </a:solidFill>
                      <a:latin typeface="Aptos" panose="020B0004020202020204" pitchFamily="34" charset="0"/>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776369880895875"/>
                      <c:h val="0.17623874936203043"/>
                    </c:manualLayout>
                  </c15:layout>
                </c:ext>
                <c:ext xmlns:c16="http://schemas.microsoft.com/office/drawing/2014/chart" uri="{C3380CC4-5D6E-409C-BE32-E72D297353CC}">
                  <c16:uniqueId val="{00000003-571C-4E9E-9BA2-F9566BB85B8C}"/>
                </c:ext>
              </c:extLst>
            </c:dLbl>
            <c:dLbl>
              <c:idx val="2"/>
              <c:layout>
                <c:manualLayout>
                  <c:x val="-9.6042077592910294E-2"/>
                  <c:y val="8.0774803408630753E-3"/>
                </c:manualLayout>
              </c:layout>
              <c:spPr>
                <a:solidFill>
                  <a:prstClr val="white"/>
                </a:solidFill>
                <a:ln>
                  <a:solidFill>
                    <a:schemeClr val="tx1"/>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tx1"/>
                      </a:solidFill>
                      <a:latin typeface="Aptos" panose="020B0004020202020204" pitchFamily="34" charset="0"/>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5070042294924185"/>
                      <c:h val="0.16995750094939541"/>
                    </c:manualLayout>
                  </c15:layout>
                </c:ext>
                <c:ext xmlns:c16="http://schemas.microsoft.com/office/drawing/2014/chart" uri="{C3380CC4-5D6E-409C-BE32-E72D297353CC}">
                  <c16:uniqueId val="{00000005-571C-4E9E-9BA2-F9566BB85B8C}"/>
                </c:ext>
              </c:extLst>
            </c:dLbl>
            <c:dLbl>
              <c:idx val="3"/>
              <c:layout>
                <c:manualLayout>
                  <c:x val="-4.2024114827121095E-3"/>
                  <c:y val="-0.23882995085618722"/>
                </c:manualLayout>
              </c:layout>
              <c:spPr>
                <a:solidFill>
                  <a:prstClr val="white"/>
                </a:solidFill>
                <a:ln>
                  <a:solidFill>
                    <a:schemeClr val="tx1"/>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tx1"/>
                      </a:solidFill>
                      <a:latin typeface="Aptos" panose="020B0004020202020204" pitchFamily="34" charset="0"/>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024472050129198"/>
                      <c:h val="0.1828324293496664"/>
                    </c:manualLayout>
                  </c15:layout>
                </c:ext>
                <c:ext xmlns:c16="http://schemas.microsoft.com/office/drawing/2014/chart" uri="{C3380CC4-5D6E-409C-BE32-E72D297353CC}">
                  <c16:uniqueId val="{00000007-571C-4E9E-9BA2-F9566BB85B8C}"/>
                </c:ext>
              </c:extLst>
            </c:dLbl>
            <c:dLbl>
              <c:idx val="4"/>
              <c:layout>
                <c:manualLayout>
                  <c:x val="-0.16767507751246954"/>
                  <c:y val="8.4443944550470343E-2"/>
                </c:manualLayout>
              </c:layout>
              <c:spPr>
                <a:solidFill>
                  <a:prstClr val="white"/>
                </a:solidFill>
                <a:ln>
                  <a:solidFill>
                    <a:schemeClr val="tx1"/>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tx1"/>
                      </a:solidFill>
                      <a:latin typeface="Aptos" panose="020B0004020202020204" pitchFamily="34" charset="0"/>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6548882837273912"/>
                      <c:h val="0.17718306520471866"/>
                    </c:manualLayout>
                  </c15:layout>
                </c:ext>
                <c:ext xmlns:c16="http://schemas.microsoft.com/office/drawing/2014/chart" uri="{C3380CC4-5D6E-409C-BE32-E72D297353CC}">
                  <c16:uniqueId val="{00000009-571C-4E9E-9BA2-F9566BB85B8C}"/>
                </c:ext>
              </c:extLst>
            </c:dLbl>
            <c:dLbl>
              <c:idx val="5"/>
              <c:layout>
                <c:manualLayout>
                  <c:x val="6.9453218972549927E-2"/>
                  <c:y val="-0.13691781501181605"/>
                </c:manualLayout>
              </c:layout>
              <c:spPr>
                <a:solidFill>
                  <a:prstClr val="white"/>
                </a:solidFill>
                <a:ln>
                  <a:solidFill>
                    <a:schemeClr val="tx1"/>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tx1"/>
                      </a:solidFill>
                      <a:latin typeface="Aptos" panose="020B0004020202020204" pitchFamily="34" charset="0"/>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2849547014823212"/>
                      <c:h val="0.15988931379876684"/>
                    </c:manualLayout>
                  </c15:layout>
                </c:ext>
                <c:ext xmlns:c16="http://schemas.microsoft.com/office/drawing/2014/chart" uri="{C3380CC4-5D6E-409C-BE32-E72D297353CC}">
                  <c16:uniqueId val="{0000000B-571C-4E9E-9BA2-F9566BB85B8C}"/>
                </c:ext>
              </c:extLst>
            </c:dLbl>
            <c:spPr>
              <a:solidFill>
                <a:prstClr val="white"/>
              </a:solidFill>
              <a:ln>
                <a:solidFill>
                  <a:schemeClr val="tx1"/>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solidFill>
                    <a:latin typeface="Aptos" panose="020B0004020202020204" pitchFamily="34" charset="0"/>
                    <a:ea typeface="+mn-ea"/>
                    <a:cs typeface="+mn-cs"/>
                  </a:defRPr>
                </a:pPr>
                <a:endParaRPr lang="en-US"/>
              </a:p>
            </c:txPr>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Sheet1!$A$2:$A$7</c:f>
              <c:strCache>
                <c:ptCount val="6"/>
                <c:pt idx="0">
                  <c:v>Coal</c:v>
                </c:pt>
                <c:pt idx="1">
                  <c:v>Solar</c:v>
                </c:pt>
                <c:pt idx="2">
                  <c:v>Wind</c:v>
                </c:pt>
                <c:pt idx="3">
                  <c:v>Large Hydro</c:v>
                </c:pt>
                <c:pt idx="4">
                  <c:v>Oil &amp; Gas</c:v>
                </c:pt>
                <c:pt idx="5">
                  <c:v>Others</c:v>
                </c:pt>
              </c:strCache>
            </c:strRef>
          </c:cat>
          <c:val>
            <c:numRef>
              <c:f>Sheet1!$B$2:$B$7</c:f>
              <c:numCache>
                <c:formatCode>0%</c:formatCode>
                <c:ptCount val="6"/>
                <c:pt idx="0">
                  <c:v>0.47</c:v>
                </c:pt>
                <c:pt idx="1">
                  <c:v>0.2223</c:v>
                </c:pt>
                <c:pt idx="2">
                  <c:v>0.1053</c:v>
                </c:pt>
                <c:pt idx="3">
                  <c:v>0.1004</c:v>
                </c:pt>
                <c:pt idx="4">
                  <c:v>5.2900000000000003E-2</c:v>
                </c:pt>
                <c:pt idx="5">
                  <c:v>0.05</c:v>
                </c:pt>
              </c:numCache>
            </c:numRef>
          </c:val>
          <c:extLst>
            <c:ext xmlns:c16="http://schemas.microsoft.com/office/drawing/2014/chart" uri="{C3380CC4-5D6E-409C-BE32-E72D297353CC}">
              <c16:uniqueId val="{0000000C-571C-4E9E-9BA2-F9566BB85B8C}"/>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Market Share</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134D-43E9-AA58-4A273D094B96}"/>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2-134D-43E9-AA58-4A273D094B96}"/>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3-134D-43E9-AA58-4A273D094B96}"/>
              </c:ext>
            </c:extLst>
          </c:dPt>
          <c:dPt>
            <c:idx val="3"/>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4-134D-43E9-AA58-4A273D094B96}"/>
              </c:ext>
            </c:extLst>
          </c:dPt>
          <c:dPt>
            <c:idx val="4"/>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5-134D-43E9-AA58-4A273D094B96}"/>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134D-43E9-AA58-4A273D094B96}"/>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2-134D-43E9-AA58-4A273D094B96}"/>
                </c:ext>
              </c:extLst>
            </c:dLbl>
            <c:dLbl>
              <c:idx val="4"/>
              <c:layout>
                <c:manualLayout>
                  <c:x val="-6.9341179624503547E-3"/>
                  <c:y val="-0.1365549523172726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34D-43E9-AA58-4A273D094B9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Electronic equipment</c:v>
                </c:pt>
                <c:pt idx="1">
                  <c:v>Disposables and consumables</c:v>
                </c:pt>
                <c:pt idx="2">
                  <c:v>In-vitro diagnostics</c:v>
                </c:pt>
                <c:pt idx="3">
                  <c:v>Implants</c:v>
                </c:pt>
                <c:pt idx="4">
                  <c:v>Surgical instruments</c:v>
                </c:pt>
              </c:strCache>
            </c:strRef>
          </c:cat>
          <c:val>
            <c:numRef>
              <c:f>Sheet1!$B$2:$B$6</c:f>
              <c:numCache>
                <c:formatCode>0%</c:formatCode>
                <c:ptCount val="5"/>
                <c:pt idx="0">
                  <c:v>0.56000000000000005</c:v>
                </c:pt>
                <c:pt idx="1">
                  <c:v>0.26500000000000001</c:v>
                </c:pt>
                <c:pt idx="2">
                  <c:v>8.1000000000000003E-2</c:v>
                </c:pt>
                <c:pt idx="3">
                  <c:v>7.0999999999999994E-2</c:v>
                </c:pt>
                <c:pt idx="4">
                  <c:v>2.3E-2</c:v>
                </c:pt>
              </c:numCache>
            </c:numRef>
          </c:val>
          <c:extLst>
            <c:ext xmlns:c16="http://schemas.microsoft.com/office/drawing/2014/chart" uri="{C3380CC4-5D6E-409C-BE32-E72D297353CC}">
              <c16:uniqueId val="{00000000-134D-43E9-AA58-4A273D094B9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6779888437139903"/>
          <c:y val="0.1062094073578787"/>
          <c:w val="0.41139876174124984"/>
          <c:h val="0.815155807647475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Chemical Market Size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2021</c:v>
                </c:pt>
                <c:pt idx="1">
                  <c:v>2022</c:v>
                </c:pt>
                <c:pt idx="2">
                  <c:v>2023</c:v>
                </c:pt>
                <c:pt idx="3">
                  <c:v>2024</c:v>
                </c:pt>
                <c:pt idx="4">
                  <c:v>2025E</c:v>
                </c:pt>
              </c:strCache>
            </c:strRef>
          </c:cat>
          <c:val>
            <c:numRef>
              <c:f>Sheet1!$B$2:$B$6</c:f>
              <c:numCache>
                <c:formatCode>General</c:formatCode>
                <c:ptCount val="5"/>
                <c:pt idx="0">
                  <c:v>213</c:v>
                </c:pt>
                <c:pt idx="1">
                  <c:v>233</c:v>
                </c:pt>
                <c:pt idx="2">
                  <c:v>254</c:v>
                </c:pt>
                <c:pt idx="3">
                  <c:v>278</c:v>
                </c:pt>
                <c:pt idx="4">
                  <c:v>304</c:v>
                </c:pt>
              </c:numCache>
            </c:numRef>
          </c:val>
          <c:extLst>
            <c:ext xmlns:c16="http://schemas.microsoft.com/office/drawing/2014/chart" uri="{C3380CC4-5D6E-409C-BE32-E72D297353CC}">
              <c16:uniqueId val="{00000000-9DC8-483A-AA7F-B4F31303FF2D}"/>
            </c:ext>
          </c:extLst>
        </c:ser>
        <c:dLbls>
          <c:showLegendKey val="0"/>
          <c:showVal val="0"/>
          <c:showCatName val="0"/>
          <c:showSerName val="0"/>
          <c:showPercent val="0"/>
          <c:showBubbleSize val="0"/>
        </c:dLbls>
        <c:gapWidth val="111"/>
        <c:overlap val="-27"/>
        <c:axId val="398326383"/>
        <c:axId val="398343183"/>
      </c:barChart>
      <c:catAx>
        <c:axId val="398326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98343183"/>
        <c:crosses val="autoZero"/>
        <c:auto val="1"/>
        <c:lblAlgn val="ctr"/>
        <c:lblOffset val="100"/>
        <c:noMultiLvlLbl val="0"/>
      </c:catAx>
      <c:valAx>
        <c:axId val="398343183"/>
        <c:scaling>
          <c:orientation val="minMax"/>
        </c:scaling>
        <c:delete val="1"/>
        <c:axPos val="l"/>
        <c:numFmt formatCode="General" sourceLinked="1"/>
        <c:majorTickMark val="none"/>
        <c:minorTickMark val="none"/>
        <c:tickLblPos val="nextTo"/>
        <c:crossAx val="3983263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Market Size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2021</c:v>
                </c:pt>
                <c:pt idx="1">
                  <c:v>2022</c:v>
                </c:pt>
                <c:pt idx="2">
                  <c:v>2023</c:v>
                </c:pt>
                <c:pt idx="3">
                  <c:v>2024</c:v>
                </c:pt>
                <c:pt idx="4">
                  <c:v>2026E</c:v>
                </c:pt>
              </c:strCache>
            </c:strRef>
          </c:cat>
          <c:val>
            <c:numRef>
              <c:f>Sheet1!$B$2:$B$6</c:f>
              <c:numCache>
                <c:formatCode>General</c:formatCode>
                <c:ptCount val="5"/>
                <c:pt idx="0">
                  <c:v>46</c:v>
                </c:pt>
                <c:pt idx="1">
                  <c:v>57</c:v>
                </c:pt>
                <c:pt idx="2">
                  <c:v>70</c:v>
                </c:pt>
                <c:pt idx="3">
                  <c:v>74</c:v>
                </c:pt>
                <c:pt idx="4">
                  <c:v>86</c:v>
                </c:pt>
              </c:numCache>
            </c:numRef>
          </c:val>
          <c:extLst>
            <c:ext xmlns:c16="http://schemas.microsoft.com/office/drawing/2014/chart" uri="{C3380CC4-5D6E-409C-BE32-E72D297353CC}">
              <c16:uniqueId val="{00000000-52CF-4E1A-A6D1-8CD23D7842BB}"/>
            </c:ext>
          </c:extLst>
        </c:ser>
        <c:dLbls>
          <c:showLegendKey val="0"/>
          <c:showVal val="0"/>
          <c:showCatName val="0"/>
          <c:showSerName val="0"/>
          <c:showPercent val="0"/>
          <c:showBubbleSize val="0"/>
        </c:dLbls>
        <c:gapWidth val="104"/>
        <c:overlap val="-27"/>
        <c:axId val="723040031"/>
        <c:axId val="723036191"/>
      </c:barChart>
      <c:catAx>
        <c:axId val="72304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23036191"/>
        <c:crosses val="autoZero"/>
        <c:auto val="1"/>
        <c:lblAlgn val="ctr"/>
        <c:lblOffset val="100"/>
        <c:noMultiLvlLbl val="0"/>
      </c:catAx>
      <c:valAx>
        <c:axId val="723036191"/>
        <c:scaling>
          <c:orientation val="minMax"/>
        </c:scaling>
        <c:delete val="1"/>
        <c:axPos val="l"/>
        <c:numFmt formatCode="General" sourceLinked="1"/>
        <c:majorTickMark val="none"/>
        <c:minorTickMark val="none"/>
        <c:tickLblPos val="nextTo"/>
        <c:crossAx val="7230400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AUM</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2025</c:v>
                </c:pt>
                <c:pt idx="1">
                  <c:v>2030E</c:v>
                </c:pt>
              </c:strCache>
            </c:strRef>
          </c:cat>
          <c:val>
            <c:numRef>
              <c:f>Sheet1!$B$2:$B$3</c:f>
              <c:numCache>
                <c:formatCode>General</c:formatCode>
                <c:ptCount val="2"/>
                <c:pt idx="0">
                  <c:v>774</c:v>
                </c:pt>
                <c:pt idx="1">
                  <c:v>1200</c:v>
                </c:pt>
              </c:numCache>
            </c:numRef>
          </c:val>
          <c:extLst>
            <c:ext xmlns:c16="http://schemas.microsoft.com/office/drawing/2014/chart" uri="{C3380CC4-5D6E-409C-BE32-E72D297353CC}">
              <c16:uniqueId val="{00000000-02AF-494A-AAC1-1A916F52D0A5}"/>
            </c:ext>
          </c:extLst>
        </c:ser>
        <c:dLbls>
          <c:showLegendKey val="0"/>
          <c:showVal val="0"/>
          <c:showCatName val="0"/>
          <c:showSerName val="0"/>
          <c:showPercent val="0"/>
          <c:showBubbleSize val="0"/>
        </c:dLbls>
        <c:gapWidth val="219"/>
        <c:overlap val="-27"/>
        <c:axId val="1072510335"/>
        <c:axId val="1072514175"/>
      </c:barChart>
      <c:catAx>
        <c:axId val="107251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072514175"/>
        <c:crosses val="autoZero"/>
        <c:auto val="1"/>
        <c:lblAlgn val="ctr"/>
        <c:lblOffset val="100"/>
        <c:noMultiLvlLbl val="0"/>
      </c:catAx>
      <c:valAx>
        <c:axId val="1072514175"/>
        <c:scaling>
          <c:orientation val="minMax"/>
        </c:scaling>
        <c:delete val="1"/>
        <c:axPos val="l"/>
        <c:numFmt formatCode="General" sourceLinked="1"/>
        <c:majorTickMark val="none"/>
        <c:minorTickMark val="none"/>
        <c:tickLblPos val="nextTo"/>
        <c:crossAx val="10725103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AUM</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2025</c:v>
                </c:pt>
                <c:pt idx="1">
                  <c:v>2027E</c:v>
                </c:pt>
              </c:strCache>
            </c:strRef>
          </c:cat>
          <c:val>
            <c:numRef>
              <c:f>Sheet1!$B$2:$B$3</c:f>
              <c:numCache>
                <c:formatCode>General</c:formatCode>
                <c:ptCount val="2"/>
                <c:pt idx="0">
                  <c:v>0.9</c:v>
                </c:pt>
                <c:pt idx="1">
                  <c:v>1.7</c:v>
                </c:pt>
              </c:numCache>
            </c:numRef>
          </c:val>
          <c:extLst>
            <c:ext xmlns:c16="http://schemas.microsoft.com/office/drawing/2014/chart" uri="{C3380CC4-5D6E-409C-BE32-E72D297353CC}">
              <c16:uniqueId val="{00000000-02AF-494A-AAC1-1A916F52D0A5}"/>
            </c:ext>
          </c:extLst>
        </c:ser>
        <c:dLbls>
          <c:showLegendKey val="0"/>
          <c:showVal val="0"/>
          <c:showCatName val="0"/>
          <c:showSerName val="0"/>
          <c:showPercent val="0"/>
          <c:showBubbleSize val="0"/>
        </c:dLbls>
        <c:gapWidth val="219"/>
        <c:overlap val="-27"/>
        <c:axId val="1072510335"/>
        <c:axId val="1072514175"/>
      </c:barChart>
      <c:catAx>
        <c:axId val="107251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072514175"/>
        <c:crosses val="autoZero"/>
        <c:auto val="1"/>
        <c:lblAlgn val="ctr"/>
        <c:lblOffset val="100"/>
        <c:noMultiLvlLbl val="0"/>
      </c:catAx>
      <c:valAx>
        <c:axId val="1072514175"/>
        <c:scaling>
          <c:orientation val="minMax"/>
        </c:scaling>
        <c:delete val="1"/>
        <c:axPos val="l"/>
        <c:numFmt formatCode="General" sourceLinked="1"/>
        <c:majorTickMark val="none"/>
        <c:minorTickMark val="none"/>
        <c:tickLblPos val="nextTo"/>
        <c:crossAx val="10725103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Turnover</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2025E</c:v>
                </c:pt>
              </c:strCache>
            </c:strRef>
          </c:cat>
          <c:val>
            <c:numRef>
              <c:f>Sheet1!$B$2:$B$3</c:f>
              <c:numCache>
                <c:formatCode>0</c:formatCode>
                <c:ptCount val="2"/>
                <c:pt idx="0">
                  <c:v>92</c:v>
                </c:pt>
                <c:pt idx="1">
                  <c:v>115</c:v>
                </c:pt>
              </c:numCache>
            </c:numRef>
          </c:val>
          <c:extLst>
            <c:ext xmlns:c16="http://schemas.microsoft.com/office/drawing/2014/chart" uri="{C3380CC4-5D6E-409C-BE32-E72D297353CC}">
              <c16:uniqueId val="{00000000-CCC0-427B-ABEB-9744DFB6BC3F}"/>
            </c:ext>
          </c:extLst>
        </c:ser>
        <c:dLbls>
          <c:showLegendKey val="0"/>
          <c:showVal val="0"/>
          <c:showCatName val="0"/>
          <c:showSerName val="0"/>
          <c:showPercent val="0"/>
          <c:showBubbleSize val="0"/>
        </c:dLbls>
        <c:gapWidth val="100"/>
        <c:overlap val="-27"/>
        <c:axId val="1418938656"/>
        <c:axId val="1418939136"/>
      </c:barChart>
      <c:catAx>
        <c:axId val="141893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18939136"/>
        <c:crosses val="autoZero"/>
        <c:auto val="1"/>
        <c:lblAlgn val="ctr"/>
        <c:lblOffset val="100"/>
        <c:noMultiLvlLbl val="0"/>
      </c:catAx>
      <c:valAx>
        <c:axId val="1418939136"/>
        <c:scaling>
          <c:orientation val="minMax"/>
        </c:scaling>
        <c:delete val="1"/>
        <c:axPos val="l"/>
        <c:numFmt formatCode="0" sourceLinked="1"/>
        <c:majorTickMark val="none"/>
        <c:minorTickMark val="none"/>
        <c:tickLblPos val="nextTo"/>
        <c:crossAx val="14189386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Precision Engineering Market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2033</c:v>
                </c:pt>
              </c:numCache>
            </c:numRef>
          </c:cat>
          <c:val>
            <c:numRef>
              <c:f>Sheet1!$B$2:$B$3</c:f>
              <c:numCache>
                <c:formatCode>0</c:formatCode>
                <c:ptCount val="2"/>
                <c:pt idx="0">
                  <c:v>500</c:v>
                </c:pt>
                <c:pt idx="1">
                  <c:v>930</c:v>
                </c:pt>
              </c:numCache>
            </c:numRef>
          </c:val>
          <c:extLst>
            <c:ext xmlns:c16="http://schemas.microsoft.com/office/drawing/2014/chart" uri="{C3380CC4-5D6E-409C-BE32-E72D297353CC}">
              <c16:uniqueId val="{00000000-CCC0-427B-ABEB-9744DFB6BC3F}"/>
            </c:ext>
          </c:extLst>
        </c:ser>
        <c:dLbls>
          <c:showLegendKey val="0"/>
          <c:showVal val="0"/>
          <c:showCatName val="0"/>
          <c:showSerName val="0"/>
          <c:showPercent val="0"/>
          <c:showBubbleSize val="0"/>
        </c:dLbls>
        <c:gapWidth val="100"/>
        <c:overlap val="-27"/>
        <c:axId val="1418938656"/>
        <c:axId val="1418939136"/>
      </c:barChart>
      <c:catAx>
        <c:axId val="141893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18939136"/>
        <c:crosses val="autoZero"/>
        <c:auto val="1"/>
        <c:lblAlgn val="ctr"/>
        <c:lblOffset val="100"/>
        <c:noMultiLvlLbl val="0"/>
      </c:catAx>
      <c:valAx>
        <c:axId val="1418939136"/>
        <c:scaling>
          <c:orientation val="minMax"/>
        </c:scaling>
        <c:delete val="1"/>
        <c:axPos val="l"/>
        <c:numFmt formatCode="0" sourceLinked="1"/>
        <c:majorTickMark val="none"/>
        <c:minorTickMark val="none"/>
        <c:tickLblPos val="nextTo"/>
        <c:crossAx val="14189386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2019</c:v>
                </c:pt>
                <c:pt idx="1">
                  <c:v>2022</c:v>
                </c:pt>
                <c:pt idx="2">
                  <c:v>2025E</c:v>
                </c:pt>
                <c:pt idx="3">
                  <c:v>2028E</c:v>
                </c:pt>
              </c:strCache>
            </c:strRef>
          </c:cat>
          <c:val>
            <c:numRef>
              <c:f>Sheet1!$B$2:$B$5</c:f>
              <c:numCache>
                <c:formatCode>0</c:formatCode>
                <c:ptCount val="4"/>
                <c:pt idx="0">
                  <c:v>3.4</c:v>
                </c:pt>
                <c:pt idx="1">
                  <c:v>5.42</c:v>
                </c:pt>
                <c:pt idx="2">
                  <c:v>6</c:v>
                </c:pt>
                <c:pt idx="3">
                  <c:v>9.9600000000000009</c:v>
                </c:pt>
              </c:numCache>
            </c:numRef>
          </c:val>
          <c:extLst>
            <c:ext xmlns:c16="http://schemas.microsoft.com/office/drawing/2014/chart" uri="{C3380CC4-5D6E-409C-BE32-E72D297353CC}">
              <c16:uniqueId val="{00000000-F694-4C27-A658-FE8E167C1515}"/>
            </c:ext>
          </c:extLst>
        </c:ser>
        <c:dLbls>
          <c:showLegendKey val="0"/>
          <c:showVal val="0"/>
          <c:showCatName val="0"/>
          <c:showSerName val="0"/>
          <c:showPercent val="0"/>
          <c:showBubbleSize val="0"/>
        </c:dLbls>
        <c:gapWidth val="100"/>
        <c:overlap val="-27"/>
        <c:axId val="1176811519"/>
        <c:axId val="1176815359"/>
      </c:barChart>
      <c:catAx>
        <c:axId val="1176811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76815359"/>
        <c:crosses val="autoZero"/>
        <c:auto val="1"/>
        <c:lblAlgn val="ctr"/>
        <c:lblOffset val="100"/>
        <c:noMultiLvlLbl val="0"/>
      </c:catAx>
      <c:valAx>
        <c:axId val="1176815359"/>
        <c:scaling>
          <c:orientation val="minMax"/>
        </c:scaling>
        <c:delete val="1"/>
        <c:axPos val="l"/>
        <c:numFmt formatCode="0" sourceLinked="1"/>
        <c:majorTickMark val="none"/>
        <c:minorTickMark val="none"/>
        <c:tickLblPos val="nextTo"/>
        <c:crossAx val="11768115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Inbound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0%</c:formatCode>
                <c:ptCount val="5"/>
                <c:pt idx="0">
                  <c:v>0.57999999999999996</c:v>
                </c:pt>
                <c:pt idx="1">
                  <c:v>0.55000000000000004</c:v>
                </c:pt>
                <c:pt idx="2">
                  <c:v>0.56999999999999995</c:v>
                </c:pt>
                <c:pt idx="3">
                  <c:v>0.27</c:v>
                </c:pt>
                <c:pt idx="4">
                  <c:v>0.41</c:v>
                </c:pt>
              </c:numCache>
            </c:numRef>
          </c:val>
          <c:extLst>
            <c:ext xmlns:c16="http://schemas.microsoft.com/office/drawing/2014/chart" uri="{C3380CC4-5D6E-409C-BE32-E72D297353CC}">
              <c16:uniqueId val="{00000000-8B17-4779-BD98-D96F392BB701}"/>
            </c:ext>
          </c:extLst>
        </c:ser>
        <c:ser>
          <c:idx val="1"/>
          <c:order val="1"/>
          <c:tx>
            <c:strRef>
              <c:f>Sheet1!$C$1</c:f>
              <c:strCache>
                <c:ptCount val="1"/>
                <c:pt idx="0">
                  <c:v>Outbound</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0%</c:formatCode>
                <c:ptCount val="5"/>
                <c:pt idx="0">
                  <c:v>0.08</c:v>
                </c:pt>
                <c:pt idx="1">
                  <c:v>0.06</c:v>
                </c:pt>
                <c:pt idx="2">
                  <c:v>0.15</c:v>
                </c:pt>
                <c:pt idx="3">
                  <c:v>0.15</c:v>
                </c:pt>
                <c:pt idx="4">
                  <c:v>0.1</c:v>
                </c:pt>
              </c:numCache>
            </c:numRef>
          </c:val>
          <c:extLst>
            <c:ext xmlns:c16="http://schemas.microsoft.com/office/drawing/2014/chart" uri="{C3380CC4-5D6E-409C-BE32-E72D297353CC}">
              <c16:uniqueId val="{00000001-8B17-4779-BD98-D96F392BB701}"/>
            </c:ext>
          </c:extLst>
        </c:ser>
        <c:ser>
          <c:idx val="2"/>
          <c:order val="2"/>
          <c:tx>
            <c:strRef>
              <c:f>Sheet1!$D$1</c:f>
              <c:strCache>
                <c:ptCount val="1"/>
                <c:pt idx="0">
                  <c:v>Domestic</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Sheet1!$D$2:$D$6</c:f>
              <c:numCache>
                <c:formatCode>0%</c:formatCode>
                <c:ptCount val="5"/>
                <c:pt idx="0">
                  <c:v>0.34</c:v>
                </c:pt>
                <c:pt idx="1">
                  <c:v>0.39</c:v>
                </c:pt>
                <c:pt idx="2">
                  <c:v>0.28000000000000003</c:v>
                </c:pt>
                <c:pt idx="3">
                  <c:v>0.57999999999999996</c:v>
                </c:pt>
                <c:pt idx="4">
                  <c:v>0.49</c:v>
                </c:pt>
              </c:numCache>
            </c:numRef>
          </c:val>
          <c:extLst>
            <c:ext xmlns:c16="http://schemas.microsoft.com/office/drawing/2014/chart" uri="{C3380CC4-5D6E-409C-BE32-E72D297353CC}">
              <c16:uniqueId val="{00000002-8B17-4779-BD98-D96F392BB701}"/>
            </c:ext>
          </c:extLst>
        </c:ser>
        <c:dLbls>
          <c:showLegendKey val="0"/>
          <c:showVal val="0"/>
          <c:showCatName val="0"/>
          <c:showSerName val="0"/>
          <c:showPercent val="0"/>
          <c:showBubbleSize val="0"/>
        </c:dLbls>
        <c:gapWidth val="50"/>
        <c:overlap val="100"/>
        <c:axId val="1267239023"/>
        <c:axId val="1267233263"/>
      </c:barChart>
      <c:catAx>
        <c:axId val="1267239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67233263"/>
        <c:crosses val="autoZero"/>
        <c:auto val="1"/>
        <c:lblAlgn val="ctr"/>
        <c:lblOffset val="100"/>
        <c:noMultiLvlLbl val="0"/>
      </c:catAx>
      <c:valAx>
        <c:axId val="1267233263"/>
        <c:scaling>
          <c:orientation val="minMax"/>
          <c:max val="1"/>
        </c:scaling>
        <c:delete val="1"/>
        <c:axPos val="l"/>
        <c:numFmt formatCode="0%" sourceLinked="1"/>
        <c:majorTickMark val="none"/>
        <c:minorTickMark val="none"/>
        <c:tickLblPos val="nextTo"/>
        <c:crossAx val="1267239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Deals by Industry</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AE13-43F7-9866-C9C86F08CFCE}"/>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AE13-43F7-9866-C9C86F08CFCE}"/>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AE13-43F7-9866-C9C86F08CFCE}"/>
              </c:ext>
            </c:extLst>
          </c:dPt>
          <c:dPt>
            <c:idx val="3"/>
            <c:bubble3D val="0"/>
            <c:spPr>
              <a:solidFill>
                <a:srgbClr val="A5A5A5"/>
              </a:solidFill>
              <a:ln w="19050">
                <a:solidFill>
                  <a:schemeClr val="lt1"/>
                </a:solidFill>
              </a:ln>
              <a:effectLst/>
            </c:spPr>
            <c:extLst>
              <c:ext xmlns:c16="http://schemas.microsoft.com/office/drawing/2014/chart" uri="{C3380CC4-5D6E-409C-BE32-E72D297353CC}">
                <c16:uniqueId val="{00000007-AE13-43F7-9866-C9C86F08CFCE}"/>
              </c:ext>
            </c:extLst>
          </c:dPt>
          <c:dPt>
            <c:idx val="4"/>
            <c:bubble3D val="0"/>
            <c:spPr>
              <a:solidFill>
                <a:srgbClr val="D9D9D9"/>
              </a:solidFill>
              <a:ln w="19050">
                <a:solidFill>
                  <a:schemeClr val="lt1"/>
                </a:solidFill>
              </a:ln>
              <a:effectLst/>
            </c:spPr>
            <c:extLst>
              <c:ext xmlns:c16="http://schemas.microsoft.com/office/drawing/2014/chart" uri="{C3380CC4-5D6E-409C-BE32-E72D297353CC}">
                <c16:uniqueId val="{00000009-AE13-43F7-9866-C9C86F08CFCE}"/>
              </c:ext>
            </c:extLst>
          </c:dPt>
          <c:dPt>
            <c:idx val="5"/>
            <c:bubble3D val="0"/>
            <c:spPr>
              <a:solidFill>
                <a:srgbClr val="F2F2F2"/>
              </a:solidFill>
              <a:ln w="19050">
                <a:solidFill>
                  <a:schemeClr val="lt1"/>
                </a:solidFill>
              </a:ln>
              <a:effectLst/>
            </c:spPr>
            <c:extLst>
              <c:ext xmlns:c16="http://schemas.microsoft.com/office/drawing/2014/chart" uri="{C3380CC4-5D6E-409C-BE32-E72D297353CC}">
                <c16:uniqueId val="{0000000B-AE13-43F7-9866-C9C86F08CFCE}"/>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E13-43F7-9866-C9C86F08CFCE}"/>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E13-43F7-9866-C9C86F08CFC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Computer Software</c:v>
                </c:pt>
                <c:pt idx="1">
                  <c:v>Financial Services</c:v>
                </c:pt>
                <c:pt idx="2">
                  <c:v>Internet/Ecommerce</c:v>
                </c:pt>
                <c:pt idx="3">
                  <c:v>Energy</c:v>
                </c:pt>
                <c:pt idx="4">
                  <c:v>Healthcare</c:v>
                </c:pt>
                <c:pt idx="5">
                  <c:v>Others</c:v>
                </c:pt>
              </c:strCache>
            </c:strRef>
          </c:cat>
          <c:val>
            <c:numRef>
              <c:f>Sheet1!$B$2:$B$7</c:f>
              <c:numCache>
                <c:formatCode>0%</c:formatCode>
                <c:ptCount val="6"/>
                <c:pt idx="0">
                  <c:v>0.21</c:v>
                </c:pt>
                <c:pt idx="1">
                  <c:v>9.2999999999999999E-2</c:v>
                </c:pt>
                <c:pt idx="2">
                  <c:v>8.6999999999999994E-2</c:v>
                </c:pt>
                <c:pt idx="3">
                  <c:v>8.5999999999999993E-2</c:v>
                </c:pt>
                <c:pt idx="4">
                  <c:v>7.8E-2</c:v>
                </c:pt>
                <c:pt idx="5">
                  <c:v>0.44600000000000001</c:v>
                </c:pt>
              </c:numCache>
            </c:numRef>
          </c:val>
          <c:extLst>
            <c:ext xmlns:c16="http://schemas.microsoft.com/office/drawing/2014/chart" uri="{C3380CC4-5D6E-409C-BE32-E72D297353CC}">
              <c16:uniqueId val="{0000000C-AE13-43F7-9866-C9C86F08CFC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9758731891072636"/>
          <c:y val="7.1391465483453168E-2"/>
          <c:w val="0.38166347123388905"/>
          <c:h val="0.8572166961090220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 of Mar 31, 2024</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Application Software</c:v>
                </c:pt>
                <c:pt idx="1">
                  <c:v>Auto Parts and Equipment</c:v>
                </c:pt>
                <c:pt idx="2">
                  <c:v>Automobile Manufacturers</c:v>
                </c:pt>
                <c:pt idx="3">
                  <c:v>Chemicals</c:v>
                </c:pt>
                <c:pt idx="4">
                  <c:v>Electric and Gas Utilities</c:v>
                </c:pt>
                <c:pt idx="5">
                  <c:v>Energy</c:v>
                </c:pt>
                <c:pt idx="6">
                  <c:v>Health care facilities and Services</c:v>
                </c:pt>
                <c:pt idx="7">
                  <c:v>Household and Personal Products</c:v>
                </c:pt>
                <c:pt idx="8">
                  <c:v>Independent Power and Renewables</c:v>
                </c:pt>
                <c:pt idx="9">
                  <c:v>Industrial Machinery</c:v>
                </c:pt>
                <c:pt idx="10">
                  <c:v>Internet Services and Infrastructure</c:v>
                </c:pt>
                <c:pt idx="11">
                  <c:v>Metals and Mining</c:v>
                </c:pt>
                <c:pt idx="12">
                  <c:v>Pharmaceuticals and Biotechnology</c:v>
                </c:pt>
              </c:strCache>
            </c:strRef>
          </c:cat>
          <c:val>
            <c:numRef>
              <c:f>Sheet1!$B$2:$B$14</c:f>
              <c:numCache>
                <c:formatCode>0"x"</c:formatCode>
                <c:ptCount val="13"/>
                <c:pt idx="0">
                  <c:v>30.4</c:v>
                </c:pt>
                <c:pt idx="1">
                  <c:v>15</c:v>
                </c:pt>
                <c:pt idx="2">
                  <c:v>22.7</c:v>
                </c:pt>
                <c:pt idx="3">
                  <c:v>16.3</c:v>
                </c:pt>
                <c:pt idx="4">
                  <c:v>13.3</c:v>
                </c:pt>
                <c:pt idx="5">
                  <c:v>5.5</c:v>
                </c:pt>
                <c:pt idx="6">
                  <c:v>25.7</c:v>
                </c:pt>
                <c:pt idx="7">
                  <c:v>18.899999999999999</c:v>
                </c:pt>
                <c:pt idx="8">
                  <c:v>14.6</c:v>
                </c:pt>
                <c:pt idx="9">
                  <c:v>26.3</c:v>
                </c:pt>
                <c:pt idx="10">
                  <c:v>18.2</c:v>
                </c:pt>
                <c:pt idx="11">
                  <c:v>11.9</c:v>
                </c:pt>
                <c:pt idx="12">
                  <c:v>21.4</c:v>
                </c:pt>
              </c:numCache>
            </c:numRef>
          </c:val>
          <c:extLst>
            <c:ext xmlns:c16="http://schemas.microsoft.com/office/drawing/2014/chart" uri="{C3380CC4-5D6E-409C-BE32-E72D297353CC}">
              <c16:uniqueId val="{00000000-610E-451C-A4A9-79CE70B80E6B}"/>
            </c:ext>
          </c:extLst>
        </c:ser>
        <c:dLbls>
          <c:showLegendKey val="0"/>
          <c:showVal val="0"/>
          <c:showCatName val="0"/>
          <c:showSerName val="0"/>
          <c:showPercent val="0"/>
          <c:showBubbleSize val="0"/>
        </c:dLbls>
        <c:gapWidth val="100"/>
        <c:axId val="865677839"/>
        <c:axId val="865679279"/>
      </c:barChart>
      <c:lineChart>
        <c:grouping val="standard"/>
        <c:varyColors val="0"/>
        <c:ser>
          <c:idx val="1"/>
          <c:order val="1"/>
          <c:tx>
            <c:strRef>
              <c:f>Sheet1!$C$1</c:f>
              <c:strCache>
                <c:ptCount val="1"/>
                <c:pt idx="0">
                  <c:v>Average (Mar'18 to Mar'24)</c:v>
                </c:pt>
              </c:strCache>
            </c:strRef>
          </c:tx>
          <c:spPr>
            <a:ln w="28575" cap="rnd">
              <a:noFill/>
              <a:round/>
            </a:ln>
            <a:effectLst/>
          </c:spPr>
          <c:marker>
            <c:symbol val="dash"/>
            <c:size val="20"/>
            <c:spPr>
              <a:solidFill>
                <a:srgbClr val="FFC000"/>
              </a:solidFill>
              <a:ln w="9525">
                <a:noFill/>
              </a:ln>
              <a:effectLst/>
            </c:spPr>
          </c:marker>
          <c:dLbls>
            <c:dLbl>
              <c:idx val="0"/>
              <c:layout>
                <c:manualLayout>
                  <c:x val="-4.8323408268233593E-2"/>
                  <c:y val="4.4656216334836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0E-451C-A4A9-79CE70B80E6B}"/>
                </c:ext>
              </c:extLst>
            </c:dLbl>
            <c:dLbl>
              <c:idx val="1"/>
              <c:layout>
                <c:manualLayout>
                  <c:x val="-4.7532740779640613E-2"/>
                  <c:y val="4.63544368192155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0E-451C-A4A9-79CE70B80E6B}"/>
                </c:ext>
              </c:extLst>
            </c:dLbl>
            <c:dLbl>
              <c:idx val="2"/>
              <c:layout>
                <c:manualLayout>
                  <c:x val="-4.5524219055039977E-2"/>
                  <c:y val="3.95623861203101E-2"/>
                </c:manualLayout>
              </c:layout>
              <c:spPr>
                <a:noFill/>
                <a:ln>
                  <a:noFill/>
                </a:ln>
                <a:effectLst/>
              </c:spPr>
              <c:txPr>
                <a:bodyPr rot="0" spcFirstLastPara="1" vertOverflow="ellipsis" vert="horz" wrap="square" lIns="38100" tIns="19050" rIns="38100" bIns="19050" anchor="ctr" anchorCtr="0">
                  <a:spAutoFit/>
                </a:bodyPr>
                <a:lstStyle/>
                <a:p>
                  <a:pPr algn="ct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0E-451C-A4A9-79CE70B80E6B}"/>
                </c:ext>
              </c:extLst>
            </c:dLbl>
            <c:dLbl>
              <c:idx val="3"/>
              <c:layout>
                <c:manualLayout>
                  <c:x val="-4.6354877175284984E-2"/>
                  <c:y val="4.107607163281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10E-451C-A4A9-79CE70B80E6B}"/>
                </c:ext>
              </c:extLst>
            </c:dLbl>
            <c:dLbl>
              <c:idx val="4"/>
              <c:layout>
                <c:manualLayout>
                  <c:x val="-4.1132689690833668E-2"/>
                  <c:y val="3.409948596204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0E-451C-A4A9-79CE70B80E6B}"/>
                </c:ext>
              </c:extLst>
            </c:dLbl>
            <c:dLbl>
              <c:idx val="5"/>
              <c:layout>
                <c:manualLayout>
                  <c:x val="-4.1092699059181642E-2"/>
                  <c:y val="3.7496342550107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0E-451C-A4A9-79CE70B80E6B}"/>
                </c:ext>
              </c:extLst>
            </c:dLbl>
            <c:dLbl>
              <c:idx val="6"/>
              <c:layout>
                <c:manualLayout>
                  <c:x val="-4.4386346082336374E-2"/>
                  <c:y val="3.5797706446421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10E-451C-A4A9-79CE70B80E6B}"/>
                </c:ext>
              </c:extLst>
            </c:dLbl>
            <c:dLbl>
              <c:idx val="7"/>
              <c:layout>
                <c:manualLayout>
                  <c:x val="-4.8363398899885696E-2"/>
                  <c:y val="3.5797706446421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10E-451C-A4A9-79CE70B80E6B}"/>
                </c:ext>
              </c:extLst>
            </c:dLbl>
            <c:dLbl>
              <c:idx val="8"/>
              <c:layout>
                <c:manualLayout>
                  <c:x val="-4.639486780693701E-2"/>
                  <c:y val="3.7496342550107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10E-451C-A4A9-79CE70B80E6B}"/>
                </c:ext>
              </c:extLst>
            </c:dLbl>
            <c:dLbl>
              <c:idx val="9"/>
              <c:layout>
                <c:manualLayout>
                  <c:x val="-4.6434858438589036E-2"/>
                  <c:y val="3.5797706446421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10E-451C-A4A9-79CE70B80E6B}"/>
                </c:ext>
              </c:extLst>
            </c:dLbl>
            <c:dLbl>
              <c:idx val="10"/>
              <c:layout>
                <c:manualLayout>
                  <c:x val="-4.5217004202581526E-2"/>
                  <c:y val="4.27747077365039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10E-451C-A4A9-79CE70B80E6B}"/>
                </c:ext>
              </c:extLst>
            </c:dLbl>
            <c:dLbl>
              <c:idx val="11"/>
              <c:layout>
                <c:manualLayout>
                  <c:x val="-4.1132689690833668E-2"/>
                  <c:y val="3.7496342550107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10E-451C-A4A9-79CE70B80E6B}"/>
                </c:ext>
              </c:extLst>
            </c:dLbl>
            <c:dLbl>
              <c:idx val="12"/>
              <c:layout>
                <c:manualLayout>
                  <c:x val="-3.6512221710541921E-2"/>
                  <c:y val="3.7311807578236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10E-451C-A4A9-79CE70B80E6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Application Software</c:v>
                </c:pt>
                <c:pt idx="1">
                  <c:v>Auto Parts and Equipment</c:v>
                </c:pt>
                <c:pt idx="2">
                  <c:v>Automobile Manufacturers</c:v>
                </c:pt>
                <c:pt idx="3">
                  <c:v>Chemicals</c:v>
                </c:pt>
                <c:pt idx="4">
                  <c:v>Electric and Gas Utilities</c:v>
                </c:pt>
                <c:pt idx="5">
                  <c:v>Energy</c:v>
                </c:pt>
                <c:pt idx="6">
                  <c:v>Health care facilities and Services</c:v>
                </c:pt>
                <c:pt idx="7">
                  <c:v>Household and Personal Products</c:v>
                </c:pt>
                <c:pt idx="8">
                  <c:v>Independent Power and Renewables</c:v>
                </c:pt>
                <c:pt idx="9">
                  <c:v>Industrial Machinery</c:v>
                </c:pt>
                <c:pt idx="10">
                  <c:v>Internet Services and Infrastructure</c:v>
                </c:pt>
                <c:pt idx="11">
                  <c:v>Metals and Mining</c:v>
                </c:pt>
                <c:pt idx="12">
                  <c:v>Pharmaceuticals and Biotechnology</c:v>
                </c:pt>
              </c:strCache>
            </c:strRef>
          </c:cat>
          <c:val>
            <c:numRef>
              <c:f>Sheet1!$C$2:$C$14</c:f>
              <c:numCache>
                <c:formatCode>0"x"</c:formatCode>
                <c:ptCount val="13"/>
                <c:pt idx="0">
                  <c:v>13.9</c:v>
                </c:pt>
                <c:pt idx="1">
                  <c:v>12.2</c:v>
                </c:pt>
                <c:pt idx="2">
                  <c:v>15</c:v>
                </c:pt>
                <c:pt idx="3">
                  <c:v>13.3</c:v>
                </c:pt>
                <c:pt idx="4">
                  <c:v>8.4</c:v>
                </c:pt>
                <c:pt idx="5">
                  <c:v>5.4</c:v>
                </c:pt>
                <c:pt idx="6">
                  <c:v>24</c:v>
                </c:pt>
                <c:pt idx="7">
                  <c:v>19.8</c:v>
                </c:pt>
                <c:pt idx="8">
                  <c:v>9.6</c:v>
                </c:pt>
                <c:pt idx="9">
                  <c:v>20.8</c:v>
                </c:pt>
                <c:pt idx="10">
                  <c:v>14</c:v>
                </c:pt>
                <c:pt idx="11">
                  <c:v>6.8</c:v>
                </c:pt>
                <c:pt idx="12">
                  <c:v>16.899999999999999</c:v>
                </c:pt>
              </c:numCache>
            </c:numRef>
          </c:val>
          <c:smooth val="0"/>
          <c:extLst>
            <c:ext xmlns:c16="http://schemas.microsoft.com/office/drawing/2014/chart" uri="{C3380CC4-5D6E-409C-BE32-E72D297353CC}">
              <c16:uniqueId val="{00000001-610E-451C-A4A9-79CE70B80E6B}"/>
            </c:ext>
          </c:extLst>
        </c:ser>
        <c:dLbls>
          <c:showLegendKey val="0"/>
          <c:showVal val="0"/>
          <c:showCatName val="0"/>
          <c:showSerName val="0"/>
          <c:showPercent val="0"/>
          <c:showBubbleSize val="0"/>
        </c:dLbls>
        <c:marker val="1"/>
        <c:smooth val="0"/>
        <c:axId val="865677839"/>
        <c:axId val="865679279"/>
      </c:lineChart>
      <c:catAx>
        <c:axId val="865677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865679279"/>
        <c:crosses val="autoZero"/>
        <c:auto val="1"/>
        <c:lblAlgn val="ctr"/>
        <c:lblOffset val="100"/>
        <c:noMultiLvlLbl val="0"/>
      </c:catAx>
      <c:valAx>
        <c:axId val="865679279"/>
        <c:scaling>
          <c:orientation val="minMax"/>
        </c:scaling>
        <c:delete val="1"/>
        <c:axPos val="l"/>
        <c:numFmt formatCode="0&quot;x&quot;" sourceLinked="1"/>
        <c:majorTickMark val="none"/>
        <c:minorTickMark val="none"/>
        <c:tickLblPos val="nextTo"/>
        <c:crossAx val="865677839"/>
        <c:crosses val="autoZero"/>
        <c:crossBetween val="between"/>
      </c:valAx>
      <c:spPr>
        <a:noFill/>
        <a:ln>
          <a:noFill/>
        </a:ln>
        <a:effectLst/>
      </c:spPr>
    </c:plotArea>
    <c:legend>
      <c:legendPos val="b"/>
      <c:layout>
        <c:manualLayout>
          <c:xMode val="edge"/>
          <c:yMode val="edge"/>
          <c:x val="0.11557308047680613"/>
          <c:y val="0.85846665308250047"/>
          <c:w val="0.75144270298469973"/>
          <c:h val="7.402726542243004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55645201522197"/>
          <c:y val="9.4588475245809794E-2"/>
          <c:w val="0.5751260372788124"/>
          <c:h val="0.87939568269010959"/>
        </c:manualLayout>
      </c:layout>
      <c:radarChart>
        <c:radarStyle val="marker"/>
        <c:varyColors val="0"/>
        <c:ser>
          <c:idx val="0"/>
          <c:order val="0"/>
          <c:tx>
            <c:strRef>
              <c:f>Sheet1!$B$1</c:f>
              <c:strCache>
                <c:ptCount val="1"/>
                <c:pt idx="0">
                  <c:v>Current PE</c:v>
                </c:pt>
              </c:strCache>
            </c:strRef>
          </c:tx>
          <c:spPr>
            <a:ln w="28575" cap="rnd">
              <a:solidFill>
                <a:srgbClr val="C00000"/>
              </a:solidFill>
              <a:round/>
            </a:ln>
            <a:effectLst/>
          </c:spPr>
          <c:marker>
            <c:symbol val="none"/>
          </c:marker>
          <c:cat>
            <c:strRef>
              <c:f>Sheet1!$A$2:$A$10</c:f>
              <c:strCache>
                <c:ptCount val="9"/>
                <c:pt idx="0">
                  <c:v>Emerging Markets (EM)</c:v>
                </c:pt>
                <c:pt idx="1">
                  <c:v>Brazil</c:v>
                </c:pt>
                <c:pt idx="2">
                  <c:v>China</c:v>
                </c:pt>
                <c:pt idx="3">
                  <c:v>India</c:v>
                </c:pt>
                <c:pt idx="4">
                  <c:v>Indonesia</c:v>
                </c:pt>
                <c:pt idx="5">
                  <c:v>Korea</c:v>
                </c:pt>
                <c:pt idx="6">
                  <c:v>Malaysia</c:v>
                </c:pt>
                <c:pt idx="7">
                  <c:v>Phillipines</c:v>
                </c:pt>
                <c:pt idx="8">
                  <c:v>Taiwan</c:v>
                </c:pt>
              </c:strCache>
            </c:strRef>
          </c:cat>
          <c:val>
            <c:numRef>
              <c:f>Sheet1!$B$2:$B$10</c:f>
              <c:numCache>
                <c:formatCode>General</c:formatCode>
                <c:ptCount val="9"/>
                <c:pt idx="0">
                  <c:v>12.3</c:v>
                </c:pt>
                <c:pt idx="1">
                  <c:v>7</c:v>
                </c:pt>
                <c:pt idx="2">
                  <c:v>9.6</c:v>
                </c:pt>
                <c:pt idx="3">
                  <c:v>23.2</c:v>
                </c:pt>
                <c:pt idx="4">
                  <c:v>11.8</c:v>
                </c:pt>
                <c:pt idx="5">
                  <c:v>10</c:v>
                </c:pt>
                <c:pt idx="6">
                  <c:v>13.8</c:v>
                </c:pt>
                <c:pt idx="7">
                  <c:v>11</c:v>
                </c:pt>
                <c:pt idx="8">
                  <c:v>19</c:v>
                </c:pt>
              </c:numCache>
            </c:numRef>
          </c:val>
          <c:extLst>
            <c:ext xmlns:c16="http://schemas.microsoft.com/office/drawing/2014/chart" uri="{C3380CC4-5D6E-409C-BE32-E72D297353CC}">
              <c16:uniqueId val="{00000000-6D52-402F-A4D4-28F84E8D61F7}"/>
            </c:ext>
          </c:extLst>
        </c:ser>
        <c:ser>
          <c:idx val="1"/>
          <c:order val="1"/>
          <c:tx>
            <c:strRef>
              <c:f>Sheet1!$C$1</c:f>
              <c:strCache>
                <c:ptCount val="1"/>
                <c:pt idx="0">
                  <c:v>10Y Avg PE</c:v>
                </c:pt>
              </c:strCache>
            </c:strRef>
          </c:tx>
          <c:spPr>
            <a:ln w="28575" cap="rnd">
              <a:solidFill>
                <a:schemeClr val="tx1"/>
              </a:solidFill>
              <a:round/>
            </a:ln>
            <a:effectLst/>
          </c:spPr>
          <c:marker>
            <c:symbol val="none"/>
          </c:marker>
          <c:cat>
            <c:strRef>
              <c:f>Sheet1!$A$2:$A$10</c:f>
              <c:strCache>
                <c:ptCount val="9"/>
                <c:pt idx="0">
                  <c:v>Emerging Markets (EM)</c:v>
                </c:pt>
                <c:pt idx="1">
                  <c:v>Brazil</c:v>
                </c:pt>
                <c:pt idx="2">
                  <c:v>China</c:v>
                </c:pt>
                <c:pt idx="3">
                  <c:v>India</c:v>
                </c:pt>
                <c:pt idx="4">
                  <c:v>Indonesia</c:v>
                </c:pt>
                <c:pt idx="5">
                  <c:v>Korea</c:v>
                </c:pt>
                <c:pt idx="6">
                  <c:v>Malaysia</c:v>
                </c:pt>
                <c:pt idx="7">
                  <c:v>Phillipines</c:v>
                </c:pt>
                <c:pt idx="8">
                  <c:v>Taiwan</c:v>
                </c:pt>
              </c:strCache>
            </c:strRef>
          </c:cat>
          <c:val>
            <c:numRef>
              <c:f>Sheet1!$C$2:$C$10</c:f>
              <c:numCache>
                <c:formatCode>General</c:formatCode>
                <c:ptCount val="9"/>
                <c:pt idx="0">
                  <c:v>12.1</c:v>
                </c:pt>
                <c:pt idx="1">
                  <c:v>10.4</c:v>
                </c:pt>
                <c:pt idx="2">
                  <c:v>11.5</c:v>
                </c:pt>
                <c:pt idx="3">
                  <c:v>19.2</c:v>
                </c:pt>
                <c:pt idx="4">
                  <c:v>14.7</c:v>
                </c:pt>
                <c:pt idx="5">
                  <c:v>10.4</c:v>
                </c:pt>
                <c:pt idx="6">
                  <c:v>15.1</c:v>
                </c:pt>
                <c:pt idx="7">
                  <c:v>16.399999999999999</c:v>
                </c:pt>
                <c:pt idx="8">
                  <c:v>14.2</c:v>
                </c:pt>
              </c:numCache>
            </c:numRef>
          </c:val>
          <c:extLst>
            <c:ext xmlns:c16="http://schemas.microsoft.com/office/drawing/2014/chart" uri="{C3380CC4-5D6E-409C-BE32-E72D297353CC}">
              <c16:uniqueId val="{00000001-6D52-402F-A4D4-28F84E8D61F7}"/>
            </c:ext>
          </c:extLst>
        </c:ser>
        <c:dLbls>
          <c:showLegendKey val="0"/>
          <c:showVal val="0"/>
          <c:showCatName val="0"/>
          <c:showSerName val="0"/>
          <c:showPercent val="0"/>
          <c:showBubbleSize val="0"/>
        </c:dLbls>
        <c:axId val="1294186655"/>
        <c:axId val="1294183775"/>
      </c:radarChart>
      <c:catAx>
        <c:axId val="1294186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94183775"/>
        <c:crosses val="autoZero"/>
        <c:auto val="1"/>
        <c:lblAlgn val="ctr"/>
        <c:lblOffset val="100"/>
        <c:noMultiLvlLbl val="0"/>
      </c:catAx>
      <c:valAx>
        <c:axId val="1294183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94186655"/>
        <c:crosses val="autoZero"/>
        <c:crossBetween val="between"/>
      </c:valAx>
      <c:spPr>
        <a:noFill/>
        <a:ln>
          <a:noFill/>
        </a:ln>
        <a:effectLst/>
      </c:spPr>
    </c:plotArea>
    <c:legend>
      <c:legendPos val="r"/>
      <c:layout>
        <c:manualLayout>
          <c:xMode val="edge"/>
          <c:yMode val="edge"/>
          <c:x val="0.74121443966412959"/>
          <c:y val="0.73036678506279573"/>
          <c:w val="0.19754882770329105"/>
          <c:h val="0.202456332286756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MSCI EM</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Year</c:v>
                </c:pt>
                <c:pt idx="1">
                  <c:v>5 Years</c:v>
                </c:pt>
                <c:pt idx="2">
                  <c:v>10 Years</c:v>
                </c:pt>
                <c:pt idx="3">
                  <c:v>20 Years</c:v>
                </c:pt>
                <c:pt idx="4">
                  <c:v>25 Years</c:v>
                </c:pt>
              </c:strCache>
            </c:strRef>
          </c:cat>
          <c:val>
            <c:numRef>
              <c:f>Sheet1!$B$2:$B$6</c:f>
              <c:numCache>
                <c:formatCode>0%</c:formatCode>
                <c:ptCount val="5"/>
                <c:pt idx="0">
                  <c:v>0.08</c:v>
                </c:pt>
                <c:pt idx="1">
                  <c:v>0.02</c:v>
                </c:pt>
                <c:pt idx="2">
                  <c:v>0.04</c:v>
                </c:pt>
                <c:pt idx="3">
                  <c:v>7.0000000000000007E-2</c:v>
                </c:pt>
                <c:pt idx="4">
                  <c:v>0.06</c:v>
                </c:pt>
              </c:numCache>
            </c:numRef>
          </c:val>
          <c:extLst>
            <c:ext xmlns:c16="http://schemas.microsoft.com/office/drawing/2014/chart" uri="{C3380CC4-5D6E-409C-BE32-E72D297353CC}">
              <c16:uniqueId val="{00000000-333B-4053-9C0F-1DFFEDAB663D}"/>
            </c:ext>
          </c:extLst>
        </c:ser>
        <c:ser>
          <c:idx val="1"/>
          <c:order val="1"/>
          <c:tx>
            <c:strRef>
              <c:f>Sheet1!$C$1</c:f>
              <c:strCache>
                <c:ptCount val="1"/>
                <c:pt idx="0">
                  <c:v>MSCI India</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Year</c:v>
                </c:pt>
                <c:pt idx="1">
                  <c:v>5 Years</c:v>
                </c:pt>
                <c:pt idx="2">
                  <c:v>10 Years</c:v>
                </c:pt>
                <c:pt idx="3">
                  <c:v>20 Years</c:v>
                </c:pt>
                <c:pt idx="4">
                  <c:v>25 Years</c:v>
                </c:pt>
              </c:strCache>
            </c:strRef>
          </c:cat>
          <c:val>
            <c:numRef>
              <c:f>Sheet1!$C$2:$C$6</c:f>
              <c:numCache>
                <c:formatCode>0%</c:formatCode>
                <c:ptCount val="5"/>
                <c:pt idx="0">
                  <c:v>0.12</c:v>
                </c:pt>
                <c:pt idx="1">
                  <c:v>0.13</c:v>
                </c:pt>
                <c:pt idx="2">
                  <c:v>0.08</c:v>
                </c:pt>
                <c:pt idx="3">
                  <c:v>0.1</c:v>
                </c:pt>
                <c:pt idx="4">
                  <c:v>0.09</c:v>
                </c:pt>
              </c:numCache>
            </c:numRef>
          </c:val>
          <c:extLst>
            <c:ext xmlns:c16="http://schemas.microsoft.com/office/drawing/2014/chart" uri="{C3380CC4-5D6E-409C-BE32-E72D297353CC}">
              <c16:uniqueId val="{00000001-333B-4053-9C0F-1DFFEDAB663D}"/>
            </c:ext>
          </c:extLst>
        </c:ser>
        <c:dLbls>
          <c:showLegendKey val="0"/>
          <c:showVal val="0"/>
          <c:showCatName val="0"/>
          <c:showSerName val="0"/>
          <c:showPercent val="0"/>
          <c:showBubbleSize val="0"/>
        </c:dLbls>
        <c:gapWidth val="219"/>
        <c:overlap val="-27"/>
        <c:axId val="630654927"/>
        <c:axId val="630655407"/>
      </c:barChart>
      <c:catAx>
        <c:axId val="630654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30655407"/>
        <c:crosses val="autoZero"/>
        <c:auto val="1"/>
        <c:lblAlgn val="ctr"/>
        <c:lblOffset val="100"/>
        <c:noMultiLvlLbl val="0"/>
      </c:catAx>
      <c:valAx>
        <c:axId val="630655407"/>
        <c:scaling>
          <c:orientation val="minMax"/>
        </c:scaling>
        <c:delete val="1"/>
        <c:axPos val="l"/>
        <c:numFmt formatCode="0%" sourceLinked="1"/>
        <c:majorTickMark val="none"/>
        <c:minorTickMark val="none"/>
        <c:tickLblPos val="nextTo"/>
        <c:crossAx val="630654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Credit deal volume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Food, beverage &amp; tobacco</c:v>
                </c:pt>
                <c:pt idx="1">
                  <c:v>Retail and consumer</c:v>
                </c:pt>
                <c:pt idx="2">
                  <c:v>Commodities</c:v>
                </c:pt>
                <c:pt idx="3">
                  <c:v>Information technology</c:v>
                </c:pt>
                <c:pt idx="4">
                  <c:v>Pharmaceuticals</c:v>
                </c:pt>
                <c:pt idx="5">
                  <c:v>Manufacturing</c:v>
                </c:pt>
                <c:pt idx="6">
                  <c:v>Financial services</c:v>
                </c:pt>
                <c:pt idx="7">
                  <c:v>Utilities</c:v>
                </c:pt>
                <c:pt idx="8">
                  <c:v>Infrastructure</c:v>
                </c:pt>
                <c:pt idx="9">
                  <c:v>Real estate</c:v>
                </c:pt>
              </c:strCache>
            </c:strRef>
          </c:cat>
          <c:val>
            <c:numRef>
              <c:f>Sheet1!$B$2:$B$11</c:f>
              <c:numCache>
                <c:formatCode>General</c:formatCode>
                <c:ptCount val="10"/>
                <c:pt idx="0">
                  <c:v>6</c:v>
                </c:pt>
                <c:pt idx="1">
                  <c:v>9</c:v>
                </c:pt>
                <c:pt idx="2">
                  <c:v>9</c:v>
                </c:pt>
                <c:pt idx="3">
                  <c:v>13</c:v>
                </c:pt>
                <c:pt idx="4">
                  <c:v>15</c:v>
                </c:pt>
                <c:pt idx="5">
                  <c:v>16</c:v>
                </c:pt>
                <c:pt idx="6">
                  <c:v>23</c:v>
                </c:pt>
                <c:pt idx="7">
                  <c:v>28</c:v>
                </c:pt>
                <c:pt idx="8">
                  <c:v>28</c:v>
                </c:pt>
                <c:pt idx="9">
                  <c:v>90</c:v>
                </c:pt>
              </c:numCache>
            </c:numRef>
          </c:val>
          <c:extLst>
            <c:ext xmlns:c16="http://schemas.microsoft.com/office/drawing/2014/chart" uri="{C3380CC4-5D6E-409C-BE32-E72D297353CC}">
              <c16:uniqueId val="{00000000-5FFB-499A-B2AC-67C2BCCF17D8}"/>
            </c:ext>
          </c:extLst>
        </c:ser>
        <c:dLbls>
          <c:showLegendKey val="0"/>
          <c:showVal val="0"/>
          <c:showCatName val="0"/>
          <c:showSerName val="0"/>
          <c:showPercent val="0"/>
          <c:showBubbleSize val="0"/>
        </c:dLbls>
        <c:gapWidth val="50"/>
        <c:axId val="1294199615"/>
        <c:axId val="1294209215"/>
      </c:barChart>
      <c:catAx>
        <c:axId val="12941996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94209215"/>
        <c:crosses val="autoZero"/>
        <c:auto val="1"/>
        <c:lblAlgn val="ctr"/>
        <c:lblOffset val="100"/>
        <c:noMultiLvlLbl val="0"/>
      </c:catAx>
      <c:valAx>
        <c:axId val="1294209215"/>
        <c:scaling>
          <c:orientation val="minMax"/>
        </c:scaling>
        <c:delete val="1"/>
        <c:axPos val="b"/>
        <c:numFmt formatCode="General" sourceLinked="1"/>
        <c:majorTickMark val="none"/>
        <c:minorTickMark val="none"/>
        <c:tickLblPos val="nextTo"/>
        <c:crossAx val="12941996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Strategic</c:v>
                </c:pt>
                <c:pt idx="1">
                  <c:v>PE</c:v>
                </c:pt>
              </c:strCache>
            </c:strRef>
          </c:cat>
          <c:val>
            <c:numRef>
              <c:f>Sheet1!$B$2:$B$3</c:f>
              <c:numCache>
                <c:formatCode>#,##0</c:formatCode>
                <c:ptCount val="2"/>
                <c:pt idx="0">
                  <c:v>18</c:v>
                </c:pt>
                <c:pt idx="1">
                  <c:v>32</c:v>
                </c:pt>
              </c:numCache>
            </c:numRef>
          </c:val>
          <c:extLst>
            <c:ext xmlns:c16="http://schemas.microsoft.com/office/drawing/2014/chart" uri="{C3380CC4-5D6E-409C-BE32-E72D297353CC}">
              <c16:uniqueId val="{00000000-6BDC-40FB-B6AB-3E76F05D6655}"/>
            </c:ext>
          </c:extLst>
        </c:ser>
        <c:ser>
          <c:idx val="1"/>
          <c:order val="1"/>
          <c:tx>
            <c:strRef>
              <c:f>Sheet1!$C$1</c:f>
              <c:strCache>
                <c:ptCount val="1"/>
                <c:pt idx="0">
                  <c:v>2023</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Strategic</c:v>
                </c:pt>
                <c:pt idx="1">
                  <c:v>PE</c:v>
                </c:pt>
              </c:strCache>
            </c:strRef>
          </c:cat>
          <c:val>
            <c:numRef>
              <c:f>Sheet1!$C$2:$C$3</c:f>
              <c:numCache>
                <c:formatCode>General</c:formatCode>
                <c:ptCount val="2"/>
                <c:pt idx="0">
                  <c:v>27</c:v>
                </c:pt>
                <c:pt idx="1">
                  <c:v>28</c:v>
                </c:pt>
              </c:numCache>
            </c:numRef>
          </c:val>
          <c:extLst>
            <c:ext xmlns:c16="http://schemas.microsoft.com/office/drawing/2014/chart" uri="{C3380CC4-5D6E-409C-BE32-E72D297353CC}">
              <c16:uniqueId val="{00000001-6BDC-40FB-B6AB-3E76F05D6655}"/>
            </c:ext>
          </c:extLst>
        </c:ser>
        <c:dLbls>
          <c:showLegendKey val="0"/>
          <c:showVal val="1"/>
          <c:showCatName val="0"/>
          <c:showSerName val="0"/>
          <c:showPercent val="0"/>
          <c:showBubbleSize val="0"/>
        </c:dLbls>
        <c:gapWidth val="75"/>
        <c:axId val="1243476447"/>
        <c:axId val="1243475487"/>
      </c:barChart>
      <c:catAx>
        <c:axId val="124347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43475487"/>
        <c:crosses val="autoZero"/>
        <c:auto val="1"/>
        <c:lblAlgn val="ctr"/>
        <c:lblOffset val="100"/>
        <c:noMultiLvlLbl val="0"/>
      </c:catAx>
      <c:valAx>
        <c:axId val="1243475487"/>
        <c:scaling>
          <c:orientation val="minMax"/>
        </c:scaling>
        <c:delete val="1"/>
        <c:axPos val="l"/>
        <c:numFmt formatCode="#,##0" sourceLinked="1"/>
        <c:majorTickMark val="none"/>
        <c:minorTickMark val="none"/>
        <c:tickLblPos val="nextTo"/>
        <c:crossAx val="1243476447"/>
        <c:crosses val="autoZero"/>
        <c:crossBetween val="between"/>
      </c:valAx>
      <c:spPr>
        <a:noFill/>
        <a:ln>
          <a:noFill/>
        </a:ln>
        <a:effectLst/>
      </c:spPr>
    </c:plotArea>
    <c:legend>
      <c:legendPos val="b"/>
      <c:layout>
        <c:manualLayout>
          <c:xMode val="edge"/>
          <c:yMode val="edge"/>
          <c:x val="0.4042408345787345"/>
          <c:y val="0.75044449404647373"/>
          <c:w val="0.19498730501132924"/>
          <c:h val="0.1606916824160884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Unorganized</c:v>
                </c:pt>
              </c:strCache>
            </c:strRef>
          </c:tx>
          <c:spPr>
            <a:solidFill>
              <a:srgbClr val="C00000"/>
            </a:solidFill>
            <a:ln>
              <a:noFill/>
            </a:ln>
            <a:effectLst/>
          </c:spPr>
          <c:invertIfNegative val="0"/>
          <c:dLbls>
            <c:dLbl>
              <c:idx val="0"/>
              <c:tx>
                <c:rich>
                  <a:bodyPr/>
                  <a:lstStyle/>
                  <a:p>
                    <a:fld id="{2F2A9F72-5C7D-41B0-AECA-4AA7623D5F55}"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D62-4F39-8226-947F78F82F5A}"/>
                </c:ext>
              </c:extLst>
            </c:dLbl>
            <c:dLbl>
              <c:idx val="1"/>
              <c:tx>
                <c:rich>
                  <a:bodyPr/>
                  <a:lstStyle/>
                  <a:p>
                    <a:fld id="{59AF6AC5-69DA-4F64-B557-79ADAA5AF732}"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D62-4F39-8226-947F78F82F5A}"/>
                </c:ext>
              </c:extLst>
            </c:dLbl>
            <c:dLbl>
              <c:idx val="2"/>
              <c:tx>
                <c:rich>
                  <a:bodyPr/>
                  <a:lstStyle/>
                  <a:p>
                    <a:fld id="{988431B3-E3E0-4A92-818F-FBABF20387AB}"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D62-4F39-8226-947F78F82F5A}"/>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panose="020B0004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2023</c:v>
                </c:pt>
                <c:pt idx="2" formatCode="0&quot;E&quot;">
                  <c:v>2028</c:v>
                </c:pt>
              </c:numCache>
            </c:numRef>
          </c:cat>
          <c:val>
            <c:numRef>
              <c:f>Sheet1!$B$2:$B$4</c:f>
              <c:numCache>
                <c:formatCode>General</c:formatCode>
                <c:ptCount val="3"/>
                <c:pt idx="0">
                  <c:v>31</c:v>
                </c:pt>
                <c:pt idx="1">
                  <c:v>42</c:v>
                </c:pt>
                <c:pt idx="2">
                  <c:v>54</c:v>
                </c:pt>
              </c:numCache>
            </c:numRef>
          </c:val>
          <c:extLst>
            <c:ext xmlns:c15="http://schemas.microsoft.com/office/drawing/2012/chart" uri="{02D57815-91ED-43cb-92C2-25804820EDAC}">
              <c15:datalabelsRange>
                <c15:f>Sheet1!$F$2:$F$4</c15:f>
                <c15:dlblRangeCache>
                  <c:ptCount val="3"/>
                  <c:pt idx="0">
                    <c:v>65%</c:v>
                  </c:pt>
                  <c:pt idx="1">
                    <c:v>60%</c:v>
                  </c:pt>
                  <c:pt idx="2">
                    <c:v>45%</c:v>
                  </c:pt>
                </c15:dlblRangeCache>
              </c15:datalabelsRange>
            </c:ext>
            <c:ext xmlns:c16="http://schemas.microsoft.com/office/drawing/2014/chart" uri="{C3380CC4-5D6E-409C-BE32-E72D297353CC}">
              <c16:uniqueId val="{00000003-BD62-4F39-8226-947F78F82F5A}"/>
            </c:ext>
          </c:extLst>
        </c:ser>
        <c:ser>
          <c:idx val="1"/>
          <c:order val="1"/>
          <c:tx>
            <c:strRef>
              <c:f>Sheet1!$C$1</c:f>
              <c:strCache>
                <c:ptCount val="1"/>
                <c:pt idx="0">
                  <c:v>Organized</c:v>
                </c:pt>
              </c:strCache>
            </c:strRef>
          </c:tx>
          <c:spPr>
            <a:solidFill>
              <a:schemeClr val="tx1"/>
            </a:solidFill>
            <a:ln>
              <a:noFill/>
            </a:ln>
            <a:effectLst/>
          </c:spPr>
          <c:invertIfNegative val="0"/>
          <c:dLbls>
            <c:dLbl>
              <c:idx val="0"/>
              <c:tx>
                <c:rich>
                  <a:bodyPr/>
                  <a:lstStyle/>
                  <a:p>
                    <a:fld id="{105DDFA0-D738-462E-A854-9410B639805A}"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BD62-4F39-8226-947F78F82F5A}"/>
                </c:ext>
              </c:extLst>
            </c:dLbl>
            <c:dLbl>
              <c:idx val="1"/>
              <c:tx>
                <c:rich>
                  <a:bodyPr/>
                  <a:lstStyle/>
                  <a:p>
                    <a:fld id="{2903C5DA-367A-41E4-98C9-D7033CA771E1}"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D62-4F39-8226-947F78F82F5A}"/>
                </c:ext>
              </c:extLst>
            </c:dLbl>
            <c:dLbl>
              <c:idx val="2"/>
              <c:tx>
                <c:rich>
                  <a:bodyPr/>
                  <a:lstStyle/>
                  <a:p>
                    <a:fld id="{DDB72EF5-A8E9-4536-BD4A-AF7A97BCBD89}"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D62-4F39-8226-947F78F82F5A}"/>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panose="020B0004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2023</c:v>
                </c:pt>
                <c:pt idx="2" formatCode="0&quot;E&quot;">
                  <c:v>2028</c:v>
                </c:pt>
              </c:numCache>
            </c:numRef>
          </c:cat>
          <c:val>
            <c:numRef>
              <c:f>Sheet1!$C$2:$C$4</c:f>
              <c:numCache>
                <c:formatCode>General</c:formatCode>
                <c:ptCount val="3"/>
                <c:pt idx="0">
                  <c:v>17</c:v>
                </c:pt>
                <c:pt idx="1">
                  <c:v>28</c:v>
                </c:pt>
                <c:pt idx="2">
                  <c:v>66</c:v>
                </c:pt>
              </c:numCache>
            </c:numRef>
          </c:val>
          <c:extLst>
            <c:ext xmlns:c15="http://schemas.microsoft.com/office/drawing/2012/chart" uri="{02D57815-91ED-43cb-92C2-25804820EDAC}">
              <c15:datalabelsRange>
                <c15:f>Sheet1!$G$2:$G$4</c15:f>
                <c15:dlblRangeCache>
                  <c:ptCount val="3"/>
                  <c:pt idx="0">
                    <c:v>35%</c:v>
                  </c:pt>
                  <c:pt idx="1">
                    <c:v>40%</c:v>
                  </c:pt>
                  <c:pt idx="2">
                    <c:v>55%</c:v>
                  </c:pt>
                </c15:dlblRangeCache>
              </c15:datalabelsRange>
            </c:ext>
            <c:ext xmlns:c16="http://schemas.microsoft.com/office/drawing/2014/chart" uri="{C3380CC4-5D6E-409C-BE32-E72D297353CC}">
              <c16:uniqueId val="{00000007-BD62-4F39-8226-947F78F82F5A}"/>
            </c:ext>
          </c:extLst>
        </c:ser>
        <c:dLbls>
          <c:showLegendKey val="0"/>
          <c:showVal val="0"/>
          <c:showCatName val="0"/>
          <c:showSerName val="0"/>
          <c:showPercent val="0"/>
          <c:showBubbleSize val="0"/>
        </c:dLbls>
        <c:gapWidth val="53"/>
        <c:overlap val="100"/>
        <c:axId val="961950592"/>
        <c:axId val="961954432"/>
      </c:barChart>
      <c:catAx>
        <c:axId val="96195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ptos" panose="020B0004020202020204" pitchFamily="34" charset="0"/>
                <a:ea typeface="+mn-ea"/>
                <a:cs typeface="+mn-cs"/>
              </a:defRPr>
            </a:pPr>
            <a:endParaRPr lang="en-US"/>
          </a:p>
        </c:txPr>
        <c:crossAx val="961954432"/>
        <c:crosses val="autoZero"/>
        <c:auto val="1"/>
        <c:lblAlgn val="ctr"/>
        <c:lblOffset val="100"/>
        <c:noMultiLvlLbl val="0"/>
      </c:catAx>
      <c:valAx>
        <c:axId val="961954432"/>
        <c:scaling>
          <c:orientation val="minMax"/>
        </c:scaling>
        <c:delete val="1"/>
        <c:axPos val="l"/>
        <c:numFmt formatCode="General" sourceLinked="1"/>
        <c:majorTickMark val="none"/>
        <c:minorTickMark val="none"/>
        <c:tickLblPos val="nextTo"/>
        <c:crossAx val="961950592"/>
        <c:crosses val="autoZero"/>
        <c:crossBetween val="between"/>
      </c:valAx>
      <c:spPr>
        <a:noFill/>
        <a:ln>
          <a:noFill/>
        </a:ln>
        <a:effectLst/>
      </c:spPr>
    </c:plotArea>
    <c:legend>
      <c:legendPos val="b"/>
      <c:layout>
        <c:manualLayout>
          <c:xMode val="edge"/>
          <c:yMode val="edge"/>
          <c:x val="0.17030999120330051"/>
          <c:y val="0.79522075303432049"/>
          <c:w val="0.62800792701981889"/>
          <c:h val="0.1356198602848052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Above 35000</cx:pt>
          <cx:pt idx="1">10000-35000</cx:pt>
          <cx:pt idx="2">5000-10000</cx:pt>
          <cx:pt idx="3">0-5000</cx:pt>
        </cx:lvl>
      </cx:strDim>
      <cx:numDim type="val">
        <cx:f>Sheet1!$B$2:$B$6</cx:f>
        <cx:lvl ptCount="5" formatCode="0%">
          <cx:pt idx="0">0.070000000000000007</cx:pt>
          <cx:pt idx="1">0.46000000000000002</cx:pt>
          <cx:pt idx="2">0.34000000000000002</cx:pt>
          <cx:pt idx="3">0.13</cx:pt>
        </cx:lvl>
      </cx:numDim>
    </cx:data>
  </cx:chartData>
  <cx:chart>
    <cx:plotArea>
      <cx:plotAreaRegion>
        <cx:series layoutId="funnel" uniqueId="{1012B8E2-EAA9-440C-A8ED-2052017ABE2A}">
          <cx:tx>
            <cx:txData>
              <cx:f>Sheet1!$B$1</cx:f>
              <cx:v/>
            </cx:txData>
          </cx:tx>
          <cx:dataLabels>
            <cx:txPr>
              <a:bodyPr spcFirstLastPara="1" vertOverflow="ellipsis" horzOverflow="overflow" wrap="square" lIns="0" tIns="0" rIns="0" bIns="0" anchor="ctr" anchorCtr="1"/>
              <a:lstStyle/>
              <a:p>
                <a:pPr algn="ctr" rtl="0">
                  <a:defRPr sz="1100">
                    <a:solidFill>
                      <a:schemeClr val="bg1"/>
                    </a:solidFill>
                    <a:latin typeface="+mj-lt"/>
                    <a:ea typeface="PT Serif" panose="020A0603040505020204" pitchFamily="18" charset="0"/>
                    <a:cs typeface="PT Serif" panose="020A0603040505020204" pitchFamily="18" charset="0"/>
                  </a:defRPr>
                </a:pPr>
                <a:endParaRPr lang="en-US" sz="1100" b="0" i="0" u="none" strike="noStrike" baseline="0">
                  <a:solidFill>
                    <a:schemeClr val="bg1"/>
                  </a:solidFill>
                  <a:latin typeface="+mj-lt"/>
                </a:endParaRPr>
              </a:p>
            </cx:txPr>
            <cx:visibility seriesName="0" categoryName="0" value="1"/>
          </cx:dataLabels>
          <cx:dataId val="0"/>
        </cx:series>
      </cx:plotAreaRegion>
      <cx:axis id="0">
        <cx:catScaling gapWidth="0.0599999987"/>
        <cx:tickLabels/>
        <cx:spPr>
          <a:ln>
            <a:noFill/>
          </a:ln>
        </cx:spPr>
        <cx:txPr>
          <a:bodyPr spcFirstLastPara="1" vertOverflow="ellipsis" horzOverflow="overflow" wrap="square" lIns="0" tIns="0" rIns="0" bIns="0" anchor="ctr" anchorCtr="1"/>
          <a:lstStyle/>
          <a:p>
            <a:pPr algn="ctr" rtl="0">
              <a:defRPr sz="1000" b="1">
                <a:solidFill>
                  <a:schemeClr val="tx1"/>
                </a:solidFill>
                <a:latin typeface="+mn-lt"/>
                <a:ea typeface="Poppins SemiBold" panose="00000700000000000000" pitchFamily="2" charset="0"/>
                <a:cs typeface="Poppins SemiBold" panose="00000700000000000000" pitchFamily="2" charset="0"/>
              </a:defRPr>
            </a:pPr>
            <a:endParaRPr lang="en-US" sz="1000" b="1" i="0" u="none" strike="noStrike" baseline="0">
              <a:solidFill>
                <a:schemeClr val="tx1"/>
              </a:solidFill>
              <a:latin typeface="+mn-lt"/>
              <a:cs typeface="Poppins SemiBold" panose="00000700000000000000" pitchFamily="2" charset="0"/>
            </a:endParaRPr>
          </a:p>
        </cx:txPr>
      </cx:axis>
    </cx:plotArea>
  </cx:chart>
  <cx:spPr>
    <a:ln>
      <a:noFill/>
    </a:ln>
  </cx:spPr>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Above 35000</cx:pt>
          <cx:pt idx="1">10,000-35000</cx:pt>
          <cx:pt idx="2">5000-10000</cx:pt>
          <cx:pt idx="3">0-5000</cx:pt>
        </cx:lvl>
      </cx:strDim>
      <cx:numDim type="val">
        <cx:f>Sheet1!$B$2:$B$6</cx:f>
        <cx:lvl ptCount="5" formatCode="0%">
          <cx:pt idx="0">0.02</cx:pt>
          <cx:pt idx="1">0.23999999999999999</cx:pt>
          <cx:pt idx="2">0.35999999999999999</cx:pt>
          <cx:pt idx="3">0.38</cx:pt>
        </cx:lvl>
      </cx:numDim>
    </cx:data>
  </cx:chartData>
  <cx:chart>
    <cx:title pos="t" align="ctr" overlay="0">
      <cx:txPr>
        <a:bodyPr spcFirstLastPara="1" vertOverflow="ellipsis" horzOverflow="overflow" wrap="square" lIns="0" tIns="0" rIns="0" bIns="0" anchor="ctr" anchorCtr="1"/>
        <a:lstStyle/>
        <a:p>
          <a:pPr algn="ctr" rtl="0">
            <a:defRPr sz="1100">
              <a:latin typeface="+mj-lt"/>
              <a:ea typeface="PT Serif" panose="020A0603040505020204" pitchFamily="18" charset="0"/>
              <a:cs typeface="PT Serif" panose="020A0603040505020204" pitchFamily="18" charset="0"/>
            </a:defRPr>
          </a:pPr>
          <a:endParaRPr lang="en-US" sz="1100" b="0" i="0" u="none" strike="noStrike" baseline="0">
            <a:solidFill>
              <a:srgbClr val="000000">
                <a:lumMod val="65000"/>
                <a:lumOff val="35000"/>
              </a:srgbClr>
            </a:solidFill>
            <a:latin typeface="+mj-lt"/>
          </a:endParaRPr>
        </a:p>
      </cx:txPr>
    </cx:title>
    <cx:plotArea>
      <cx:plotAreaRegion>
        <cx:series layoutId="funnel" uniqueId="{A278B74B-4883-4B08-A122-5EA74410D2CD}">
          <cx:tx>
            <cx:txData>
              <cx:f>Sheet1!$B$1</cx:f>
              <cx:v>Series1</cx:v>
            </cx:txData>
          </cx:tx>
          <cx:dataLabels>
            <cx:txPr>
              <a:bodyPr vertOverflow="overflow" horzOverflow="overflow" wrap="square" lIns="0" tIns="0" rIns="0" bIns="0"/>
              <a:lstStyle/>
              <a:p>
                <a:pPr algn="ctr" rtl="0">
                  <a:defRPr sz="1100" b="0" i="0">
                    <a:solidFill>
                      <a:srgbClr val="595959"/>
                    </a:solidFill>
                    <a:latin typeface="+mj-lt"/>
                    <a:ea typeface="PT Serif" panose="020A0603040505020204" pitchFamily="18" charset="0"/>
                    <a:cs typeface="PT Serif" panose="020A0603040505020204" pitchFamily="18" charset="0"/>
                  </a:defRPr>
                </a:pPr>
                <a:endParaRPr lang="en-IN" sz="1100">
                  <a:latin typeface="+mj-lt"/>
                </a:endParaRPr>
              </a:p>
            </cx:txPr>
          </cx:dataLabels>
          <cx:dataId val="0"/>
        </cx:series>
      </cx:plotAreaRegion>
      <cx:axis id="0">
        <cx:catScaling gapWidth="0.0599999987"/>
        <cx:tickLabels/>
        <cx:spPr>
          <a:ln>
            <a:solidFill>
              <a:schemeClr val="bg1"/>
            </a:solidFill>
          </a:ln>
        </cx:spPr>
        <cx:txPr>
          <a:bodyPr spcFirstLastPara="1" vertOverflow="ellipsis" horzOverflow="overflow" wrap="square" lIns="0" tIns="0" rIns="0" bIns="0" anchor="ctr" anchorCtr="1"/>
          <a:lstStyle/>
          <a:p>
            <a:pPr algn="ctr" rtl="0">
              <a:defRPr sz="1000" b="1">
                <a:solidFill>
                  <a:schemeClr val="tx1"/>
                </a:solidFill>
                <a:latin typeface="+mn-lt"/>
                <a:ea typeface="Poppins SemiBold" panose="00000700000000000000" pitchFamily="2" charset="0"/>
                <a:cs typeface="Poppins SemiBold" panose="00000700000000000000" pitchFamily="2" charset="0"/>
              </a:defRPr>
            </a:pPr>
            <a:endParaRPr lang="en-US" sz="1000" b="1" i="0" u="none" strike="noStrike" baseline="0">
              <a:solidFill>
                <a:schemeClr val="tx1"/>
              </a:solidFill>
              <a:latin typeface="+mn-lt"/>
              <a:cs typeface="Poppins SemiBold" panose="00000700000000000000" pitchFamily="2" charset="0"/>
            </a:endParaRPr>
          </a:p>
        </cx:txPr>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67095-BD4E-430B-8292-BF675CBD2284}" type="datetimeFigureOut">
              <a:rPr lang="en-IN" smtClean="0"/>
              <a:t>25-10-2025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BF2B1-5B06-46CE-A922-02F1E023F74E}" type="slidenum">
              <a:rPr lang="en-IN" smtClean="0"/>
              <a:t>‹#›</a:t>
            </a:fld>
            <a:endParaRPr lang="en-IN"/>
          </a:p>
        </p:txBody>
      </p:sp>
    </p:spTree>
    <p:extLst>
      <p:ext uri="{BB962C8B-B14F-4D97-AF65-F5344CB8AC3E}">
        <p14:creationId xmlns:p14="http://schemas.microsoft.com/office/powerpoint/2010/main" val="1173796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42BF2B1-5B06-46CE-A922-02F1E023F74E}" type="slidenum">
              <a:rPr lang="en-IN" smtClean="0"/>
              <a:t>20</a:t>
            </a:fld>
            <a:endParaRPr lang="en-IN"/>
          </a:p>
        </p:txBody>
      </p:sp>
    </p:spTree>
    <p:extLst>
      <p:ext uri="{BB962C8B-B14F-4D97-AF65-F5344CB8AC3E}">
        <p14:creationId xmlns:p14="http://schemas.microsoft.com/office/powerpoint/2010/main" val="372612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67EE91E-887A-4F45-9355-8E0D9FA20847}" type="slidenum">
              <a:rPr kumimoji="0" lang="en-IN"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24</a:t>
            </a:fld>
            <a:endParaRPr kumimoji="0" lang="en-IN"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536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3770D3-2097-A6CF-9259-6F931E99BEAF}"/>
              </a:ext>
            </a:extLst>
          </p:cNvPr>
          <p:cNvSpPr>
            <a:spLocks noGrp="1"/>
          </p:cNvSpPr>
          <p:nvPr>
            <p:ph type="dt" sz="half" idx="10"/>
          </p:nvPr>
        </p:nvSpPr>
        <p:spPr/>
        <p:txBody>
          <a:bodyPr/>
          <a:lstStyle/>
          <a:p>
            <a:fld id="{A5BB3DFC-9C9B-4E1B-A61F-592E61713DAD}" type="datetime1">
              <a:rPr lang="en-IN" smtClean="0"/>
              <a:t>25-10-2025</a:t>
            </a:fld>
            <a:endParaRPr lang="en-IN"/>
          </a:p>
        </p:txBody>
      </p:sp>
      <p:sp>
        <p:nvSpPr>
          <p:cNvPr id="5" name="Footer Placeholder 4">
            <a:extLst>
              <a:ext uri="{FF2B5EF4-FFF2-40B4-BE49-F238E27FC236}">
                <a16:creationId xmlns:a16="http://schemas.microsoft.com/office/drawing/2014/main" id="{E7C05920-2AF5-3ECF-52EA-F0336080BC2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78CE27D-96BA-2189-7AA7-5C95E348F035}"/>
              </a:ext>
            </a:extLst>
          </p:cNvPr>
          <p:cNvSpPr>
            <a:spLocks noGrp="1"/>
          </p:cNvSpPr>
          <p:nvPr>
            <p:ph type="sldNum" sz="quarter" idx="12"/>
          </p:nvPr>
        </p:nvSpPr>
        <p:spPr/>
        <p:txBody>
          <a:bodyPr/>
          <a:lstStyle/>
          <a:p>
            <a:fld id="{F57510DD-BC01-452C-839D-799B49A94BF7}" type="slidenum">
              <a:rPr lang="en-IN" smtClean="0"/>
              <a:t>‹#›</a:t>
            </a:fld>
            <a:endParaRPr lang="en-IN"/>
          </a:p>
        </p:txBody>
      </p:sp>
    </p:spTree>
    <p:extLst>
      <p:ext uri="{BB962C8B-B14F-4D97-AF65-F5344CB8AC3E}">
        <p14:creationId xmlns:p14="http://schemas.microsoft.com/office/powerpoint/2010/main" val="2865521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906D-8D7A-2AD1-8444-A3C1928B6A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7B1CBDE-3881-81F5-0380-33970224DC6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31EC8E7-2A9C-8D5A-ABAF-E601FDC0C843}"/>
              </a:ext>
            </a:extLst>
          </p:cNvPr>
          <p:cNvSpPr>
            <a:spLocks noGrp="1"/>
          </p:cNvSpPr>
          <p:nvPr>
            <p:ph type="dt" sz="half" idx="10"/>
          </p:nvPr>
        </p:nvSpPr>
        <p:spPr/>
        <p:txBody>
          <a:bodyPr/>
          <a:lstStyle/>
          <a:p>
            <a:fld id="{7FE87019-89E8-4A4D-89AC-C09C76FDE409}" type="datetime1">
              <a:rPr lang="en-IN" smtClean="0"/>
              <a:t>25-10-2025</a:t>
            </a:fld>
            <a:endParaRPr lang="en-IN"/>
          </a:p>
        </p:txBody>
      </p:sp>
      <p:sp>
        <p:nvSpPr>
          <p:cNvPr id="5" name="Footer Placeholder 4">
            <a:extLst>
              <a:ext uri="{FF2B5EF4-FFF2-40B4-BE49-F238E27FC236}">
                <a16:creationId xmlns:a16="http://schemas.microsoft.com/office/drawing/2014/main" id="{0FFC8ADD-8B2E-0996-81A6-E939B3EAC9C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A0C8D37-6A15-54F1-D8F1-7FF81B1766EA}"/>
              </a:ext>
            </a:extLst>
          </p:cNvPr>
          <p:cNvSpPr>
            <a:spLocks noGrp="1"/>
          </p:cNvSpPr>
          <p:nvPr>
            <p:ph type="sldNum" sz="quarter" idx="12"/>
          </p:nvPr>
        </p:nvSpPr>
        <p:spPr/>
        <p:txBody>
          <a:bodyPr/>
          <a:lstStyle/>
          <a:p>
            <a:fld id="{F57510DD-BC01-452C-839D-799B49A94BF7}" type="slidenum">
              <a:rPr lang="en-IN" smtClean="0"/>
              <a:t>‹#›</a:t>
            </a:fld>
            <a:endParaRPr lang="en-IN"/>
          </a:p>
        </p:txBody>
      </p:sp>
    </p:spTree>
    <p:extLst>
      <p:ext uri="{BB962C8B-B14F-4D97-AF65-F5344CB8AC3E}">
        <p14:creationId xmlns:p14="http://schemas.microsoft.com/office/powerpoint/2010/main" val="138291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90A3F4-48F5-E534-6489-61CDA754E76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10BA91F-04E1-418D-AAF2-4E996CE1AC7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A6D5C61-4BF9-978B-EDF9-1B72930AB7FD}"/>
              </a:ext>
            </a:extLst>
          </p:cNvPr>
          <p:cNvSpPr>
            <a:spLocks noGrp="1"/>
          </p:cNvSpPr>
          <p:nvPr>
            <p:ph type="dt" sz="half" idx="10"/>
          </p:nvPr>
        </p:nvSpPr>
        <p:spPr/>
        <p:txBody>
          <a:bodyPr/>
          <a:lstStyle/>
          <a:p>
            <a:fld id="{F66057AE-BC20-4DEE-845B-8EA9FFC9B718}" type="datetime1">
              <a:rPr lang="en-IN" smtClean="0"/>
              <a:t>25-10-2025</a:t>
            </a:fld>
            <a:endParaRPr lang="en-IN"/>
          </a:p>
        </p:txBody>
      </p:sp>
      <p:sp>
        <p:nvSpPr>
          <p:cNvPr id="5" name="Footer Placeholder 4">
            <a:extLst>
              <a:ext uri="{FF2B5EF4-FFF2-40B4-BE49-F238E27FC236}">
                <a16:creationId xmlns:a16="http://schemas.microsoft.com/office/drawing/2014/main" id="{3D1F2CC7-1FB5-3610-56D7-D55BBA165E8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2AD2CB0-1752-C745-EA81-13753E1314DD}"/>
              </a:ext>
            </a:extLst>
          </p:cNvPr>
          <p:cNvSpPr>
            <a:spLocks noGrp="1"/>
          </p:cNvSpPr>
          <p:nvPr>
            <p:ph type="sldNum" sz="quarter" idx="12"/>
          </p:nvPr>
        </p:nvSpPr>
        <p:spPr/>
        <p:txBody>
          <a:bodyPr/>
          <a:lstStyle/>
          <a:p>
            <a:fld id="{F57510DD-BC01-452C-839D-799B49A94BF7}" type="slidenum">
              <a:rPr lang="en-IN" smtClean="0"/>
              <a:t>‹#›</a:t>
            </a:fld>
            <a:endParaRPr lang="en-IN"/>
          </a:p>
        </p:txBody>
      </p:sp>
    </p:spTree>
    <p:extLst>
      <p:ext uri="{BB962C8B-B14F-4D97-AF65-F5344CB8AC3E}">
        <p14:creationId xmlns:p14="http://schemas.microsoft.com/office/powerpoint/2010/main" val="67880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70A7-AD53-B750-DF18-07ED793A455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AF84297-9BF4-84F1-BC28-9F46D05AE9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271D3EC-17BF-38CE-085F-2B75FE850B9B}"/>
              </a:ext>
            </a:extLst>
          </p:cNvPr>
          <p:cNvSpPr>
            <a:spLocks noGrp="1"/>
          </p:cNvSpPr>
          <p:nvPr>
            <p:ph type="dt" sz="half" idx="10"/>
          </p:nvPr>
        </p:nvSpPr>
        <p:spPr/>
        <p:txBody>
          <a:bodyPr/>
          <a:lstStyle/>
          <a:p>
            <a:fld id="{98816B42-437F-4E76-9B1B-A39DBD8886A5}" type="datetimeFigureOut">
              <a:rPr lang="en-IN" smtClean="0"/>
              <a:t>25-10-2025</a:t>
            </a:fld>
            <a:endParaRPr lang="en-IN"/>
          </a:p>
        </p:txBody>
      </p:sp>
      <p:sp>
        <p:nvSpPr>
          <p:cNvPr id="5" name="Footer Placeholder 4">
            <a:extLst>
              <a:ext uri="{FF2B5EF4-FFF2-40B4-BE49-F238E27FC236}">
                <a16:creationId xmlns:a16="http://schemas.microsoft.com/office/drawing/2014/main" id="{A4F9F588-5B8A-32D0-7FC7-F403482580C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D543C21-C89E-A7E1-C3A2-5A77E0B73ED8}"/>
              </a:ext>
            </a:extLst>
          </p:cNvPr>
          <p:cNvSpPr>
            <a:spLocks noGrp="1"/>
          </p:cNvSpPr>
          <p:nvPr>
            <p:ph type="sldNum" sz="quarter" idx="12"/>
          </p:nvPr>
        </p:nvSpPr>
        <p:spPr/>
        <p:txBody>
          <a:bodyPr/>
          <a:lstStyle/>
          <a:p>
            <a:fld id="{C4F9FBE8-0333-4931-BB77-90B16FF5C484}" type="slidenum">
              <a:rPr lang="en-IN" smtClean="0"/>
              <a:t>‹#›</a:t>
            </a:fld>
            <a:endParaRPr lang="en-IN"/>
          </a:p>
        </p:txBody>
      </p:sp>
    </p:spTree>
    <p:extLst>
      <p:ext uri="{BB962C8B-B14F-4D97-AF65-F5344CB8AC3E}">
        <p14:creationId xmlns:p14="http://schemas.microsoft.com/office/powerpoint/2010/main" val="26721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6EE0EF3-8CAE-7F30-97CD-ED7B49853D4D}"/>
              </a:ext>
            </a:extLst>
          </p:cNvPr>
          <p:cNvSpPr>
            <a:spLocks noGrp="1"/>
          </p:cNvSpPr>
          <p:nvPr>
            <p:ph type="dt" sz="half" idx="10"/>
          </p:nvPr>
        </p:nvSpPr>
        <p:spPr/>
        <p:txBody>
          <a:bodyPr/>
          <a:lstStyle/>
          <a:p>
            <a:fld id="{4B6DCBD3-8734-4805-BF14-E341EBB86755}" type="datetime1">
              <a:rPr lang="en-IN" smtClean="0"/>
              <a:t>25-10-2025</a:t>
            </a:fld>
            <a:endParaRPr lang="en-IN"/>
          </a:p>
        </p:txBody>
      </p:sp>
      <p:sp>
        <p:nvSpPr>
          <p:cNvPr id="5" name="Footer Placeholder 4">
            <a:extLst>
              <a:ext uri="{FF2B5EF4-FFF2-40B4-BE49-F238E27FC236}">
                <a16:creationId xmlns:a16="http://schemas.microsoft.com/office/drawing/2014/main" id="{70AFEECB-B313-8F5F-2332-522524D667F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23772F1-8148-B68A-8602-638D2598B87D}"/>
              </a:ext>
            </a:extLst>
          </p:cNvPr>
          <p:cNvSpPr>
            <a:spLocks noGrp="1"/>
          </p:cNvSpPr>
          <p:nvPr>
            <p:ph type="sldNum" sz="quarter" idx="12"/>
          </p:nvPr>
        </p:nvSpPr>
        <p:spPr/>
        <p:txBody>
          <a:bodyPr/>
          <a:lstStyle/>
          <a:p>
            <a:fld id="{F57510DD-BC01-452C-839D-799B49A94BF7}" type="slidenum">
              <a:rPr lang="en-IN" smtClean="0"/>
              <a:t>‹#›</a:t>
            </a:fld>
            <a:endParaRPr lang="en-IN"/>
          </a:p>
        </p:txBody>
      </p:sp>
    </p:spTree>
    <p:extLst>
      <p:ext uri="{BB962C8B-B14F-4D97-AF65-F5344CB8AC3E}">
        <p14:creationId xmlns:p14="http://schemas.microsoft.com/office/powerpoint/2010/main" val="175248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47E10-51EE-1B43-B716-D35D93D5E0B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73B28F0-D408-52DC-38C2-456481D08BF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0280DB-73D1-5349-FAFD-7A6D3BA2D1F1}"/>
              </a:ext>
            </a:extLst>
          </p:cNvPr>
          <p:cNvSpPr>
            <a:spLocks noGrp="1"/>
          </p:cNvSpPr>
          <p:nvPr>
            <p:ph type="dt" sz="half" idx="10"/>
          </p:nvPr>
        </p:nvSpPr>
        <p:spPr/>
        <p:txBody>
          <a:bodyPr/>
          <a:lstStyle/>
          <a:p>
            <a:fld id="{3B4A7D47-2A59-4D46-B15F-2E2E8936B38F}" type="datetime1">
              <a:rPr lang="en-IN" smtClean="0"/>
              <a:t>25-10-2025</a:t>
            </a:fld>
            <a:endParaRPr lang="en-IN"/>
          </a:p>
        </p:txBody>
      </p:sp>
      <p:sp>
        <p:nvSpPr>
          <p:cNvPr id="5" name="Footer Placeholder 4">
            <a:extLst>
              <a:ext uri="{FF2B5EF4-FFF2-40B4-BE49-F238E27FC236}">
                <a16:creationId xmlns:a16="http://schemas.microsoft.com/office/drawing/2014/main" id="{4CCECBFB-3FFB-C4D4-F894-1EE38BA8305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21C0DBB-2AE7-C703-F1EB-FF83BF90EE59}"/>
              </a:ext>
            </a:extLst>
          </p:cNvPr>
          <p:cNvSpPr>
            <a:spLocks noGrp="1"/>
          </p:cNvSpPr>
          <p:nvPr>
            <p:ph type="sldNum" sz="quarter" idx="12"/>
          </p:nvPr>
        </p:nvSpPr>
        <p:spPr/>
        <p:txBody>
          <a:bodyPr/>
          <a:lstStyle/>
          <a:p>
            <a:fld id="{F57510DD-BC01-452C-839D-799B49A94BF7}" type="slidenum">
              <a:rPr lang="en-IN" smtClean="0"/>
              <a:t>‹#›</a:t>
            </a:fld>
            <a:endParaRPr lang="en-IN"/>
          </a:p>
        </p:txBody>
      </p:sp>
    </p:spTree>
    <p:extLst>
      <p:ext uri="{BB962C8B-B14F-4D97-AF65-F5344CB8AC3E}">
        <p14:creationId xmlns:p14="http://schemas.microsoft.com/office/powerpoint/2010/main" val="258142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A1E4-09D5-2DAD-225B-6C85BF63E40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BED805E-FB04-72CE-FAAF-D96CF51CEBE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91DCE14-BC0D-C4E4-9824-3694AA54EF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4B9E04C-7778-2E5C-8144-CA5F6CF13348}"/>
              </a:ext>
            </a:extLst>
          </p:cNvPr>
          <p:cNvSpPr>
            <a:spLocks noGrp="1"/>
          </p:cNvSpPr>
          <p:nvPr>
            <p:ph type="dt" sz="half" idx="10"/>
          </p:nvPr>
        </p:nvSpPr>
        <p:spPr/>
        <p:txBody>
          <a:bodyPr/>
          <a:lstStyle/>
          <a:p>
            <a:fld id="{E54950FF-BEFD-4B01-848E-9D4E410DA444}" type="datetime1">
              <a:rPr lang="en-IN" smtClean="0"/>
              <a:t>25-10-2025</a:t>
            </a:fld>
            <a:endParaRPr lang="en-IN"/>
          </a:p>
        </p:txBody>
      </p:sp>
      <p:sp>
        <p:nvSpPr>
          <p:cNvPr id="6" name="Footer Placeholder 5">
            <a:extLst>
              <a:ext uri="{FF2B5EF4-FFF2-40B4-BE49-F238E27FC236}">
                <a16:creationId xmlns:a16="http://schemas.microsoft.com/office/drawing/2014/main" id="{DAD1227F-6727-B3C9-77D8-38F5B03BAC0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D836932-0AA4-6ABC-EFDB-2F28CFD54508}"/>
              </a:ext>
            </a:extLst>
          </p:cNvPr>
          <p:cNvSpPr>
            <a:spLocks noGrp="1"/>
          </p:cNvSpPr>
          <p:nvPr>
            <p:ph type="sldNum" sz="quarter" idx="12"/>
          </p:nvPr>
        </p:nvSpPr>
        <p:spPr/>
        <p:txBody>
          <a:bodyPr/>
          <a:lstStyle/>
          <a:p>
            <a:fld id="{F57510DD-BC01-452C-839D-799B49A94BF7}" type="slidenum">
              <a:rPr lang="en-IN" smtClean="0"/>
              <a:t>‹#›</a:t>
            </a:fld>
            <a:endParaRPr lang="en-IN"/>
          </a:p>
        </p:txBody>
      </p:sp>
    </p:spTree>
    <p:extLst>
      <p:ext uri="{BB962C8B-B14F-4D97-AF65-F5344CB8AC3E}">
        <p14:creationId xmlns:p14="http://schemas.microsoft.com/office/powerpoint/2010/main" val="31112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7402-9F2A-1653-A53A-233660CE1FA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E9BEF81-1C0F-E80A-AEF5-8980D599C52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A909F7-2F6A-2A7C-9131-E721C96BFC0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32D570B-5EA6-FAFF-3A7F-2454A0AD37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621FAC-B657-1A2C-C1DA-2A14F6D55C6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12E00C7-8684-032B-519C-ACB304B58408}"/>
              </a:ext>
            </a:extLst>
          </p:cNvPr>
          <p:cNvSpPr>
            <a:spLocks noGrp="1"/>
          </p:cNvSpPr>
          <p:nvPr>
            <p:ph type="dt" sz="half" idx="10"/>
          </p:nvPr>
        </p:nvSpPr>
        <p:spPr/>
        <p:txBody>
          <a:bodyPr/>
          <a:lstStyle/>
          <a:p>
            <a:fld id="{13D3ED6F-5BF9-4C2F-94E6-602C437A8A02}" type="datetime1">
              <a:rPr lang="en-IN" smtClean="0"/>
              <a:t>25-10-2025</a:t>
            </a:fld>
            <a:endParaRPr lang="en-IN"/>
          </a:p>
        </p:txBody>
      </p:sp>
      <p:sp>
        <p:nvSpPr>
          <p:cNvPr id="8" name="Footer Placeholder 7">
            <a:extLst>
              <a:ext uri="{FF2B5EF4-FFF2-40B4-BE49-F238E27FC236}">
                <a16:creationId xmlns:a16="http://schemas.microsoft.com/office/drawing/2014/main" id="{ADDA3034-A434-9703-B6E5-950E3C96803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0838F3A-DB47-4F4F-88E6-693343EF29F1}"/>
              </a:ext>
            </a:extLst>
          </p:cNvPr>
          <p:cNvSpPr>
            <a:spLocks noGrp="1"/>
          </p:cNvSpPr>
          <p:nvPr>
            <p:ph type="sldNum" sz="quarter" idx="12"/>
          </p:nvPr>
        </p:nvSpPr>
        <p:spPr/>
        <p:txBody>
          <a:bodyPr/>
          <a:lstStyle/>
          <a:p>
            <a:fld id="{F57510DD-BC01-452C-839D-799B49A94BF7}" type="slidenum">
              <a:rPr lang="en-IN" smtClean="0"/>
              <a:t>‹#›</a:t>
            </a:fld>
            <a:endParaRPr lang="en-IN"/>
          </a:p>
        </p:txBody>
      </p:sp>
    </p:spTree>
    <p:extLst>
      <p:ext uri="{BB962C8B-B14F-4D97-AF65-F5344CB8AC3E}">
        <p14:creationId xmlns:p14="http://schemas.microsoft.com/office/powerpoint/2010/main" val="31840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31280-7F68-6BC7-0C89-6001468274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FDB865C-ED6C-319E-629D-5604FF889D64}"/>
              </a:ext>
            </a:extLst>
          </p:cNvPr>
          <p:cNvSpPr>
            <a:spLocks noGrp="1"/>
          </p:cNvSpPr>
          <p:nvPr>
            <p:ph type="dt" sz="half" idx="10"/>
          </p:nvPr>
        </p:nvSpPr>
        <p:spPr/>
        <p:txBody>
          <a:bodyPr/>
          <a:lstStyle/>
          <a:p>
            <a:fld id="{6173B26C-F07C-484D-A887-06B1BF66096E}" type="datetime1">
              <a:rPr lang="en-IN" smtClean="0"/>
              <a:t>25-10-2025</a:t>
            </a:fld>
            <a:endParaRPr lang="en-IN"/>
          </a:p>
        </p:txBody>
      </p:sp>
      <p:sp>
        <p:nvSpPr>
          <p:cNvPr id="4" name="Footer Placeholder 3">
            <a:extLst>
              <a:ext uri="{FF2B5EF4-FFF2-40B4-BE49-F238E27FC236}">
                <a16:creationId xmlns:a16="http://schemas.microsoft.com/office/drawing/2014/main" id="{7117631A-F0B0-D3DC-4BCC-50B8B2F7E64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4DFD93A-78AD-25E8-80A3-80111C51BA56}"/>
              </a:ext>
            </a:extLst>
          </p:cNvPr>
          <p:cNvSpPr>
            <a:spLocks noGrp="1"/>
          </p:cNvSpPr>
          <p:nvPr>
            <p:ph type="sldNum" sz="quarter" idx="12"/>
          </p:nvPr>
        </p:nvSpPr>
        <p:spPr/>
        <p:txBody>
          <a:bodyPr/>
          <a:lstStyle/>
          <a:p>
            <a:fld id="{F57510DD-BC01-452C-839D-799B49A94BF7}" type="slidenum">
              <a:rPr lang="en-IN" smtClean="0"/>
              <a:t>‹#›</a:t>
            </a:fld>
            <a:endParaRPr lang="en-IN"/>
          </a:p>
        </p:txBody>
      </p:sp>
    </p:spTree>
    <p:extLst>
      <p:ext uri="{BB962C8B-B14F-4D97-AF65-F5344CB8AC3E}">
        <p14:creationId xmlns:p14="http://schemas.microsoft.com/office/powerpoint/2010/main" val="2599066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B267C6-365F-22A5-32D0-73EB5510A507}"/>
              </a:ext>
            </a:extLst>
          </p:cNvPr>
          <p:cNvSpPr>
            <a:spLocks noGrp="1"/>
          </p:cNvSpPr>
          <p:nvPr>
            <p:ph type="dt" sz="half" idx="10"/>
          </p:nvPr>
        </p:nvSpPr>
        <p:spPr/>
        <p:txBody>
          <a:bodyPr/>
          <a:lstStyle/>
          <a:p>
            <a:fld id="{37289A83-1C65-4B96-ACEF-857BD8324417}" type="datetime1">
              <a:rPr lang="en-IN" smtClean="0"/>
              <a:t>25-10-2025</a:t>
            </a:fld>
            <a:endParaRPr lang="en-IN"/>
          </a:p>
        </p:txBody>
      </p:sp>
      <p:sp>
        <p:nvSpPr>
          <p:cNvPr id="3" name="Footer Placeholder 2">
            <a:extLst>
              <a:ext uri="{FF2B5EF4-FFF2-40B4-BE49-F238E27FC236}">
                <a16:creationId xmlns:a16="http://schemas.microsoft.com/office/drawing/2014/main" id="{A10415BC-DA38-86DF-1BDB-BA720984CC7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BA8BAF2-4D9F-6F87-6D82-00212E387CE2}"/>
              </a:ext>
            </a:extLst>
          </p:cNvPr>
          <p:cNvSpPr>
            <a:spLocks noGrp="1"/>
          </p:cNvSpPr>
          <p:nvPr>
            <p:ph type="sldNum" sz="quarter" idx="12"/>
          </p:nvPr>
        </p:nvSpPr>
        <p:spPr/>
        <p:txBody>
          <a:bodyPr/>
          <a:lstStyle/>
          <a:p>
            <a:fld id="{F57510DD-BC01-452C-839D-799B49A94BF7}" type="slidenum">
              <a:rPr lang="en-IN" smtClean="0"/>
              <a:t>‹#›</a:t>
            </a:fld>
            <a:endParaRPr lang="en-IN"/>
          </a:p>
        </p:txBody>
      </p:sp>
    </p:spTree>
    <p:extLst>
      <p:ext uri="{BB962C8B-B14F-4D97-AF65-F5344CB8AC3E}">
        <p14:creationId xmlns:p14="http://schemas.microsoft.com/office/powerpoint/2010/main" val="374311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4D86-3403-62E9-1DF3-8EF1F30EFC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662B56E-2253-FDA6-9C67-0FD91E6961A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587CED8-534D-9A92-5F53-7F1EC1F8A8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906184-8499-E80B-EC14-02B5BE521BA8}"/>
              </a:ext>
            </a:extLst>
          </p:cNvPr>
          <p:cNvSpPr>
            <a:spLocks noGrp="1"/>
          </p:cNvSpPr>
          <p:nvPr>
            <p:ph type="dt" sz="half" idx="10"/>
          </p:nvPr>
        </p:nvSpPr>
        <p:spPr/>
        <p:txBody>
          <a:bodyPr/>
          <a:lstStyle/>
          <a:p>
            <a:fld id="{F049E920-9173-4A06-94CD-CA61292DEC5E}" type="datetime1">
              <a:rPr lang="en-IN" smtClean="0"/>
              <a:t>25-10-2025</a:t>
            </a:fld>
            <a:endParaRPr lang="en-IN"/>
          </a:p>
        </p:txBody>
      </p:sp>
      <p:sp>
        <p:nvSpPr>
          <p:cNvPr id="6" name="Footer Placeholder 5">
            <a:extLst>
              <a:ext uri="{FF2B5EF4-FFF2-40B4-BE49-F238E27FC236}">
                <a16:creationId xmlns:a16="http://schemas.microsoft.com/office/drawing/2014/main" id="{FD76BEB0-57C7-42D6-89EA-689DE2EF2A8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C807692-7D9B-A74C-10A1-868142C3294D}"/>
              </a:ext>
            </a:extLst>
          </p:cNvPr>
          <p:cNvSpPr>
            <a:spLocks noGrp="1"/>
          </p:cNvSpPr>
          <p:nvPr>
            <p:ph type="sldNum" sz="quarter" idx="12"/>
          </p:nvPr>
        </p:nvSpPr>
        <p:spPr/>
        <p:txBody>
          <a:bodyPr/>
          <a:lstStyle/>
          <a:p>
            <a:fld id="{F57510DD-BC01-452C-839D-799B49A94BF7}" type="slidenum">
              <a:rPr lang="en-IN" smtClean="0"/>
              <a:t>‹#›</a:t>
            </a:fld>
            <a:endParaRPr lang="en-IN"/>
          </a:p>
        </p:txBody>
      </p:sp>
    </p:spTree>
    <p:extLst>
      <p:ext uri="{BB962C8B-B14F-4D97-AF65-F5344CB8AC3E}">
        <p14:creationId xmlns:p14="http://schemas.microsoft.com/office/powerpoint/2010/main" val="385603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6FD7-ACD6-645A-D102-4050D660D3F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1CF66D0-3929-27B5-9D53-C5ECED47B9B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7763A7B-2093-4159-DB69-C320B7B85D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98D470-F07B-E954-2B4E-3AF00B1C7933}"/>
              </a:ext>
            </a:extLst>
          </p:cNvPr>
          <p:cNvSpPr>
            <a:spLocks noGrp="1"/>
          </p:cNvSpPr>
          <p:nvPr>
            <p:ph type="dt" sz="half" idx="10"/>
          </p:nvPr>
        </p:nvSpPr>
        <p:spPr/>
        <p:txBody>
          <a:bodyPr/>
          <a:lstStyle/>
          <a:p>
            <a:fld id="{B42D6593-71EF-4803-B023-09BB77028C80}" type="datetime1">
              <a:rPr lang="en-IN" smtClean="0"/>
              <a:t>25-10-2025</a:t>
            </a:fld>
            <a:endParaRPr lang="en-IN"/>
          </a:p>
        </p:txBody>
      </p:sp>
      <p:sp>
        <p:nvSpPr>
          <p:cNvPr id="6" name="Footer Placeholder 5">
            <a:extLst>
              <a:ext uri="{FF2B5EF4-FFF2-40B4-BE49-F238E27FC236}">
                <a16:creationId xmlns:a16="http://schemas.microsoft.com/office/drawing/2014/main" id="{87D9786F-1D74-F579-5F81-268006F7C03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E285B47-2AE2-B7E1-33A9-3B6A1BE38677}"/>
              </a:ext>
            </a:extLst>
          </p:cNvPr>
          <p:cNvSpPr>
            <a:spLocks noGrp="1"/>
          </p:cNvSpPr>
          <p:nvPr>
            <p:ph type="sldNum" sz="quarter" idx="12"/>
          </p:nvPr>
        </p:nvSpPr>
        <p:spPr/>
        <p:txBody>
          <a:bodyPr/>
          <a:lstStyle/>
          <a:p>
            <a:fld id="{F57510DD-BC01-452C-839D-799B49A94BF7}" type="slidenum">
              <a:rPr lang="en-IN" smtClean="0"/>
              <a:t>‹#›</a:t>
            </a:fld>
            <a:endParaRPr lang="en-IN"/>
          </a:p>
        </p:txBody>
      </p:sp>
    </p:spTree>
    <p:extLst>
      <p:ext uri="{BB962C8B-B14F-4D97-AF65-F5344CB8AC3E}">
        <p14:creationId xmlns:p14="http://schemas.microsoft.com/office/powerpoint/2010/main" val="390338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876A7E-1D15-6E48-12A3-AB35A3B026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C4C44D-9E8F-473F-8DF4-69E9F3C6756F}" type="datetime1">
              <a:rPr lang="en-IN" smtClean="0"/>
              <a:t>25-10-2025</a:t>
            </a:fld>
            <a:endParaRPr lang="en-IN"/>
          </a:p>
        </p:txBody>
      </p:sp>
      <p:sp>
        <p:nvSpPr>
          <p:cNvPr id="5" name="Footer Placeholder 4">
            <a:extLst>
              <a:ext uri="{FF2B5EF4-FFF2-40B4-BE49-F238E27FC236}">
                <a16:creationId xmlns:a16="http://schemas.microsoft.com/office/drawing/2014/main" id="{B14769F8-1574-5461-60CE-72DD98E8E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F79E4D48-2431-E0E7-15CC-41A13B3590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7510DD-BC01-452C-839D-799B49A94BF7}" type="slidenum">
              <a:rPr lang="en-IN" smtClean="0"/>
              <a:t>‹#›</a:t>
            </a:fld>
            <a:endParaRPr lang="en-IN"/>
          </a:p>
        </p:txBody>
      </p:sp>
      <p:sp>
        <p:nvSpPr>
          <p:cNvPr id="7" name="object 5">
            <a:extLst>
              <a:ext uri="{FF2B5EF4-FFF2-40B4-BE49-F238E27FC236}">
                <a16:creationId xmlns:a16="http://schemas.microsoft.com/office/drawing/2014/main" id="{FEFEB9CF-EFD2-4C77-A31B-F77FC268664D}"/>
              </a:ext>
            </a:extLst>
          </p:cNvPr>
          <p:cNvSpPr/>
          <p:nvPr userDrawn="1"/>
        </p:nvSpPr>
        <p:spPr>
          <a:xfrm>
            <a:off x="609917" y="106109"/>
            <a:ext cx="10226040" cy="579755"/>
          </a:xfrm>
          <a:custGeom>
            <a:avLst/>
            <a:gdLst/>
            <a:ahLst/>
            <a:cxnLst/>
            <a:rect l="l" t="t" r="r" b="b"/>
            <a:pathLst>
              <a:path w="8287384" h="579755">
                <a:moveTo>
                  <a:pt x="8286762" y="0"/>
                </a:moveTo>
                <a:lnTo>
                  <a:pt x="0" y="0"/>
                </a:lnTo>
                <a:lnTo>
                  <a:pt x="193687" y="579272"/>
                </a:lnTo>
                <a:lnTo>
                  <a:pt x="8286762" y="579272"/>
                </a:lnTo>
                <a:lnTo>
                  <a:pt x="8286762" y="0"/>
                </a:lnTo>
                <a:close/>
              </a:path>
            </a:pathLst>
          </a:custGeom>
          <a:solidFill>
            <a:srgbClr val="ECEBEA"/>
          </a:solidFill>
        </p:spPr>
        <p:txBody>
          <a:bodyPr wrap="square" lIns="0" tIns="0" rIns="0" bIns="0" rtlCol="0"/>
          <a:lstStyle/>
          <a:p>
            <a:r>
              <a:rPr lang="en-US"/>
              <a:t>   </a:t>
            </a:r>
            <a:endParaRPr/>
          </a:p>
        </p:txBody>
      </p:sp>
      <p:sp>
        <p:nvSpPr>
          <p:cNvPr id="8" name="object 6">
            <a:extLst>
              <a:ext uri="{FF2B5EF4-FFF2-40B4-BE49-F238E27FC236}">
                <a16:creationId xmlns:a16="http://schemas.microsoft.com/office/drawing/2014/main" id="{C1D97FA8-59BC-8D88-D293-6DE6CE217FE7}"/>
              </a:ext>
            </a:extLst>
          </p:cNvPr>
          <p:cNvSpPr/>
          <p:nvPr userDrawn="1"/>
        </p:nvSpPr>
        <p:spPr>
          <a:xfrm>
            <a:off x="338209" y="111414"/>
            <a:ext cx="387985" cy="584200"/>
          </a:xfrm>
          <a:custGeom>
            <a:avLst/>
            <a:gdLst/>
            <a:ahLst/>
            <a:cxnLst/>
            <a:rect l="l" t="t" r="r" b="b"/>
            <a:pathLst>
              <a:path w="387984" h="584200">
                <a:moveTo>
                  <a:pt x="359654" y="494398"/>
                </a:moveTo>
                <a:lnTo>
                  <a:pt x="194614" y="494398"/>
                </a:lnTo>
                <a:lnTo>
                  <a:pt x="196291" y="495223"/>
                </a:lnTo>
                <a:lnTo>
                  <a:pt x="382117" y="583641"/>
                </a:lnTo>
                <a:lnTo>
                  <a:pt x="387375" y="578942"/>
                </a:lnTo>
                <a:lnTo>
                  <a:pt x="359654" y="494398"/>
                </a:lnTo>
                <a:close/>
              </a:path>
              <a:path w="387984" h="584200">
                <a:moveTo>
                  <a:pt x="197548" y="0"/>
                </a:moveTo>
                <a:lnTo>
                  <a:pt x="189496" y="0"/>
                </a:lnTo>
                <a:lnTo>
                  <a:pt x="0" y="578726"/>
                </a:lnTo>
                <a:lnTo>
                  <a:pt x="5334" y="583425"/>
                </a:lnTo>
                <a:lnTo>
                  <a:pt x="192697" y="494398"/>
                </a:lnTo>
                <a:lnTo>
                  <a:pt x="359654" y="494398"/>
                </a:lnTo>
                <a:lnTo>
                  <a:pt x="197548" y="0"/>
                </a:lnTo>
                <a:close/>
              </a:path>
            </a:pathLst>
          </a:custGeom>
          <a:solidFill>
            <a:srgbClr val="C7242D"/>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75502D8-36E1-B61C-87A6-A6AA633EBA91}"/>
              </a:ext>
            </a:extLst>
          </p:cNvPr>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72295" y="106109"/>
            <a:ext cx="981496" cy="576525"/>
          </a:xfrm>
          <a:prstGeom prst="rect">
            <a:avLst/>
          </a:prstGeom>
        </p:spPr>
      </p:pic>
      <p:cxnSp>
        <p:nvCxnSpPr>
          <p:cNvPr id="11" name="Straight Connector 10">
            <a:extLst>
              <a:ext uri="{FF2B5EF4-FFF2-40B4-BE49-F238E27FC236}">
                <a16:creationId xmlns:a16="http://schemas.microsoft.com/office/drawing/2014/main" id="{B8C70B97-BC7C-3487-3AA4-6C3073F62537}"/>
              </a:ext>
            </a:extLst>
          </p:cNvPr>
          <p:cNvCxnSpPr/>
          <p:nvPr userDrawn="1"/>
        </p:nvCxnSpPr>
        <p:spPr>
          <a:xfrm>
            <a:off x="443883" y="6391923"/>
            <a:ext cx="11409908" cy="0"/>
          </a:xfrm>
          <a:prstGeom prst="line">
            <a:avLst/>
          </a:prstGeom>
          <a:ln w="38100">
            <a:solidFill>
              <a:srgbClr val="FFC21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6455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chart" Target="../charts/chart10.xml"/><Relationship Id="rId7" Type="http://schemas.openxmlformats.org/officeDocument/2006/relationships/image" Target="../media/image43.png"/><Relationship Id="rId2" Type="http://schemas.openxmlformats.org/officeDocument/2006/relationships/chart" Target="../charts/chart9.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6.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png"/><Relationship Id="rId7" Type="http://schemas.openxmlformats.org/officeDocument/2006/relationships/image" Target="../media/image49.png"/><Relationship Id="rId2" Type="http://schemas.openxmlformats.org/officeDocument/2006/relationships/chart" Target="../charts/chart11.xml"/><Relationship Id="rId1" Type="http://schemas.openxmlformats.org/officeDocument/2006/relationships/slideLayout" Target="../slideLayouts/slideLayout1.xml"/><Relationship Id="rId6" Type="http://schemas.openxmlformats.org/officeDocument/2006/relationships/image" Target="../media/image48.png"/><Relationship Id="rId5" Type="http://schemas.microsoft.com/office/2007/relationships/hdphoto" Target="../media/hdphoto1.wdp"/><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6.png"/><Relationship Id="rId3" Type="http://schemas.openxmlformats.org/officeDocument/2006/relationships/image" Target="../media/image6.png"/><Relationship Id="rId21" Type="http://schemas.openxmlformats.org/officeDocument/2006/relationships/image" Target="../media/image69.png"/><Relationship Id="rId7" Type="http://schemas.openxmlformats.org/officeDocument/2006/relationships/image" Target="../media/image56.svg"/><Relationship Id="rId12" Type="http://schemas.openxmlformats.org/officeDocument/2006/relationships/image" Target="../media/image61.png"/><Relationship Id="rId17" Type="http://schemas.openxmlformats.org/officeDocument/2006/relationships/image" Target="../media/image43.png"/><Relationship Id="rId2" Type="http://schemas.openxmlformats.org/officeDocument/2006/relationships/chart" Target="../charts/chart12.xml"/><Relationship Id="rId16" Type="http://schemas.openxmlformats.org/officeDocument/2006/relationships/image" Target="../media/image65.png"/><Relationship Id="rId20"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19" Type="http://schemas.openxmlformats.org/officeDocument/2006/relationships/image" Target="../media/image67.png"/><Relationship Id="rId4" Type="http://schemas.openxmlformats.org/officeDocument/2006/relationships/image" Target="../media/image53.png"/><Relationship Id="rId9" Type="http://schemas.openxmlformats.org/officeDocument/2006/relationships/image" Target="../media/image58.svg"/><Relationship Id="rId14" Type="http://schemas.openxmlformats.org/officeDocument/2006/relationships/image" Target="../media/image63.png"/><Relationship Id="rId22" Type="http://schemas.openxmlformats.org/officeDocument/2006/relationships/image" Target="../media/image70.png"/></Relationships>
</file>

<file path=ppt/slides/_rels/slide18.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6.pn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chart" Target="../charts/chart13.xml"/><Relationship Id="rId16" Type="http://schemas.openxmlformats.org/officeDocument/2006/relationships/image" Target="../media/image83.svg"/><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svg"/></Relationships>
</file>

<file path=ppt/slides/_rels/slide19.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6.png"/><Relationship Id="rId7" Type="http://schemas.openxmlformats.org/officeDocument/2006/relationships/image" Target="../media/image87.svg"/><Relationship Id="rId12" Type="http://schemas.openxmlformats.org/officeDocument/2006/relationships/image" Target="../media/image92.png"/><Relationship Id="rId2" Type="http://schemas.openxmlformats.org/officeDocument/2006/relationships/chart" Target="../charts/chart14.xml"/><Relationship Id="rId1" Type="http://schemas.openxmlformats.org/officeDocument/2006/relationships/slideLayout" Target="../slideLayouts/slideLayout1.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sv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Germany_men's_national_squash_team" TargetMode="External"/><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1.svg"/><Relationship Id="rId2" Type="http://schemas.openxmlformats.org/officeDocument/2006/relationships/chart" Target="../charts/chart1.xml"/><Relationship Id="rId16"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hyperlink" Target="https://www.rawpixel.com/search/flag%20american%20flag?page=1&amp;sort=curated" TargetMode="External"/><Relationship Id="rId11" Type="http://schemas.openxmlformats.org/officeDocument/2006/relationships/image" Target="../media/image10.png"/><Relationship Id="rId5" Type="http://schemas.openxmlformats.org/officeDocument/2006/relationships/image" Target="../media/image7.jpeg"/><Relationship Id="rId15" Type="http://schemas.openxmlformats.org/officeDocument/2006/relationships/image" Target="../media/image14.png"/><Relationship Id="rId10" Type="http://schemas.openxmlformats.org/officeDocument/2006/relationships/hyperlink" Target="https://ja.wikipedia.org/wiki/%E3%83%95%E3%82%A1%E3%82%A4%E3%83%AB:Flag_of_the_Netherlands.svg" TargetMode="External"/><Relationship Id="rId4" Type="http://schemas.openxmlformats.org/officeDocument/2006/relationships/chart" Target="../charts/chart2.xml"/><Relationship Id="rId9" Type="http://schemas.openxmlformats.org/officeDocument/2006/relationships/image" Target="../media/image9.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chart" Target="../charts/chart15.xml"/><Relationship Id="rId7" Type="http://schemas.openxmlformats.org/officeDocument/2006/relationships/image" Target="../media/image9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chart" Target="../charts/chart16.xml"/><Relationship Id="rId9" Type="http://schemas.openxmlformats.org/officeDocument/2006/relationships/image" Target="../media/image98.png"/></Relationships>
</file>

<file path=ppt/slides/_rels/slide21.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slides/_rels/slide22.xml.rels><?xml version="1.0" encoding="UTF-8" standalone="yes"?>
<Relationships xmlns="http://schemas.openxmlformats.org/package/2006/relationships"><Relationship Id="rId8" Type="http://schemas.openxmlformats.org/officeDocument/2006/relationships/chart" Target="../charts/chart18.xml"/><Relationship Id="rId13" Type="http://schemas.openxmlformats.org/officeDocument/2006/relationships/image" Target="../media/image110.png"/><Relationship Id="rId3" Type="http://schemas.openxmlformats.org/officeDocument/2006/relationships/image" Target="../media/image6.png"/><Relationship Id="rId7" Type="http://schemas.openxmlformats.org/officeDocument/2006/relationships/image" Target="../media/image115.png"/><Relationship Id="rId12" Type="http://schemas.openxmlformats.org/officeDocument/2006/relationships/image" Target="../media/image119.png"/><Relationship Id="rId2" Type="http://schemas.openxmlformats.org/officeDocument/2006/relationships/chart" Target="../charts/chart17.xml"/><Relationship Id="rId1" Type="http://schemas.openxmlformats.org/officeDocument/2006/relationships/slideLayout" Target="../slideLayouts/slideLayout1.xml"/><Relationship Id="rId6" Type="http://schemas.openxmlformats.org/officeDocument/2006/relationships/image" Target="../media/image114.png"/><Relationship Id="rId11" Type="http://schemas.openxmlformats.org/officeDocument/2006/relationships/image" Target="../media/image118.png"/><Relationship Id="rId5" Type="http://schemas.openxmlformats.org/officeDocument/2006/relationships/image" Target="../media/image113.png"/><Relationship Id="rId10" Type="http://schemas.openxmlformats.org/officeDocument/2006/relationships/image" Target="../media/image117.png"/><Relationship Id="rId4" Type="http://schemas.openxmlformats.org/officeDocument/2006/relationships/image" Target="../media/image112.png"/><Relationship Id="rId9" Type="http://schemas.openxmlformats.org/officeDocument/2006/relationships/image" Target="../media/image116.png"/><Relationship Id="rId14" Type="http://schemas.openxmlformats.org/officeDocument/2006/relationships/image" Target="../media/image111.png"/></Relationships>
</file>

<file path=ppt/slides/_rels/slide23.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29.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2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3.png"/><Relationship Id="rId11" Type="http://schemas.openxmlformats.org/officeDocument/2006/relationships/chart" Target="../charts/chart19.xml"/><Relationship Id="rId5" Type="http://schemas.openxmlformats.org/officeDocument/2006/relationships/image" Target="../media/image122.png"/><Relationship Id="rId15" Type="http://schemas.openxmlformats.org/officeDocument/2006/relationships/image" Target="../media/image131.pn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png"/><Relationship Id="rId14" Type="http://schemas.openxmlformats.org/officeDocument/2006/relationships/image" Target="../media/image130.png"/></Relationships>
</file>

<file path=ppt/slides/_rels/slide24.xml.rels><?xml version="1.0" encoding="UTF-8" standalone="yes"?>
<Relationships xmlns="http://schemas.openxmlformats.org/package/2006/relationships"><Relationship Id="rId8" Type="http://schemas.openxmlformats.org/officeDocument/2006/relationships/image" Target="../media/image137.jpeg"/><Relationship Id="rId13" Type="http://schemas.openxmlformats.org/officeDocument/2006/relationships/hyperlink" Target="https://www.linkedin.com/company/ta-global-pvt-ltd" TargetMode="External"/><Relationship Id="rId3" Type="http://schemas.openxmlformats.org/officeDocument/2006/relationships/image" Target="../media/image132.png"/><Relationship Id="rId7" Type="http://schemas.openxmlformats.org/officeDocument/2006/relationships/image" Target="../media/image136.jpeg"/><Relationship Id="rId12" Type="http://schemas.openxmlformats.org/officeDocument/2006/relationships/hyperlink" Target="mailto:pdayal@taglobalgroup.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5.png"/><Relationship Id="rId11" Type="http://schemas.openxmlformats.org/officeDocument/2006/relationships/hyperlink" Target="mailto:bclarke@taglobalgroup.com" TargetMode="External"/><Relationship Id="rId5" Type="http://schemas.openxmlformats.org/officeDocument/2006/relationships/image" Target="../media/image134.png"/><Relationship Id="rId10" Type="http://schemas.openxmlformats.org/officeDocument/2006/relationships/hyperlink" Target="mailto:skhanna@taglobalgroup.com" TargetMode="External"/><Relationship Id="rId4" Type="http://schemas.openxmlformats.org/officeDocument/2006/relationships/image" Target="../media/image133.jpeg"/><Relationship Id="rId9" Type="http://schemas.openxmlformats.org/officeDocument/2006/relationships/hyperlink" Target="mailto:tgupta@taglobalgroup.com" TargetMode="External"/><Relationship Id="rId14" Type="http://schemas.openxmlformats.org/officeDocument/2006/relationships/image" Target="../media/image1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4/relationships/chartEx" Target="../charts/chartEx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6.png"/><Relationship Id="rId4" Type="http://schemas.microsoft.com/office/2014/relationships/chartEx" Target="../charts/chartEx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chart" Target="../charts/chart7.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1.sv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A048A6-59D8-5C88-EE98-A7163C6CA4C7}"/>
              </a:ext>
            </a:extLst>
          </p:cNvPr>
          <p:cNvPicPr>
            <a:picLocks noChangeAspect="1"/>
          </p:cNvPicPr>
          <p:nvPr/>
        </p:nvPicPr>
        <p:blipFill>
          <a:blip r:embed="rId3">
            <a:extLst>
              <a:ext uri="{28A0092B-C50C-407E-A947-70E740481C1C}">
                <a14:useLocalDpi xmlns:a14="http://schemas.microsoft.com/office/drawing/2010/main" val="0"/>
              </a:ext>
            </a:extLst>
          </a:blip>
          <a:srcRect t="6" b="6"/>
          <a:stretch/>
        </p:blipFill>
        <p:spPr>
          <a:xfrm>
            <a:off x="0" y="0"/>
            <a:ext cx="10453370" cy="6858000"/>
          </a:xfrm>
          <a:prstGeom prst="rect">
            <a:avLst/>
          </a:prstGeom>
        </p:spPr>
      </p:pic>
      <p:sp>
        <p:nvSpPr>
          <p:cNvPr id="7" name="Rectangle 6">
            <a:extLst>
              <a:ext uri="{FF2B5EF4-FFF2-40B4-BE49-F238E27FC236}">
                <a16:creationId xmlns:a16="http://schemas.microsoft.com/office/drawing/2014/main" id="{E3B8B936-AA3B-6C74-7B8C-186A47EA31F6}"/>
              </a:ext>
            </a:extLst>
          </p:cNvPr>
          <p:cNvSpPr/>
          <p:nvPr/>
        </p:nvSpPr>
        <p:spPr>
          <a:xfrm>
            <a:off x="0" y="0"/>
            <a:ext cx="12191999" cy="6857999"/>
          </a:xfrm>
          <a:prstGeom prst="rect">
            <a:avLst/>
          </a:prstGeom>
          <a:solidFill>
            <a:srgbClr val="00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8" name="think-cell data - do not delete" hidden="1">
            <a:extLst>
              <a:ext uri="{FF2B5EF4-FFF2-40B4-BE49-F238E27FC236}">
                <a16:creationId xmlns:a16="http://schemas.microsoft.com/office/drawing/2014/main" id="{2F184923-5A23-3CF6-AC79-A5405D3A12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8" name="think-cell data - do not delete" hidden="1">
                        <a:extLst>
                          <a:ext uri="{FF2B5EF4-FFF2-40B4-BE49-F238E27FC236}">
                            <a16:creationId xmlns:a16="http://schemas.microsoft.com/office/drawing/2014/main" id="{2F184923-5A23-3CF6-AC79-A5405D3A129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3DBE00E4-0290-3D6A-2F27-D33974463C4C}"/>
              </a:ext>
            </a:extLst>
          </p:cNvPr>
          <p:cNvGrpSpPr/>
          <p:nvPr/>
        </p:nvGrpSpPr>
        <p:grpSpPr>
          <a:xfrm>
            <a:off x="7979229" y="0"/>
            <a:ext cx="4212771" cy="6858000"/>
            <a:chOff x="7667839" y="0"/>
            <a:chExt cx="4524161" cy="6858000"/>
          </a:xfrm>
        </p:grpSpPr>
        <p:pic>
          <p:nvPicPr>
            <p:cNvPr id="4" name="Picture 3">
              <a:extLst>
                <a:ext uri="{FF2B5EF4-FFF2-40B4-BE49-F238E27FC236}">
                  <a16:creationId xmlns:a16="http://schemas.microsoft.com/office/drawing/2014/main" id="{39FCF0AD-AEE9-89F0-4AC7-193BCC7A3CD6}"/>
                </a:ext>
              </a:extLst>
            </p:cNvPr>
            <p:cNvPicPr>
              <a:picLocks noChangeAspect="1"/>
            </p:cNvPicPr>
            <p:nvPr userDrawn="1"/>
          </p:nvPicPr>
          <p:blipFill>
            <a:blip r:embed="rId6"/>
            <a:srcRect t="1772" r="39258" b="2483"/>
            <a:stretch/>
          </p:blipFill>
          <p:spPr>
            <a:xfrm>
              <a:off x="7667839" y="0"/>
              <a:ext cx="4524161" cy="6858000"/>
            </a:xfrm>
            <a:prstGeom prst="rect">
              <a:avLst/>
            </a:prstGeom>
          </p:spPr>
        </p:pic>
        <p:sp>
          <p:nvSpPr>
            <p:cNvPr id="5" name="Oval 4">
              <a:extLst>
                <a:ext uri="{FF2B5EF4-FFF2-40B4-BE49-F238E27FC236}">
                  <a16:creationId xmlns:a16="http://schemas.microsoft.com/office/drawing/2014/main" id="{E4D3486B-4695-692F-17F3-B4EA6627BB96}"/>
                </a:ext>
              </a:extLst>
            </p:cNvPr>
            <p:cNvSpPr/>
            <p:nvPr userDrawn="1"/>
          </p:nvSpPr>
          <p:spPr>
            <a:xfrm>
              <a:off x="8001000" y="0"/>
              <a:ext cx="1790700" cy="1739900"/>
            </a:xfrm>
            <a:prstGeom prst="ellipse">
              <a:avLst/>
            </a:prstGeom>
            <a:solidFill>
              <a:srgbClr val="FFC2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4B5627DD-2720-E1F8-0855-A94D05967175}"/>
                </a:ext>
              </a:extLst>
            </p:cNvPr>
            <p:cNvSpPr/>
            <p:nvPr userDrawn="1"/>
          </p:nvSpPr>
          <p:spPr>
            <a:xfrm>
              <a:off x="8001000" y="5562599"/>
              <a:ext cx="1155700" cy="118110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9" name="Group 8">
            <a:extLst>
              <a:ext uri="{FF2B5EF4-FFF2-40B4-BE49-F238E27FC236}">
                <a16:creationId xmlns:a16="http://schemas.microsoft.com/office/drawing/2014/main" id="{B0D36426-468D-3DCC-2040-98BF4E1CCB35}"/>
              </a:ext>
            </a:extLst>
          </p:cNvPr>
          <p:cNvGrpSpPr/>
          <p:nvPr/>
        </p:nvGrpSpPr>
        <p:grpSpPr>
          <a:xfrm>
            <a:off x="11019098" y="204979"/>
            <a:ext cx="1006889" cy="582099"/>
            <a:chOff x="10168890" y="239703"/>
            <a:chExt cx="1857098" cy="989145"/>
          </a:xfrm>
        </p:grpSpPr>
        <p:pic>
          <p:nvPicPr>
            <p:cNvPr id="10" name="object 4">
              <a:extLst>
                <a:ext uri="{FF2B5EF4-FFF2-40B4-BE49-F238E27FC236}">
                  <a16:creationId xmlns:a16="http://schemas.microsoft.com/office/drawing/2014/main" id="{69F800A9-778E-C231-E56D-A01CADB20E21}"/>
                </a:ext>
              </a:extLst>
            </p:cNvPr>
            <p:cNvPicPr/>
            <p:nvPr/>
          </p:nvPicPr>
          <p:blipFill>
            <a:blip r:embed="rId7" cstate="print"/>
            <a:stretch>
              <a:fillRect/>
            </a:stretch>
          </p:blipFill>
          <p:spPr>
            <a:xfrm>
              <a:off x="11103647" y="1077350"/>
              <a:ext cx="922341" cy="151498"/>
            </a:xfrm>
            <a:prstGeom prst="rect">
              <a:avLst/>
            </a:prstGeom>
          </p:spPr>
        </p:pic>
        <p:sp>
          <p:nvSpPr>
            <p:cNvPr id="11" name="object 5">
              <a:extLst>
                <a:ext uri="{FF2B5EF4-FFF2-40B4-BE49-F238E27FC236}">
                  <a16:creationId xmlns:a16="http://schemas.microsoft.com/office/drawing/2014/main" id="{3BC83167-AB4E-4D7C-0334-331C942A9A7C}"/>
                </a:ext>
              </a:extLst>
            </p:cNvPr>
            <p:cNvSpPr/>
            <p:nvPr/>
          </p:nvSpPr>
          <p:spPr>
            <a:xfrm>
              <a:off x="10168890" y="239703"/>
              <a:ext cx="1783714" cy="777240"/>
            </a:xfrm>
            <a:custGeom>
              <a:avLst/>
              <a:gdLst/>
              <a:ahLst/>
              <a:cxnLst/>
              <a:rect l="l" t="t" r="r" b="b"/>
              <a:pathLst>
                <a:path w="1783714" h="777240">
                  <a:moveTo>
                    <a:pt x="564565" y="15900"/>
                  </a:moveTo>
                  <a:lnTo>
                    <a:pt x="561657" y="6642"/>
                  </a:lnTo>
                  <a:lnTo>
                    <a:pt x="22961" y="6705"/>
                  </a:lnTo>
                  <a:lnTo>
                    <a:pt x="11569" y="7658"/>
                  </a:lnTo>
                  <a:lnTo>
                    <a:pt x="4584" y="11099"/>
                  </a:lnTo>
                  <a:lnTo>
                    <a:pt x="1041" y="17945"/>
                  </a:lnTo>
                  <a:lnTo>
                    <a:pt x="12" y="29108"/>
                  </a:lnTo>
                  <a:lnTo>
                    <a:pt x="0" y="121881"/>
                  </a:lnTo>
                  <a:lnTo>
                    <a:pt x="850" y="133997"/>
                  </a:lnTo>
                  <a:lnTo>
                    <a:pt x="4165" y="141122"/>
                  </a:lnTo>
                  <a:lnTo>
                    <a:pt x="11214" y="144487"/>
                  </a:lnTo>
                  <a:lnTo>
                    <a:pt x="23329" y="145376"/>
                  </a:lnTo>
                  <a:lnTo>
                    <a:pt x="206959" y="145453"/>
                  </a:lnTo>
                  <a:lnTo>
                    <a:pt x="219138" y="145783"/>
                  </a:lnTo>
                  <a:lnTo>
                    <a:pt x="225399" y="148018"/>
                  </a:lnTo>
                  <a:lnTo>
                    <a:pt x="227711" y="154063"/>
                  </a:lnTo>
                  <a:lnTo>
                    <a:pt x="228053" y="165836"/>
                  </a:lnTo>
                  <a:lnTo>
                    <a:pt x="228104" y="746493"/>
                  </a:lnTo>
                  <a:lnTo>
                    <a:pt x="228955" y="759714"/>
                  </a:lnTo>
                  <a:lnTo>
                    <a:pt x="232435" y="767308"/>
                  </a:lnTo>
                  <a:lnTo>
                    <a:pt x="240004" y="770763"/>
                  </a:lnTo>
                  <a:lnTo>
                    <a:pt x="253123" y="771601"/>
                  </a:lnTo>
                  <a:lnTo>
                    <a:pt x="351993" y="771563"/>
                  </a:lnTo>
                  <a:lnTo>
                    <a:pt x="374230" y="745058"/>
                  </a:lnTo>
                  <a:lnTo>
                    <a:pt x="373748" y="164388"/>
                  </a:lnTo>
                  <a:lnTo>
                    <a:pt x="374662" y="154736"/>
                  </a:lnTo>
                  <a:lnTo>
                    <a:pt x="377863" y="148742"/>
                  </a:lnTo>
                  <a:lnTo>
                    <a:pt x="383921" y="145757"/>
                  </a:lnTo>
                  <a:lnTo>
                    <a:pt x="393446" y="145097"/>
                  </a:lnTo>
                  <a:lnTo>
                    <a:pt x="456184" y="145999"/>
                  </a:lnTo>
                  <a:lnTo>
                    <a:pt x="484441" y="146113"/>
                  </a:lnTo>
                  <a:lnTo>
                    <a:pt x="487451" y="143560"/>
                  </a:lnTo>
                  <a:lnTo>
                    <a:pt x="488073" y="140081"/>
                  </a:lnTo>
                  <a:lnTo>
                    <a:pt x="497408" y="105054"/>
                  </a:lnTo>
                  <a:lnTo>
                    <a:pt x="512533" y="71920"/>
                  </a:lnTo>
                  <a:lnTo>
                    <a:pt x="533057" y="42824"/>
                  </a:lnTo>
                  <a:lnTo>
                    <a:pt x="558660" y="19926"/>
                  </a:lnTo>
                  <a:lnTo>
                    <a:pt x="564565" y="15900"/>
                  </a:lnTo>
                  <a:close/>
                </a:path>
                <a:path w="1783714" h="777240">
                  <a:moveTo>
                    <a:pt x="1207350" y="765022"/>
                  </a:moveTo>
                  <a:lnTo>
                    <a:pt x="1142707" y="692124"/>
                  </a:lnTo>
                  <a:lnTo>
                    <a:pt x="1087386" y="634149"/>
                  </a:lnTo>
                  <a:lnTo>
                    <a:pt x="1050569" y="595744"/>
                  </a:lnTo>
                  <a:lnTo>
                    <a:pt x="1046594" y="591642"/>
                  </a:lnTo>
                  <a:lnTo>
                    <a:pt x="1048550" y="587146"/>
                  </a:lnTo>
                  <a:lnTo>
                    <a:pt x="1049121" y="585762"/>
                  </a:lnTo>
                  <a:lnTo>
                    <a:pt x="1053871" y="573659"/>
                  </a:lnTo>
                  <a:lnTo>
                    <a:pt x="1058468" y="561797"/>
                  </a:lnTo>
                  <a:lnTo>
                    <a:pt x="1077417" y="512508"/>
                  </a:lnTo>
                  <a:lnTo>
                    <a:pt x="1086891" y="488175"/>
                  </a:lnTo>
                  <a:lnTo>
                    <a:pt x="1088783" y="483450"/>
                  </a:lnTo>
                  <a:lnTo>
                    <a:pt x="1096352" y="464566"/>
                  </a:lnTo>
                  <a:lnTo>
                    <a:pt x="1105700" y="442214"/>
                  </a:lnTo>
                  <a:lnTo>
                    <a:pt x="1111300" y="429196"/>
                  </a:lnTo>
                  <a:lnTo>
                    <a:pt x="1109167" y="421576"/>
                  </a:lnTo>
                  <a:lnTo>
                    <a:pt x="1105154" y="413969"/>
                  </a:lnTo>
                  <a:lnTo>
                    <a:pt x="1096264" y="401408"/>
                  </a:lnTo>
                  <a:lnTo>
                    <a:pt x="1082840" y="384009"/>
                  </a:lnTo>
                  <a:lnTo>
                    <a:pt x="1048423" y="340664"/>
                  </a:lnTo>
                  <a:lnTo>
                    <a:pt x="1041209" y="331393"/>
                  </a:lnTo>
                  <a:lnTo>
                    <a:pt x="1035265" y="323456"/>
                  </a:lnTo>
                  <a:lnTo>
                    <a:pt x="1033449" y="320954"/>
                  </a:lnTo>
                  <a:lnTo>
                    <a:pt x="1030236" y="319760"/>
                  </a:lnTo>
                  <a:lnTo>
                    <a:pt x="1021422" y="320802"/>
                  </a:lnTo>
                  <a:lnTo>
                    <a:pt x="1016939" y="324078"/>
                  </a:lnTo>
                  <a:lnTo>
                    <a:pt x="1015072" y="328549"/>
                  </a:lnTo>
                  <a:lnTo>
                    <a:pt x="998842" y="366306"/>
                  </a:lnTo>
                  <a:lnTo>
                    <a:pt x="979030" y="411187"/>
                  </a:lnTo>
                  <a:lnTo>
                    <a:pt x="960069" y="453415"/>
                  </a:lnTo>
                  <a:lnTo>
                    <a:pt x="946315" y="483450"/>
                  </a:lnTo>
                  <a:lnTo>
                    <a:pt x="908977" y="441769"/>
                  </a:lnTo>
                  <a:lnTo>
                    <a:pt x="863244" y="390702"/>
                  </a:lnTo>
                  <a:lnTo>
                    <a:pt x="863244" y="581304"/>
                  </a:lnTo>
                  <a:lnTo>
                    <a:pt x="832853" y="607885"/>
                  </a:lnTo>
                  <a:lnTo>
                    <a:pt x="784098" y="631240"/>
                  </a:lnTo>
                  <a:lnTo>
                    <a:pt x="764971" y="634149"/>
                  </a:lnTo>
                  <a:lnTo>
                    <a:pt x="745312" y="633806"/>
                  </a:lnTo>
                  <a:lnTo>
                    <a:pt x="703021" y="622020"/>
                  </a:lnTo>
                  <a:lnTo>
                    <a:pt x="670306" y="593242"/>
                  </a:lnTo>
                  <a:lnTo>
                    <a:pt x="656463" y="552627"/>
                  </a:lnTo>
                  <a:lnTo>
                    <a:pt x="657872" y="531418"/>
                  </a:lnTo>
                  <a:lnTo>
                    <a:pt x="676859" y="491312"/>
                  </a:lnTo>
                  <a:lnTo>
                    <a:pt x="704392" y="463511"/>
                  </a:lnTo>
                  <a:lnTo>
                    <a:pt x="724611" y="446163"/>
                  </a:lnTo>
                  <a:lnTo>
                    <a:pt x="729526" y="441769"/>
                  </a:lnTo>
                  <a:lnTo>
                    <a:pt x="863244" y="581304"/>
                  </a:lnTo>
                  <a:lnTo>
                    <a:pt x="863244" y="390702"/>
                  </a:lnTo>
                  <a:lnTo>
                    <a:pt x="843788" y="368973"/>
                  </a:lnTo>
                  <a:lnTo>
                    <a:pt x="847534" y="365861"/>
                  </a:lnTo>
                  <a:lnTo>
                    <a:pt x="882523" y="337464"/>
                  </a:lnTo>
                  <a:lnTo>
                    <a:pt x="920940" y="300748"/>
                  </a:lnTo>
                  <a:lnTo>
                    <a:pt x="943660" y="269087"/>
                  </a:lnTo>
                  <a:lnTo>
                    <a:pt x="944829" y="267462"/>
                  </a:lnTo>
                  <a:lnTo>
                    <a:pt x="960247" y="230619"/>
                  </a:lnTo>
                  <a:lnTo>
                    <a:pt x="966825" y="191541"/>
                  </a:lnTo>
                  <a:lnTo>
                    <a:pt x="964158" y="151523"/>
                  </a:lnTo>
                  <a:lnTo>
                    <a:pt x="958824" y="134251"/>
                  </a:lnTo>
                  <a:lnTo>
                    <a:pt x="952334" y="113207"/>
                  </a:lnTo>
                  <a:lnTo>
                    <a:pt x="932230" y="79070"/>
                  </a:lnTo>
                  <a:lnTo>
                    <a:pt x="904671" y="50177"/>
                  </a:lnTo>
                  <a:lnTo>
                    <a:pt x="870483" y="27635"/>
                  </a:lnTo>
                  <a:lnTo>
                    <a:pt x="821042" y="8623"/>
                  </a:lnTo>
                  <a:lnTo>
                    <a:pt x="817511" y="7912"/>
                  </a:lnTo>
                  <a:lnTo>
                    <a:pt x="817511" y="180124"/>
                  </a:lnTo>
                  <a:lnTo>
                    <a:pt x="816457" y="200787"/>
                  </a:lnTo>
                  <a:lnTo>
                    <a:pt x="805713" y="221576"/>
                  </a:lnTo>
                  <a:lnTo>
                    <a:pt x="788162" y="242201"/>
                  </a:lnTo>
                  <a:lnTo>
                    <a:pt x="769962" y="259194"/>
                  </a:lnTo>
                  <a:lnTo>
                    <a:pt x="757237" y="269087"/>
                  </a:lnTo>
                  <a:lnTo>
                    <a:pt x="744804" y="255054"/>
                  </a:lnTo>
                  <a:lnTo>
                    <a:pt x="727964" y="232816"/>
                  </a:lnTo>
                  <a:lnTo>
                    <a:pt x="713613" y="206946"/>
                  </a:lnTo>
                  <a:lnTo>
                    <a:pt x="708596" y="181991"/>
                  </a:lnTo>
                  <a:lnTo>
                    <a:pt x="710069" y="173672"/>
                  </a:lnTo>
                  <a:lnTo>
                    <a:pt x="742353" y="138734"/>
                  </a:lnTo>
                  <a:lnTo>
                    <a:pt x="764425" y="134251"/>
                  </a:lnTo>
                  <a:lnTo>
                    <a:pt x="768946" y="134251"/>
                  </a:lnTo>
                  <a:lnTo>
                    <a:pt x="810526" y="160921"/>
                  </a:lnTo>
                  <a:lnTo>
                    <a:pt x="817511" y="180124"/>
                  </a:lnTo>
                  <a:lnTo>
                    <a:pt x="817511" y="7912"/>
                  </a:lnTo>
                  <a:lnTo>
                    <a:pt x="795883" y="3492"/>
                  </a:lnTo>
                  <a:lnTo>
                    <a:pt x="770534" y="1320"/>
                  </a:lnTo>
                  <a:lnTo>
                    <a:pt x="745261" y="2095"/>
                  </a:lnTo>
                  <a:lnTo>
                    <a:pt x="694499" y="12357"/>
                  </a:lnTo>
                  <a:lnTo>
                    <a:pt x="629602" y="44323"/>
                  </a:lnTo>
                  <a:lnTo>
                    <a:pt x="598843" y="73875"/>
                  </a:lnTo>
                  <a:lnTo>
                    <a:pt x="576999" y="110375"/>
                  </a:lnTo>
                  <a:lnTo>
                    <a:pt x="564159" y="153695"/>
                  </a:lnTo>
                  <a:lnTo>
                    <a:pt x="561365" y="190525"/>
                  </a:lnTo>
                  <a:lnTo>
                    <a:pt x="566280" y="226720"/>
                  </a:lnTo>
                  <a:lnTo>
                    <a:pt x="599516" y="298272"/>
                  </a:lnTo>
                  <a:lnTo>
                    <a:pt x="631024" y="340398"/>
                  </a:lnTo>
                  <a:lnTo>
                    <a:pt x="633488" y="343623"/>
                  </a:lnTo>
                  <a:lnTo>
                    <a:pt x="595668" y="369112"/>
                  </a:lnTo>
                  <a:lnTo>
                    <a:pt x="565327" y="392569"/>
                  </a:lnTo>
                  <a:lnTo>
                    <a:pt x="530352" y="431050"/>
                  </a:lnTo>
                  <a:lnTo>
                    <a:pt x="506425" y="475322"/>
                  </a:lnTo>
                  <a:lnTo>
                    <a:pt x="493941" y="526034"/>
                  </a:lnTo>
                  <a:lnTo>
                    <a:pt x="492239" y="553364"/>
                  </a:lnTo>
                  <a:lnTo>
                    <a:pt x="493268" y="580021"/>
                  </a:lnTo>
                  <a:lnTo>
                    <a:pt x="502539" y="628891"/>
                  </a:lnTo>
                  <a:lnTo>
                    <a:pt x="533844" y="690880"/>
                  </a:lnTo>
                  <a:lnTo>
                    <a:pt x="564400" y="723684"/>
                  </a:lnTo>
                  <a:lnTo>
                    <a:pt x="601941" y="748969"/>
                  </a:lnTo>
                  <a:lnTo>
                    <a:pt x="645998" y="766330"/>
                  </a:lnTo>
                  <a:lnTo>
                    <a:pt x="693572" y="775144"/>
                  </a:lnTo>
                  <a:lnTo>
                    <a:pt x="744118" y="776211"/>
                  </a:lnTo>
                  <a:lnTo>
                    <a:pt x="795934" y="769848"/>
                  </a:lnTo>
                  <a:lnTo>
                    <a:pt x="847344" y="756386"/>
                  </a:lnTo>
                  <a:lnTo>
                    <a:pt x="896645" y="736155"/>
                  </a:lnTo>
                  <a:lnTo>
                    <a:pt x="942149" y="709460"/>
                  </a:lnTo>
                  <a:lnTo>
                    <a:pt x="962063" y="693699"/>
                  </a:lnTo>
                  <a:lnTo>
                    <a:pt x="964018" y="692124"/>
                  </a:lnTo>
                  <a:lnTo>
                    <a:pt x="1007364" y="736561"/>
                  </a:lnTo>
                  <a:lnTo>
                    <a:pt x="1042619" y="771067"/>
                  </a:lnTo>
                  <a:lnTo>
                    <a:pt x="1092085" y="777074"/>
                  </a:lnTo>
                  <a:lnTo>
                    <a:pt x="1192072" y="776287"/>
                  </a:lnTo>
                  <a:lnTo>
                    <a:pt x="1198867" y="776338"/>
                  </a:lnTo>
                  <a:lnTo>
                    <a:pt x="1199019" y="776224"/>
                  </a:lnTo>
                  <a:lnTo>
                    <a:pt x="1203007" y="773379"/>
                  </a:lnTo>
                  <a:lnTo>
                    <a:pt x="1207350" y="765022"/>
                  </a:lnTo>
                  <a:close/>
                </a:path>
                <a:path w="1783714" h="777240">
                  <a:moveTo>
                    <a:pt x="1783194" y="760247"/>
                  </a:moveTo>
                  <a:lnTo>
                    <a:pt x="1780159" y="747979"/>
                  </a:lnTo>
                  <a:lnTo>
                    <a:pt x="1763623" y="699998"/>
                  </a:lnTo>
                  <a:lnTo>
                    <a:pt x="1747393" y="651852"/>
                  </a:lnTo>
                  <a:lnTo>
                    <a:pt x="1731403" y="603567"/>
                  </a:lnTo>
                  <a:lnTo>
                    <a:pt x="1727238" y="590778"/>
                  </a:lnTo>
                  <a:lnTo>
                    <a:pt x="1727187" y="590626"/>
                  </a:lnTo>
                  <a:lnTo>
                    <a:pt x="1715617" y="555155"/>
                  </a:lnTo>
                  <a:lnTo>
                    <a:pt x="1699996" y="506653"/>
                  </a:lnTo>
                  <a:lnTo>
                    <a:pt x="1686788" y="465251"/>
                  </a:lnTo>
                  <a:lnTo>
                    <a:pt x="1638211" y="312242"/>
                  </a:lnTo>
                  <a:lnTo>
                    <a:pt x="1622717" y="263664"/>
                  </a:lnTo>
                  <a:lnTo>
                    <a:pt x="1607108" y="215163"/>
                  </a:lnTo>
                  <a:lnTo>
                    <a:pt x="1595018" y="178028"/>
                  </a:lnTo>
                  <a:lnTo>
                    <a:pt x="1591348" y="166738"/>
                  </a:lnTo>
                  <a:lnTo>
                    <a:pt x="1575396" y="118440"/>
                  </a:lnTo>
                  <a:lnTo>
                    <a:pt x="1559191" y="70281"/>
                  </a:lnTo>
                  <a:lnTo>
                    <a:pt x="1542694" y="22301"/>
                  </a:lnTo>
                  <a:lnTo>
                    <a:pt x="1526641" y="3848"/>
                  </a:lnTo>
                  <a:lnTo>
                    <a:pt x="1526641" y="462953"/>
                  </a:lnTo>
                  <a:lnTo>
                    <a:pt x="1524038" y="465251"/>
                  </a:lnTo>
                  <a:lnTo>
                    <a:pt x="1523847" y="465162"/>
                  </a:lnTo>
                  <a:lnTo>
                    <a:pt x="1432598" y="421754"/>
                  </a:lnTo>
                  <a:lnTo>
                    <a:pt x="1429994" y="421741"/>
                  </a:lnTo>
                  <a:lnTo>
                    <a:pt x="1338605" y="465162"/>
                  </a:lnTo>
                  <a:lnTo>
                    <a:pt x="1335989" y="462838"/>
                  </a:lnTo>
                  <a:lnTo>
                    <a:pt x="1429245" y="178028"/>
                  </a:lnTo>
                  <a:lnTo>
                    <a:pt x="1433220" y="178028"/>
                  </a:lnTo>
                  <a:lnTo>
                    <a:pt x="1526641" y="462953"/>
                  </a:lnTo>
                  <a:lnTo>
                    <a:pt x="1526641" y="3848"/>
                  </a:lnTo>
                  <a:lnTo>
                    <a:pt x="1522488" y="2095"/>
                  </a:lnTo>
                  <a:lnTo>
                    <a:pt x="1512493" y="1155"/>
                  </a:lnTo>
                  <a:lnTo>
                    <a:pt x="1511604" y="1079"/>
                  </a:lnTo>
                  <a:lnTo>
                    <a:pt x="1477429" y="1155"/>
                  </a:lnTo>
                  <a:lnTo>
                    <a:pt x="1360093" y="0"/>
                  </a:lnTo>
                  <a:lnTo>
                    <a:pt x="1321041" y="27787"/>
                  </a:lnTo>
                  <a:lnTo>
                    <a:pt x="1307376" y="68846"/>
                  </a:lnTo>
                  <a:lnTo>
                    <a:pt x="1291158" y="118605"/>
                  </a:lnTo>
                  <a:lnTo>
                    <a:pt x="1273098" y="174739"/>
                  </a:lnTo>
                  <a:lnTo>
                    <a:pt x="1253883" y="234924"/>
                  </a:lnTo>
                  <a:lnTo>
                    <a:pt x="1234224" y="296849"/>
                  </a:lnTo>
                  <a:lnTo>
                    <a:pt x="1165161" y="515531"/>
                  </a:lnTo>
                  <a:lnTo>
                    <a:pt x="1153795" y="551345"/>
                  </a:lnTo>
                  <a:lnTo>
                    <a:pt x="1146187" y="574992"/>
                  </a:lnTo>
                  <a:lnTo>
                    <a:pt x="1144270" y="580859"/>
                  </a:lnTo>
                  <a:lnTo>
                    <a:pt x="1141818" y="587070"/>
                  </a:lnTo>
                  <a:lnTo>
                    <a:pt x="1249578" y="711771"/>
                  </a:lnTo>
                  <a:lnTo>
                    <a:pt x="1254340" y="712228"/>
                  </a:lnTo>
                  <a:lnTo>
                    <a:pt x="1255483" y="709079"/>
                  </a:lnTo>
                  <a:lnTo>
                    <a:pt x="1260221" y="694537"/>
                  </a:lnTo>
                  <a:lnTo>
                    <a:pt x="1270127" y="663867"/>
                  </a:lnTo>
                  <a:lnTo>
                    <a:pt x="1281176" y="629767"/>
                  </a:lnTo>
                  <a:lnTo>
                    <a:pt x="1289342" y="604964"/>
                  </a:lnTo>
                  <a:lnTo>
                    <a:pt x="1292669" y="595185"/>
                  </a:lnTo>
                  <a:lnTo>
                    <a:pt x="1296454" y="590626"/>
                  </a:lnTo>
                  <a:lnTo>
                    <a:pt x="1456372" y="591121"/>
                  </a:lnTo>
                  <a:lnTo>
                    <a:pt x="1566379" y="590994"/>
                  </a:lnTo>
                  <a:lnTo>
                    <a:pt x="1570215" y="593902"/>
                  </a:lnTo>
                  <a:lnTo>
                    <a:pt x="1573072" y="603110"/>
                  </a:lnTo>
                  <a:lnTo>
                    <a:pt x="1583804" y="635977"/>
                  </a:lnTo>
                  <a:lnTo>
                    <a:pt x="1613281" y="722998"/>
                  </a:lnTo>
                  <a:lnTo>
                    <a:pt x="1624152" y="755827"/>
                  </a:lnTo>
                  <a:lnTo>
                    <a:pt x="1627797" y="763943"/>
                  </a:lnTo>
                  <a:lnTo>
                    <a:pt x="1632940" y="769543"/>
                  </a:lnTo>
                  <a:lnTo>
                    <a:pt x="1639836" y="772731"/>
                  </a:lnTo>
                  <a:lnTo>
                    <a:pt x="1648739" y="773582"/>
                  </a:lnTo>
                  <a:lnTo>
                    <a:pt x="1662772" y="773303"/>
                  </a:lnTo>
                  <a:lnTo>
                    <a:pt x="1682000" y="773303"/>
                  </a:lnTo>
                  <a:lnTo>
                    <a:pt x="1732648" y="773468"/>
                  </a:lnTo>
                  <a:lnTo>
                    <a:pt x="1762277" y="773391"/>
                  </a:lnTo>
                  <a:lnTo>
                    <a:pt x="1763369" y="773277"/>
                  </a:lnTo>
                  <a:lnTo>
                    <a:pt x="1774812" y="772134"/>
                  </a:lnTo>
                  <a:lnTo>
                    <a:pt x="1781594" y="768032"/>
                  </a:lnTo>
                  <a:lnTo>
                    <a:pt x="1783194" y="760247"/>
                  </a:lnTo>
                  <a:close/>
                </a:path>
              </a:pathLst>
            </a:custGeom>
            <a:solidFill>
              <a:srgbClr val="FFFFFF"/>
            </a:solidFill>
          </p:spPr>
          <p:txBody>
            <a:bodyPr wrap="square" lIns="0" tIns="0" rIns="0" bIns="0" rtlCol="0"/>
            <a:lstStyle/>
            <a:p>
              <a:endParaRPr/>
            </a:p>
          </p:txBody>
        </p:sp>
      </p:grpSp>
      <p:sp>
        <p:nvSpPr>
          <p:cNvPr id="16" name="object 7">
            <a:extLst>
              <a:ext uri="{FF2B5EF4-FFF2-40B4-BE49-F238E27FC236}">
                <a16:creationId xmlns:a16="http://schemas.microsoft.com/office/drawing/2014/main" id="{84121EBF-5B6B-F41C-64C4-992889C3E0FB}"/>
              </a:ext>
            </a:extLst>
          </p:cNvPr>
          <p:cNvSpPr/>
          <p:nvPr/>
        </p:nvSpPr>
        <p:spPr>
          <a:xfrm flipV="1">
            <a:off x="2841347" y="4096863"/>
            <a:ext cx="9350653" cy="1739899"/>
          </a:xfrm>
          <a:custGeom>
            <a:avLst/>
            <a:gdLst>
              <a:gd name="connsiteX0" fmla="*/ 0 w 6924675"/>
              <a:gd name="connsiteY0" fmla="*/ 0 h 1522421"/>
              <a:gd name="connsiteX1" fmla="*/ 6924675 w 6924675"/>
              <a:gd name="connsiteY1" fmla="*/ 0 h 1522421"/>
              <a:gd name="connsiteX2" fmla="*/ 6924675 w 6924675"/>
              <a:gd name="connsiteY2" fmla="*/ 1522421 h 1522421"/>
              <a:gd name="connsiteX3" fmla="*/ 0 w 6924675"/>
              <a:gd name="connsiteY3" fmla="*/ 1522421 h 1522421"/>
              <a:gd name="connsiteX4" fmla="*/ 0 w 6924675"/>
              <a:gd name="connsiteY4" fmla="*/ 0 h 1522421"/>
              <a:gd name="connsiteX0" fmla="*/ 0 w 6924675"/>
              <a:gd name="connsiteY0" fmla="*/ 0 h 1522421"/>
              <a:gd name="connsiteX1" fmla="*/ 6924675 w 6924675"/>
              <a:gd name="connsiteY1" fmla="*/ 0 h 1522421"/>
              <a:gd name="connsiteX2" fmla="*/ 6924675 w 6924675"/>
              <a:gd name="connsiteY2" fmla="*/ 1522421 h 1522421"/>
              <a:gd name="connsiteX3" fmla="*/ 428625 w 6924675"/>
              <a:gd name="connsiteY3" fmla="*/ 1436696 h 1522421"/>
              <a:gd name="connsiteX4" fmla="*/ 0 w 6924675"/>
              <a:gd name="connsiteY4" fmla="*/ 0 h 1522421"/>
              <a:gd name="connsiteX0" fmla="*/ 0 w 6924675"/>
              <a:gd name="connsiteY0" fmla="*/ 0 h 1522421"/>
              <a:gd name="connsiteX1" fmla="*/ 6924675 w 6924675"/>
              <a:gd name="connsiteY1" fmla="*/ 0 h 1522421"/>
              <a:gd name="connsiteX2" fmla="*/ 6924675 w 6924675"/>
              <a:gd name="connsiteY2" fmla="*/ 1522421 h 1522421"/>
              <a:gd name="connsiteX3" fmla="*/ 471488 w 6924675"/>
              <a:gd name="connsiteY3" fmla="*/ 1465271 h 1522421"/>
              <a:gd name="connsiteX4" fmla="*/ 0 w 6924675"/>
              <a:gd name="connsiteY4" fmla="*/ 0 h 1522421"/>
              <a:gd name="connsiteX0" fmla="*/ 0 w 6924675"/>
              <a:gd name="connsiteY0" fmla="*/ 0 h 1522421"/>
              <a:gd name="connsiteX1" fmla="*/ 6924675 w 6924675"/>
              <a:gd name="connsiteY1" fmla="*/ 0 h 1522421"/>
              <a:gd name="connsiteX2" fmla="*/ 6924675 w 6924675"/>
              <a:gd name="connsiteY2" fmla="*/ 1522421 h 1522421"/>
              <a:gd name="connsiteX3" fmla="*/ 428544 w 6924675"/>
              <a:gd name="connsiteY3" fmla="*/ 1491248 h 1522421"/>
              <a:gd name="connsiteX4" fmla="*/ 0 w 6924675"/>
              <a:gd name="connsiteY4" fmla="*/ 0 h 152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4675" h="1522421">
                <a:moveTo>
                  <a:pt x="0" y="0"/>
                </a:moveTo>
                <a:lnTo>
                  <a:pt x="6924675" y="0"/>
                </a:lnTo>
                <a:lnTo>
                  <a:pt x="6924675" y="1522421"/>
                </a:lnTo>
                <a:lnTo>
                  <a:pt x="428544" y="1491248"/>
                </a:lnTo>
                <a:lnTo>
                  <a:pt x="0" y="0"/>
                </a:lnTo>
                <a:close/>
              </a:path>
            </a:pathLst>
          </a:custGeom>
          <a:solidFill>
            <a:schemeClr val="bg1"/>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nvGrpSpPr>
          <p:cNvPr id="12" name="Group 11">
            <a:extLst>
              <a:ext uri="{FF2B5EF4-FFF2-40B4-BE49-F238E27FC236}">
                <a16:creationId xmlns:a16="http://schemas.microsoft.com/office/drawing/2014/main" id="{2E18EA9D-9615-1A70-3E83-1342AFDCB4CE}"/>
              </a:ext>
            </a:extLst>
          </p:cNvPr>
          <p:cNvGrpSpPr/>
          <p:nvPr/>
        </p:nvGrpSpPr>
        <p:grpSpPr>
          <a:xfrm>
            <a:off x="1962476" y="2907173"/>
            <a:ext cx="10063512" cy="3768553"/>
            <a:chOff x="1962476" y="2907173"/>
            <a:chExt cx="10063512" cy="3768553"/>
          </a:xfrm>
        </p:grpSpPr>
        <p:sp>
          <p:nvSpPr>
            <p:cNvPr id="13" name="object 9">
              <a:extLst>
                <a:ext uri="{FF2B5EF4-FFF2-40B4-BE49-F238E27FC236}">
                  <a16:creationId xmlns:a16="http://schemas.microsoft.com/office/drawing/2014/main" id="{012D944F-98EC-1D96-1520-92F0E000590D}"/>
                </a:ext>
              </a:extLst>
            </p:cNvPr>
            <p:cNvSpPr/>
            <p:nvPr/>
          </p:nvSpPr>
          <p:spPr>
            <a:xfrm>
              <a:off x="1962476" y="2907173"/>
              <a:ext cx="2855595" cy="3768553"/>
            </a:xfrm>
            <a:custGeom>
              <a:avLst/>
              <a:gdLst/>
              <a:ahLst/>
              <a:cxnLst/>
              <a:rect l="l" t="t" r="r" b="b"/>
              <a:pathLst>
                <a:path w="2169795" h="3262629">
                  <a:moveTo>
                    <a:pt x="1083773" y="0"/>
                  </a:moveTo>
                  <a:lnTo>
                    <a:pt x="1046120" y="18879"/>
                  </a:lnTo>
                  <a:lnTo>
                    <a:pt x="2394" y="3199472"/>
                  </a:lnTo>
                  <a:lnTo>
                    <a:pt x="0" y="3213079"/>
                  </a:lnTo>
                  <a:lnTo>
                    <a:pt x="1586" y="3226347"/>
                  </a:lnTo>
                  <a:lnTo>
                    <a:pt x="6960" y="3238579"/>
                  </a:lnTo>
                  <a:lnTo>
                    <a:pt x="15932" y="3249079"/>
                  </a:lnTo>
                  <a:lnTo>
                    <a:pt x="27462" y="3256585"/>
                  </a:lnTo>
                  <a:lnTo>
                    <a:pt x="40241" y="3260328"/>
                  </a:lnTo>
                  <a:lnTo>
                    <a:pt x="53556" y="3260198"/>
                  </a:lnTo>
                  <a:lnTo>
                    <a:pt x="66694" y="3256089"/>
                  </a:lnTo>
                  <a:lnTo>
                    <a:pt x="1081005" y="2774251"/>
                  </a:lnTo>
                  <a:lnTo>
                    <a:pt x="1087926" y="2774289"/>
                  </a:lnTo>
                  <a:lnTo>
                    <a:pt x="1586784" y="3013675"/>
                  </a:lnTo>
                  <a:lnTo>
                    <a:pt x="1884687" y="3155203"/>
                  </a:lnTo>
                  <a:lnTo>
                    <a:pt x="2052081" y="3233877"/>
                  </a:lnTo>
                  <a:lnTo>
                    <a:pt x="2109540" y="3260636"/>
                  </a:lnTo>
                  <a:lnTo>
                    <a:pt x="2116271" y="3262096"/>
                  </a:lnTo>
                  <a:lnTo>
                    <a:pt x="2122938" y="3262096"/>
                  </a:lnTo>
                  <a:lnTo>
                    <a:pt x="2162546" y="3239724"/>
                  </a:lnTo>
                  <a:lnTo>
                    <a:pt x="2169417" y="3214299"/>
                  </a:lnTo>
                  <a:lnTo>
                    <a:pt x="2167032" y="3200768"/>
                  </a:lnTo>
                  <a:lnTo>
                    <a:pt x="1985765" y="2647886"/>
                  </a:lnTo>
                  <a:lnTo>
                    <a:pt x="1960340" y="2647886"/>
                  </a:lnTo>
                  <a:lnTo>
                    <a:pt x="2144084" y="3208299"/>
                  </a:lnTo>
                  <a:lnTo>
                    <a:pt x="2145265" y="3214871"/>
                  </a:lnTo>
                  <a:lnTo>
                    <a:pt x="2126004" y="3237693"/>
                  </a:lnTo>
                  <a:lnTo>
                    <a:pt x="2119642" y="3237672"/>
                  </a:lnTo>
                  <a:lnTo>
                    <a:pt x="2113299" y="3235744"/>
                  </a:lnTo>
                  <a:lnTo>
                    <a:pt x="1952625" y="3160533"/>
                  </a:lnTo>
                  <a:lnTo>
                    <a:pt x="1656361" y="3020094"/>
                  </a:lnTo>
                  <a:lnTo>
                    <a:pt x="1098099" y="2752369"/>
                  </a:lnTo>
                  <a:lnTo>
                    <a:pt x="1091241" y="2750820"/>
                  </a:lnTo>
                  <a:lnTo>
                    <a:pt x="1077639" y="2750820"/>
                  </a:lnTo>
                  <a:lnTo>
                    <a:pt x="1070883" y="2752318"/>
                  </a:lnTo>
                  <a:lnTo>
                    <a:pt x="56280" y="3234283"/>
                  </a:lnTo>
                  <a:lnTo>
                    <a:pt x="49914" y="3236309"/>
                  </a:lnTo>
                  <a:lnTo>
                    <a:pt x="24153" y="3213603"/>
                  </a:lnTo>
                  <a:lnTo>
                    <a:pt x="25343" y="3206991"/>
                  </a:lnTo>
                  <a:lnTo>
                    <a:pt x="1062348" y="39649"/>
                  </a:lnTo>
                  <a:lnTo>
                    <a:pt x="1083761" y="24155"/>
                  </a:lnTo>
                  <a:lnTo>
                    <a:pt x="1089923" y="24969"/>
                  </a:lnTo>
                  <a:lnTo>
                    <a:pt x="1096032" y="27614"/>
                  </a:lnTo>
                  <a:lnTo>
                    <a:pt x="1101365" y="32390"/>
                  </a:lnTo>
                  <a:lnTo>
                    <a:pt x="1105185" y="39598"/>
                  </a:lnTo>
                  <a:lnTo>
                    <a:pt x="1420450" y="1001204"/>
                  </a:lnTo>
                  <a:lnTo>
                    <a:pt x="1445876" y="1001204"/>
                  </a:lnTo>
                  <a:lnTo>
                    <a:pt x="1128134" y="32067"/>
                  </a:lnTo>
                  <a:lnTo>
                    <a:pt x="1121385" y="18838"/>
                  </a:lnTo>
                  <a:lnTo>
                    <a:pt x="1111250" y="8728"/>
                  </a:lnTo>
                  <a:lnTo>
                    <a:pt x="1098466" y="2270"/>
                  </a:lnTo>
                  <a:lnTo>
                    <a:pt x="1083773" y="0"/>
                  </a:lnTo>
                  <a:close/>
                </a:path>
              </a:pathLst>
            </a:custGeom>
            <a:solidFill>
              <a:schemeClr val="bg1"/>
            </a:solidFill>
          </p:spPr>
          <p:txBody>
            <a:bodyPr wrap="square" lIns="0" tIns="0" rIns="0" bIns="0" rtlCol="0"/>
            <a:lstStyle/>
            <a:p>
              <a:endParaRPr/>
            </a:p>
          </p:txBody>
        </p:sp>
        <p:sp>
          <p:nvSpPr>
            <p:cNvPr id="14" name="Title 4">
              <a:extLst>
                <a:ext uri="{FF2B5EF4-FFF2-40B4-BE49-F238E27FC236}">
                  <a16:creationId xmlns:a16="http://schemas.microsoft.com/office/drawing/2014/main" id="{868EE095-3D60-C586-AE42-702FB1CB74E7}"/>
                </a:ext>
              </a:extLst>
            </p:cNvPr>
            <p:cNvSpPr txBox="1">
              <a:spLocks/>
            </p:cNvSpPr>
            <p:nvPr/>
          </p:nvSpPr>
          <p:spPr>
            <a:xfrm>
              <a:off x="2841347" y="4137185"/>
              <a:ext cx="9184641" cy="1699577"/>
            </a:xfrm>
            <a:prstGeom prst="rect">
              <a:avLst/>
            </a:prstGeom>
            <a:no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b="1" kern="1200">
                  <a:solidFill>
                    <a:schemeClr val="tx1"/>
                  </a:solidFill>
                  <a:latin typeface="Playfair Display" panose="00000500000000000000" pitchFamily="2" charset="0"/>
                  <a:ea typeface="+mj-ea"/>
                  <a:cs typeface="+mj-cs"/>
                </a:defRPr>
              </a:lvl1pPr>
            </a:lstStyle>
            <a:p>
              <a:pPr marL="268288" algn="r">
                <a:lnSpc>
                  <a:spcPct val="100000"/>
                </a:lnSpc>
              </a:pPr>
              <a:r>
                <a:rPr lang="ja" sz="3600" i="1" dirty="0">
                  <a:latin typeface="Poppins" panose="00000500000000000000" pitchFamily="2" charset="0"/>
                  <a:cs typeface="Poppins" panose="00000500000000000000" pitchFamily="2" charset="0"/>
                </a:rPr>
                <a:t>インド</a:t>
              </a:r>
              <a:r>
                <a:rPr lang="ja-JP" altLang="en-US" sz="3600" i="1" dirty="0">
                  <a:latin typeface="Poppins" panose="00000500000000000000" pitchFamily="2" charset="0"/>
                  <a:cs typeface="Poppins" panose="00000500000000000000" pitchFamily="2" charset="0"/>
                </a:rPr>
                <a:t>における</a:t>
              </a:r>
              <a:r>
                <a:rPr lang="en-US" altLang="ja-JP" sz="3600" i="1" dirty="0">
                  <a:latin typeface="Poppins" panose="00000500000000000000" pitchFamily="2" charset="0"/>
                  <a:cs typeface="Poppins" panose="00000500000000000000" pitchFamily="2" charset="0"/>
                </a:rPr>
                <a:t> </a:t>
              </a:r>
              <a:r>
                <a:rPr lang="ja" sz="3600" i="1" dirty="0">
                  <a:latin typeface="Poppins" panose="00000500000000000000" pitchFamily="2" charset="0"/>
                  <a:cs typeface="Poppins" panose="00000500000000000000" pitchFamily="2" charset="0"/>
                </a:rPr>
                <a:t>M&amp;Aの現状</a:t>
              </a:r>
              <a:endParaRPr lang="en-IN" sz="2800" i="1" dirty="0">
                <a:latin typeface="Poppins" panose="00000500000000000000" pitchFamily="2" charset="0"/>
                <a:cs typeface="Poppins" panose="00000500000000000000" pitchFamily="2" charset="0"/>
              </a:endParaRPr>
            </a:p>
          </p:txBody>
        </p:sp>
      </p:grpSp>
      <p:sp>
        <p:nvSpPr>
          <p:cNvPr id="15" name="Slide Number Placeholder 14">
            <a:extLst>
              <a:ext uri="{FF2B5EF4-FFF2-40B4-BE49-F238E27FC236}">
                <a16:creationId xmlns:a16="http://schemas.microsoft.com/office/drawing/2014/main" id="{4003FBEE-8D6C-1AE4-34BC-1EAC0F0D7CA6}"/>
              </a:ext>
            </a:extLst>
          </p:cNvPr>
          <p:cNvSpPr>
            <a:spLocks noGrp="1"/>
          </p:cNvSpPr>
          <p:nvPr>
            <p:ph type="sldNum" sz="quarter" idx="12"/>
          </p:nvPr>
        </p:nvSpPr>
        <p:spPr/>
        <p:txBody>
          <a:bodyPr/>
          <a:lstStyle/>
          <a:p>
            <a:fld id="{F57510DD-BC01-452C-839D-799B49A94BF7}" type="slidenum">
              <a:rPr lang="en-IN" smtClean="0">
                <a:solidFill>
                  <a:schemeClr val="bg1"/>
                </a:solidFill>
                <a:latin typeface="Meiryo UI" panose="020B0604030504040204" pitchFamily="50" charset="-128"/>
                <a:ea typeface="Meiryo UI" panose="020B0604030504040204" pitchFamily="50" charset="-128"/>
              </a:rPr>
              <a:t>1</a:t>
            </a:fld>
            <a:endParaRPr lang="en-IN">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6866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6532C60C-074E-7210-0E5F-C63547EE3D8E}"/>
              </a:ext>
            </a:extLst>
          </p:cNvPr>
          <p:cNvSpPr txBox="1">
            <a:spLocks/>
          </p:cNvSpPr>
          <p:nvPr/>
        </p:nvSpPr>
        <p:spPr>
          <a:xfrm>
            <a:off x="2170354" y="264004"/>
            <a:ext cx="7779226" cy="292388"/>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rPr>
              <a:t>M&amp;Aを成功に導く文化的なニュアンス</a:t>
            </a:r>
          </a:p>
        </p:txBody>
      </p:sp>
      <p:sp>
        <p:nvSpPr>
          <p:cNvPr id="3" name="Text Placeholder 3">
            <a:extLst>
              <a:ext uri="{FF2B5EF4-FFF2-40B4-BE49-F238E27FC236}">
                <a16:creationId xmlns:a16="http://schemas.microsoft.com/office/drawing/2014/main" id="{7DD7FA55-ADB3-9F9E-A7B8-310DB88A7F91}"/>
              </a:ext>
            </a:extLst>
          </p:cNvPr>
          <p:cNvSpPr txBox="1">
            <a:spLocks/>
          </p:cNvSpPr>
          <p:nvPr/>
        </p:nvSpPr>
        <p:spPr>
          <a:xfrm>
            <a:off x="278042" y="752105"/>
            <a:ext cx="11398021"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インドにおけるM&amp;Aの成功には、文化の整合が不可欠です。現地の働き方、意思決定の規範、</a:t>
            </a:r>
            <a:endParaRPr lang="en-US" altLang="ja" sz="1800" b="1" i="1" dirty="0">
              <a:solidFill>
                <a:srgbClr val="C8252C"/>
              </a:solidFill>
              <a:latin typeface="Poppins" panose="00000500000000000000" pitchFamily="2" charset="0"/>
              <a:cs typeface="Poppins" panose="00000500000000000000" pitchFamily="2" charset="0"/>
            </a:endParaRPr>
          </a:p>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地域の違いを理解することが、統合の結果を左右する可能性があ</a:t>
            </a:r>
            <a:r>
              <a:rPr lang="ja-JP" altLang="en-US" sz="1800" b="1" i="1" dirty="0">
                <a:solidFill>
                  <a:srgbClr val="C8252C"/>
                </a:solidFill>
                <a:latin typeface="Poppins" panose="00000500000000000000" pitchFamily="2" charset="0"/>
                <a:cs typeface="Poppins" panose="00000500000000000000" pitchFamily="2" charset="0"/>
              </a:rPr>
              <a:t>る</a:t>
            </a:r>
            <a:endParaRPr lang="en-GB" sz="1800" b="1" i="1" dirty="0">
              <a:solidFill>
                <a:srgbClr val="C8252C"/>
              </a:solidFill>
              <a:latin typeface="Poppins" panose="00000500000000000000" pitchFamily="2" charset="0"/>
              <a:cs typeface="Poppins" panose="00000500000000000000" pitchFamily="2" charset="0"/>
            </a:endParaRPr>
          </a:p>
        </p:txBody>
      </p:sp>
      <p:cxnSp>
        <p:nvCxnSpPr>
          <p:cNvPr id="4" name="Straight Connector 3">
            <a:extLst>
              <a:ext uri="{FF2B5EF4-FFF2-40B4-BE49-F238E27FC236}">
                <a16:creationId xmlns:a16="http://schemas.microsoft.com/office/drawing/2014/main" id="{3A317ACC-6A24-1536-D102-48084FED9A06}"/>
              </a:ext>
            </a:extLst>
          </p:cNvPr>
          <p:cNvCxnSpPr>
            <a:cxnSpLocks/>
          </p:cNvCxnSpPr>
          <p:nvPr/>
        </p:nvCxnSpPr>
        <p:spPr>
          <a:xfrm>
            <a:off x="7908243" y="1814343"/>
            <a:ext cx="0" cy="4215490"/>
          </a:xfrm>
          <a:prstGeom prst="line">
            <a:avLst/>
          </a:prstGeom>
        </p:spPr>
        <p:style>
          <a:lnRef idx="2">
            <a:schemeClr val="dk1"/>
          </a:lnRef>
          <a:fillRef idx="0">
            <a:schemeClr val="dk1"/>
          </a:fillRef>
          <a:effectRef idx="1">
            <a:schemeClr val="dk1"/>
          </a:effectRef>
          <a:fontRef idx="minor">
            <a:schemeClr val="tx1"/>
          </a:fontRef>
        </p:style>
      </p:cxnSp>
      <p:sp>
        <p:nvSpPr>
          <p:cNvPr id="5" name="Text Placeholder 3">
            <a:extLst>
              <a:ext uri="{FF2B5EF4-FFF2-40B4-BE49-F238E27FC236}">
                <a16:creationId xmlns:a16="http://schemas.microsoft.com/office/drawing/2014/main" id="{BBAAF523-698C-CCD6-EAD2-CEAA95A83418}"/>
              </a:ext>
            </a:extLst>
          </p:cNvPr>
          <p:cNvSpPr txBox="1">
            <a:spLocks/>
          </p:cNvSpPr>
          <p:nvPr/>
        </p:nvSpPr>
        <p:spPr>
          <a:xfrm>
            <a:off x="1758807" y="1433938"/>
            <a:ext cx="4826000" cy="331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インドにおけるM&amp;A</a:t>
            </a:r>
            <a:r>
              <a:rPr lang="ja-JP" altLang="en-US" sz="1200" b="1" dirty="0">
                <a:solidFill>
                  <a:srgbClr val="000000"/>
                </a:solidFill>
                <a:latin typeface="Poppins" panose="00000500000000000000" pitchFamily="2" charset="0"/>
                <a:cs typeface="Poppins" panose="00000500000000000000" pitchFamily="2" charset="0"/>
              </a:rPr>
              <a:t>の</a:t>
            </a:r>
            <a:r>
              <a:rPr lang="ja" sz="1200" b="1" dirty="0">
                <a:solidFill>
                  <a:srgbClr val="000000"/>
                </a:solidFill>
                <a:latin typeface="Poppins" panose="00000500000000000000" pitchFamily="2" charset="0"/>
                <a:cs typeface="Poppins" panose="00000500000000000000" pitchFamily="2" charset="0"/>
              </a:rPr>
              <a:t>文化的・戦略的ニュアンス</a:t>
            </a:r>
          </a:p>
        </p:txBody>
      </p:sp>
      <p:sp>
        <p:nvSpPr>
          <p:cNvPr id="6" name="Text Placeholder 3">
            <a:extLst>
              <a:ext uri="{FF2B5EF4-FFF2-40B4-BE49-F238E27FC236}">
                <a16:creationId xmlns:a16="http://schemas.microsoft.com/office/drawing/2014/main" id="{D8588DDA-37E4-7B2D-E714-4C767B9E290D}"/>
              </a:ext>
            </a:extLst>
          </p:cNvPr>
          <p:cNvSpPr txBox="1">
            <a:spLocks/>
          </p:cNvSpPr>
          <p:nvPr/>
        </p:nvSpPr>
        <p:spPr>
          <a:xfrm>
            <a:off x="1092525" y="1772250"/>
            <a:ext cx="6721957" cy="71679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050" b="1" dirty="0">
                <a:solidFill>
                  <a:srgbClr val="000000"/>
                </a:solidFill>
                <a:latin typeface="Aptos"/>
                <a:ea typeface="Cambria"/>
                <a:cs typeface="Poppins"/>
              </a:rPr>
              <a:t>文化の不一致は取引失敗の主な原因</a:t>
            </a:r>
          </a:p>
          <a:p>
            <a:pPr marL="0" indent="0">
              <a:spcBef>
                <a:spcPts val="0"/>
              </a:spcBef>
              <a:buNone/>
            </a:pPr>
            <a:r>
              <a:rPr lang="ja" sz="1050" dirty="0">
                <a:solidFill>
                  <a:srgbClr val="000000"/>
                </a:solidFill>
                <a:latin typeface="Aptos"/>
                <a:ea typeface="Cambria"/>
                <a:cs typeface="Poppins"/>
              </a:rPr>
              <a:t>世界中でM&amp;A統合が失敗する原因の約30%は、文化的な問題によるもので、特にインドでは階層構造、合意に基づく意思決定、集団主義的な価値観が西洋のビジネス規範とは対照的であるため、この問題が顕著である。</a:t>
            </a:r>
            <a:endParaRPr lang="en-US" sz="1050" i="1" dirty="0">
              <a:latin typeface="Aptos"/>
              <a:ea typeface="Cambria"/>
            </a:endParaRPr>
          </a:p>
        </p:txBody>
      </p:sp>
      <p:pic>
        <p:nvPicPr>
          <p:cNvPr id="7" name="Picture 6">
            <a:extLst>
              <a:ext uri="{FF2B5EF4-FFF2-40B4-BE49-F238E27FC236}">
                <a16:creationId xmlns:a16="http://schemas.microsoft.com/office/drawing/2014/main" id="{C337E318-2D6E-43E3-B90A-E43934ADBED5}"/>
              </a:ext>
            </a:extLst>
          </p:cNvPr>
          <p:cNvPicPr>
            <a:picLocks noChangeAspect="1"/>
          </p:cNvPicPr>
          <p:nvPr/>
        </p:nvPicPr>
        <p:blipFill>
          <a:blip r:embed="rId2"/>
          <a:srcRect l="77776" t="65570" r="7424" b="10185"/>
          <a:stretch/>
        </p:blipFill>
        <p:spPr>
          <a:xfrm>
            <a:off x="832207" y="1861795"/>
            <a:ext cx="245489" cy="258408"/>
          </a:xfrm>
          <a:prstGeom prst="rect">
            <a:avLst/>
          </a:prstGeom>
        </p:spPr>
      </p:pic>
      <p:sp>
        <p:nvSpPr>
          <p:cNvPr id="8" name="Text Placeholder 3">
            <a:extLst>
              <a:ext uri="{FF2B5EF4-FFF2-40B4-BE49-F238E27FC236}">
                <a16:creationId xmlns:a16="http://schemas.microsoft.com/office/drawing/2014/main" id="{B10BF1EB-EBAC-455D-1B0B-447E64D36AEE}"/>
              </a:ext>
            </a:extLst>
          </p:cNvPr>
          <p:cNvSpPr txBox="1">
            <a:spLocks/>
          </p:cNvSpPr>
          <p:nvPr/>
        </p:nvSpPr>
        <p:spPr>
          <a:xfrm>
            <a:off x="1092526" y="2461764"/>
            <a:ext cx="6721960" cy="71679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050" b="1" dirty="0">
                <a:solidFill>
                  <a:srgbClr val="000000"/>
                </a:solidFill>
                <a:latin typeface="Aptos"/>
                <a:ea typeface="Cambria"/>
                <a:cs typeface="Poppins"/>
              </a:rPr>
              <a:t>高い権力格差と集団主義が職場の力学を形作る</a:t>
            </a:r>
          </a:p>
          <a:p>
            <a:pPr marL="0" indent="0">
              <a:spcBef>
                <a:spcPts val="0"/>
              </a:spcBef>
              <a:buNone/>
            </a:pPr>
            <a:r>
              <a:rPr lang="ja" sz="1050" dirty="0">
                <a:solidFill>
                  <a:srgbClr val="000000"/>
                </a:solidFill>
                <a:latin typeface="Aptos"/>
                <a:ea typeface="Cambria"/>
                <a:cs typeface="Poppins"/>
              </a:rPr>
              <a:t>インド人従業員は権威に従い、グループの調和を優先する傾向があ</a:t>
            </a:r>
            <a:r>
              <a:rPr lang="ja-JP" altLang="en-US" sz="1050" dirty="0">
                <a:solidFill>
                  <a:srgbClr val="000000"/>
                </a:solidFill>
                <a:latin typeface="Aptos"/>
                <a:ea typeface="Cambria"/>
                <a:cs typeface="Poppins"/>
              </a:rPr>
              <a:t>る</a:t>
            </a:r>
            <a:r>
              <a:rPr lang="ja" sz="1050" dirty="0">
                <a:solidFill>
                  <a:srgbClr val="000000"/>
                </a:solidFill>
                <a:latin typeface="Aptos"/>
                <a:ea typeface="Cambria"/>
                <a:cs typeface="Poppins"/>
              </a:rPr>
              <a:t>。外国の買収者は、特にプロモーター主導の企業や伝統的なセクターにおいて、摩擦を避けるために経営スタイルを適応させる必要があ</a:t>
            </a:r>
            <a:r>
              <a:rPr lang="ja-JP" altLang="en-US" sz="1050" dirty="0">
                <a:solidFill>
                  <a:srgbClr val="000000"/>
                </a:solidFill>
                <a:latin typeface="Aptos"/>
                <a:ea typeface="Cambria"/>
                <a:cs typeface="Poppins"/>
              </a:rPr>
              <a:t>る</a:t>
            </a:r>
            <a:r>
              <a:rPr lang="ja" sz="1050" dirty="0">
                <a:solidFill>
                  <a:srgbClr val="000000"/>
                </a:solidFill>
                <a:latin typeface="Aptos"/>
                <a:ea typeface="Cambria"/>
                <a:cs typeface="Poppins"/>
              </a:rPr>
              <a:t>。</a:t>
            </a:r>
            <a:endParaRPr lang="en-US" sz="1050" i="1" dirty="0">
              <a:latin typeface="Aptos"/>
              <a:ea typeface="Cambria"/>
            </a:endParaRPr>
          </a:p>
        </p:txBody>
      </p:sp>
      <p:pic>
        <p:nvPicPr>
          <p:cNvPr id="9" name="Picture 8">
            <a:extLst>
              <a:ext uri="{FF2B5EF4-FFF2-40B4-BE49-F238E27FC236}">
                <a16:creationId xmlns:a16="http://schemas.microsoft.com/office/drawing/2014/main" id="{2AD5C4CC-3E34-2428-94CB-7EDC613C0798}"/>
              </a:ext>
            </a:extLst>
          </p:cNvPr>
          <p:cNvPicPr>
            <a:picLocks noChangeAspect="1"/>
          </p:cNvPicPr>
          <p:nvPr/>
        </p:nvPicPr>
        <p:blipFill>
          <a:blip r:embed="rId2"/>
          <a:srcRect l="77776" t="65570" r="7424" b="10185"/>
          <a:stretch/>
        </p:blipFill>
        <p:spPr>
          <a:xfrm>
            <a:off x="832207" y="2540748"/>
            <a:ext cx="245489" cy="258408"/>
          </a:xfrm>
          <a:prstGeom prst="rect">
            <a:avLst/>
          </a:prstGeom>
        </p:spPr>
      </p:pic>
      <p:sp>
        <p:nvSpPr>
          <p:cNvPr id="10" name="Text Placeholder 3">
            <a:extLst>
              <a:ext uri="{FF2B5EF4-FFF2-40B4-BE49-F238E27FC236}">
                <a16:creationId xmlns:a16="http://schemas.microsoft.com/office/drawing/2014/main" id="{862D6C73-05DF-37AD-0EAC-2454F64FDCDE}"/>
              </a:ext>
            </a:extLst>
          </p:cNvPr>
          <p:cNvSpPr txBox="1">
            <a:spLocks/>
          </p:cNvSpPr>
          <p:nvPr/>
        </p:nvSpPr>
        <p:spPr>
          <a:xfrm>
            <a:off x="1092525" y="3121556"/>
            <a:ext cx="6654185" cy="71679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050" b="1" dirty="0">
                <a:solidFill>
                  <a:srgbClr val="000000"/>
                </a:solidFill>
                <a:latin typeface="Aptos"/>
                <a:ea typeface="Cambria"/>
                <a:cs typeface="Poppins"/>
              </a:rPr>
              <a:t>文化デューデリジェンスは重要</a:t>
            </a:r>
          </a:p>
          <a:p>
            <a:pPr marL="0" indent="0">
              <a:spcBef>
                <a:spcPts val="0"/>
              </a:spcBef>
              <a:buNone/>
            </a:pPr>
            <a:r>
              <a:rPr lang="ja" sz="1050" dirty="0">
                <a:solidFill>
                  <a:srgbClr val="000000"/>
                </a:solidFill>
                <a:latin typeface="Aptos"/>
                <a:ea typeface="Cambria"/>
                <a:cs typeface="Poppins"/>
              </a:rPr>
              <a:t>財務および法務チェックと同様に、CDDはリーダーシップ、コミュニケーション、意思決定における適合性を評価するのに役立</a:t>
            </a:r>
            <a:r>
              <a:rPr lang="ja-JP" altLang="en-US" sz="1050" dirty="0">
                <a:solidFill>
                  <a:srgbClr val="000000"/>
                </a:solidFill>
                <a:latin typeface="Aptos"/>
                <a:ea typeface="Cambria"/>
                <a:cs typeface="Poppins"/>
              </a:rPr>
              <a:t>つ</a:t>
            </a:r>
            <a:r>
              <a:rPr lang="ja" sz="1050" dirty="0">
                <a:solidFill>
                  <a:srgbClr val="000000"/>
                </a:solidFill>
                <a:latin typeface="Aptos"/>
                <a:ea typeface="Cambria"/>
                <a:cs typeface="Poppins"/>
              </a:rPr>
              <a:t>。成功事例（例：タタ・ジャガー・ランドローバー、グーグル、マイクロソフト）は、現地の文化的な「オーナー」を任命し、統合目標を設定することで、連携が改善されることを示してい</a:t>
            </a:r>
            <a:r>
              <a:rPr lang="ja-JP" altLang="en-US" sz="1050" dirty="0">
                <a:solidFill>
                  <a:srgbClr val="000000"/>
                </a:solidFill>
                <a:latin typeface="Aptos"/>
                <a:ea typeface="Cambria"/>
                <a:cs typeface="Poppins"/>
              </a:rPr>
              <a:t>る</a:t>
            </a:r>
            <a:r>
              <a:rPr lang="ja" sz="1050" dirty="0">
                <a:solidFill>
                  <a:srgbClr val="000000"/>
                </a:solidFill>
                <a:latin typeface="Aptos"/>
                <a:ea typeface="Cambria"/>
                <a:cs typeface="Poppins"/>
              </a:rPr>
              <a:t>。</a:t>
            </a:r>
            <a:endParaRPr lang="en-US" sz="1050" i="1" dirty="0">
              <a:latin typeface="Aptos"/>
              <a:ea typeface="Cambria"/>
            </a:endParaRPr>
          </a:p>
        </p:txBody>
      </p:sp>
      <p:pic>
        <p:nvPicPr>
          <p:cNvPr id="11" name="Picture 10">
            <a:extLst>
              <a:ext uri="{FF2B5EF4-FFF2-40B4-BE49-F238E27FC236}">
                <a16:creationId xmlns:a16="http://schemas.microsoft.com/office/drawing/2014/main" id="{1726C98D-2D97-4943-3369-42D7FE759A3E}"/>
              </a:ext>
            </a:extLst>
          </p:cNvPr>
          <p:cNvPicPr>
            <a:picLocks noChangeAspect="1"/>
          </p:cNvPicPr>
          <p:nvPr/>
        </p:nvPicPr>
        <p:blipFill>
          <a:blip r:embed="rId2"/>
          <a:srcRect l="77776" t="65570" r="7424" b="10185"/>
          <a:stretch/>
        </p:blipFill>
        <p:spPr>
          <a:xfrm>
            <a:off x="832207" y="3161704"/>
            <a:ext cx="245489" cy="258408"/>
          </a:xfrm>
          <a:prstGeom prst="rect">
            <a:avLst/>
          </a:prstGeom>
        </p:spPr>
      </p:pic>
      <p:sp>
        <p:nvSpPr>
          <p:cNvPr id="12" name="Text Placeholder 3">
            <a:extLst>
              <a:ext uri="{FF2B5EF4-FFF2-40B4-BE49-F238E27FC236}">
                <a16:creationId xmlns:a16="http://schemas.microsoft.com/office/drawing/2014/main" id="{EC5B63AE-C765-76C6-DB42-E009EE5873C2}"/>
              </a:ext>
            </a:extLst>
          </p:cNvPr>
          <p:cNvSpPr txBox="1">
            <a:spLocks/>
          </p:cNvSpPr>
          <p:nvPr/>
        </p:nvSpPr>
        <p:spPr>
          <a:xfrm>
            <a:off x="1092526" y="3992121"/>
            <a:ext cx="6654188" cy="71679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050" b="1" dirty="0">
                <a:solidFill>
                  <a:srgbClr val="000000"/>
                </a:solidFill>
                <a:latin typeface="Aptos"/>
                <a:ea typeface="Cambria"/>
                <a:cs typeface="Poppins"/>
              </a:rPr>
              <a:t>地域によって労働文化は大きく異なる</a:t>
            </a:r>
          </a:p>
          <a:p>
            <a:pPr marL="0" indent="0">
              <a:spcBef>
                <a:spcPts val="0"/>
              </a:spcBef>
              <a:buNone/>
            </a:pPr>
            <a:r>
              <a:rPr lang="ja" sz="1050" dirty="0">
                <a:solidFill>
                  <a:srgbClr val="000000"/>
                </a:solidFill>
                <a:latin typeface="Aptos"/>
                <a:ea typeface="Cambria"/>
                <a:cs typeface="Poppins"/>
              </a:rPr>
              <a:t>M&amp;A戦略では地域のビジネス規範を考慮する必要があ</a:t>
            </a:r>
            <a:r>
              <a:rPr lang="ja-JP" altLang="en-US" sz="1050" dirty="0">
                <a:solidFill>
                  <a:srgbClr val="000000"/>
                </a:solidFill>
                <a:latin typeface="Aptos"/>
                <a:ea typeface="Cambria"/>
                <a:cs typeface="Poppins"/>
              </a:rPr>
              <a:t>る</a:t>
            </a:r>
            <a:r>
              <a:rPr lang="ja" sz="1050" dirty="0">
                <a:solidFill>
                  <a:srgbClr val="000000"/>
                </a:solidFill>
                <a:latin typeface="Aptos"/>
                <a:ea typeface="Cambria"/>
                <a:cs typeface="Poppins"/>
              </a:rPr>
              <a:t>。</a:t>
            </a:r>
          </a:p>
        </p:txBody>
      </p:sp>
      <p:pic>
        <p:nvPicPr>
          <p:cNvPr id="13" name="Picture 12">
            <a:extLst>
              <a:ext uri="{FF2B5EF4-FFF2-40B4-BE49-F238E27FC236}">
                <a16:creationId xmlns:a16="http://schemas.microsoft.com/office/drawing/2014/main" id="{72699720-3C67-7D1D-8F61-E4BFE085BCA0}"/>
              </a:ext>
            </a:extLst>
          </p:cNvPr>
          <p:cNvPicPr>
            <a:picLocks noChangeAspect="1"/>
          </p:cNvPicPr>
          <p:nvPr/>
        </p:nvPicPr>
        <p:blipFill>
          <a:blip r:embed="rId2"/>
          <a:srcRect l="77776" t="65570" r="7424" b="10185"/>
          <a:stretch/>
        </p:blipFill>
        <p:spPr>
          <a:xfrm>
            <a:off x="832207" y="4044810"/>
            <a:ext cx="245489" cy="258408"/>
          </a:xfrm>
          <a:prstGeom prst="rect">
            <a:avLst/>
          </a:prstGeom>
        </p:spPr>
      </p:pic>
      <p:sp>
        <p:nvSpPr>
          <p:cNvPr id="66" name="Shape 2593">
            <a:extLst>
              <a:ext uri="{FF2B5EF4-FFF2-40B4-BE49-F238E27FC236}">
                <a16:creationId xmlns:a16="http://schemas.microsoft.com/office/drawing/2014/main" id="{333FDE03-39A6-E5C7-BF07-14C1B646EB95}"/>
              </a:ext>
            </a:extLst>
          </p:cNvPr>
          <p:cNvSpPr/>
          <p:nvPr/>
        </p:nvSpPr>
        <p:spPr>
          <a:xfrm>
            <a:off x="1003212" y="4519666"/>
            <a:ext cx="1037206" cy="784180"/>
          </a:xfrm>
          <a:custGeom>
            <a:avLst/>
            <a:gdLst/>
            <a:ahLst/>
            <a:cxnLst/>
            <a:rect l="0" t="0" r="0" b="0"/>
            <a:pathLst>
              <a:path w="120000" h="120000" extrusionOk="0">
                <a:moveTo>
                  <a:pt x="9865" y="116305"/>
                </a:moveTo>
                <a:lnTo>
                  <a:pt x="9865" y="116305"/>
                </a:lnTo>
                <a:cubicBezTo>
                  <a:pt x="10010" y="115550"/>
                  <a:pt x="10488" y="115550"/>
                  <a:pt x="11256" y="115550"/>
                </a:cubicBezTo>
                <a:cubicBezTo>
                  <a:pt x="11568" y="117085"/>
                  <a:pt x="12481" y="117658"/>
                  <a:pt x="12481" y="119219"/>
                </a:cubicBezTo>
                <a:cubicBezTo>
                  <a:pt x="13416" y="119401"/>
                  <a:pt x="14496" y="119973"/>
                  <a:pt x="15410" y="119973"/>
                </a:cubicBezTo>
                <a:cubicBezTo>
                  <a:pt x="15410" y="119973"/>
                  <a:pt x="15576" y="119973"/>
                  <a:pt x="15721" y="119973"/>
                </a:cubicBezTo>
                <a:cubicBezTo>
                  <a:pt x="15576" y="119791"/>
                  <a:pt x="15264" y="119791"/>
                  <a:pt x="14953" y="119791"/>
                </a:cubicBezTo>
                <a:cubicBezTo>
                  <a:pt x="14641" y="118048"/>
                  <a:pt x="17113" y="117476"/>
                  <a:pt x="18047" y="117658"/>
                </a:cubicBezTo>
                <a:cubicBezTo>
                  <a:pt x="18047" y="117267"/>
                  <a:pt x="17881" y="117085"/>
                  <a:pt x="17570" y="116877"/>
                </a:cubicBezTo>
                <a:lnTo>
                  <a:pt x="17570" y="116695"/>
                </a:lnTo>
                <a:cubicBezTo>
                  <a:pt x="18193" y="116695"/>
                  <a:pt x="18504" y="117085"/>
                  <a:pt x="19106" y="117085"/>
                </a:cubicBezTo>
                <a:cubicBezTo>
                  <a:pt x="19106" y="116695"/>
                  <a:pt x="19106" y="116123"/>
                  <a:pt x="19106" y="115732"/>
                </a:cubicBezTo>
                <a:cubicBezTo>
                  <a:pt x="19730" y="115550"/>
                  <a:pt x="21121" y="113989"/>
                  <a:pt x="20353" y="113209"/>
                </a:cubicBezTo>
                <a:cubicBezTo>
                  <a:pt x="19730" y="112844"/>
                  <a:pt x="18650" y="113209"/>
                  <a:pt x="18961" y="111856"/>
                </a:cubicBezTo>
                <a:cubicBezTo>
                  <a:pt x="19584" y="111465"/>
                  <a:pt x="20186" y="111673"/>
                  <a:pt x="20976" y="111673"/>
                </a:cubicBezTo>
                <a:cubicBezTo>
                  <a:pt x="21121" y="110503"/>
                  <a:pt x="20664" y="107614"/>
                  <a:pt x="19273" y="107823"/>
                </a:cubicBezTo>
                <a:cubicBezTo>
                  <a:pt x="18961" y="108785"/>
                  <a:pt x="18504" y="108005"/>
                  <a:pt x="18504" y="107432"/>
                </a:cubicBezTo>
                <a:cubicBezTo>
                  <a:pt x="18193" y="106470"/>
                  <a:pt x="18504" y="106652"/>
                  <a:pt x="18961" y="106079"/>
                </a:cubicBezTo>
                <a:cubicBezTo>
                  <a:pt x="19584" y="105299"/>
                  <a:pt x="17736" y="103738"/>
                  <a:pt x="17736" y="102775"/>
                </a:cubicBezTo>
                <a:cubicBezTo>
                  <a:pt x="18338" y="102593"/>
                  <a:pt x="18504" y="103555"/>
                  <a:pt x="19106" y="103373"/>
                </a:cubicBezTo>
                <a:cubicBezTo>
                  <a:pt x="19106" y="102775"/>
                  <a:pt x="19106" y="102411"/>
                  <a:pt x="19730" y="102202"/>
                </a:cubicBezTo>
                <a:cubicBezTo>
                  <a:pt x="20809" y="102020"/>
                  <a:pt x="20186" y="102202"/>
                  <a:pt x="20498" y="101240"/>
                </a:cubicBezTo>
                <a:cubicBezTo>
                  <a:pt x="20809" y="100667"/>
                  <a:pt x="21744" y="100849"/>
                  <a:pt x="22201" y="100849"/>
                </a:cubicBezTo>
                <a:cubicBezTo>
                  <a:pt x="22658" y="101240"/>
                  <a:pt x="22658" y="101812"/>
                  <a:pt x="22658" y="102411"/>
                </a:cubicBezTo>
                <a:cubicBezTo>
                  <a:pt x="23426" y="102411"/>
                  <a:pt x="23904" y="102020"/>
                  <a:pt x="24506" y="102202"/>
                </a:cubicBezTo>
                <a:cubicBezTo>
                  <a:pt x="23738" y="101240"/>
                  <a:pt x="24361" y="100277"/>
                  <a:pt x="25441" y="100277"/>
                </a:cubicBezTo>
                <a:cubicBezTo>
                  <a:pt x="25586" y="99705"/>
                  <a:pt x="26687" y="99496"/>
                  <a:pt x="27144" y="99496"/>
                </a:cubicBezTo>
                <a:cubicBezTo>
                  <a:pt x="28058" y="99314"/>
                  <a:pt x="28369" y="98534"/>
                  <a:pt x="28369" y="97363"/>
                </a:cubicBezTo>
                <a:cubicBezTo>
                  <a:pt x="28681" y="97363"/>
                  <a:pt x="28826" y="97363"/>
                  <a:pt x="28992" y="97363"/>
                </a:cubicBezTo>
                <a:cubicBezTo>
                  <a:pt x="28992" y="96999"/>
                  <a:pt x="29138" y="95828"/>
                  <a:pt x="28826" y="95646"/>
                </a:cubicBezTo>
                <a:cubicBezTo>
                  <a:pt x="30072" y="95646"/>
                  <a:pt x="31609" y="95828"/>
                  <a:pt x="32377" y="97181"/>
                </a:cubicBezTo>
                <a:cubicBezTo>
                  <a:pt x="32689" y="97753"/>
                  <a:pt x="33457" y="97571"/>
                  <a:pt x="33914" y="97363"/>
                </a:cubicBezTo>
                <a:cubicBezTo>
                  <a:pt x="34392" y="97181"/>
                  <a:pt x="34080" y="96400"/>
                  <a:pt x="34080" y="96010"/>
                </a:cubicBezTo>
                <a:cubicBezTo>
                  <a:pt x="35306" y="95437"/>
                  <a:pt x="37320" y="96218"/>
                  <a:pt x="38712" y="96010"/>
                </a:cubicBezTo>
                <a:cubicBezTo>
                  <a:pt x="38712" y="95646"/>
                  <a:pt x="38712" y="95255"/>
                  <a:pt x="38712" y="95047"/>
                </a:cubicBezTo>
                <a:cubicBezTo>
                  <a:pt x="39792" y="94865"/>
                  <a:pt x="39169" y="95437"/>
                  <a:pt x="39792" y="96010"/>
                </a:cubicBezTo>
                <a:cubicBezTo>
                  <a:pt x="40560" y="96608"/>
                  <a:pt x="40560" y="95255"/>
                  <a:pt x="40560" y="94865"/>
                </a:cubicBezTo>
                <a:cubicBezTo>
                  <a:pt x="40394" y="93902"/>
                  <a:pt x="40560" y="93330"/>
                  <a:pt x="40249" y="92549"/>
                </a:cubicBezTo>
                <a:cubicBezTo>
                  <a:pt x="39937" y="91769"/>
                  <a:pt x="40249" y="91196"/>
                  <a:pt x="40706" y="90806"/>
                </a:cubicBezTo>
                <a:cubicBezTo>
                  <a:pt x="40872" y="89843"/>
                  <a:pt x="40083" y="89063"/>
                  <a:pt x="40249" y="88100"/>
                </a:cubicBezTo>
                <a:cubicBezTo>
                  <a:pt x="40249" y="87320"/>
                  <a:pt x="40560" y="86357"/>
                  <a:pt x="40560" y="85394"/>
                </a:cubicBezTo>
                <a:cubicBezTo>
                  <a:pt x="41474" y="85212"/>
                  <a:pt x="41640" y="85967"/>
                  <a:pt x="42097" y="86747"/>
                </a:cubicBezTo>
                <a:cubicBezTo>
                  <a:pt x="42409" y="86955"/>
                  <a:pt x="43489" y="87320"/>
                  <a:pt x="43634" y="86747"/>
                </a:cubicBezTo>
                <a:cubicBezTo>
                  <a:pt x="44257" y="86747"/>
                  <a:pt x="45025" y="88100"/>
                  <a:pt x="45337" y="88881"/>
                </a:cubicBezTo>
                <a:cubicBezTo>
                  <a:pt x="45960" y="88881"/>
                  <a:pt x="46874" y="89271"/>
                  <a:pt x="47497" y="88881"/>
                </a:cubicBezTo>
                <a:lnTo>
                  <a:pt x="47497" y="88490"/>
                </a:lnTo>
                <a:cubicBezTo>
                  <a:pt x="47497" y="88490"/>
                  <a:pt x="49511" y="89453"/>
                  <a:pt x="49657" y="89453"/>
                </a:cubicBezTo>
                <a:cubicBezTo>
                  <a:pt x="50737" y="89453"/>
                  <a:pt x="51048" y="89843"/>
                  <a:pt x="51817" y="90598"/>
                </a:cubicBezTo>
                <a:cubicBezTo>
                  <a:pt x="51962" y="90026"/>
                  <a:pt x="52274" y="89843"/>
                  <a:pt x="52274" y="89453"/>
                </a:cubicBezTo>
                <a:cubicBezTo>
                  <a:pt x="51651" y="89063"/>
                  <a:pt x="51505" y="87918"/>
                  <a:pt x="51505" y="87137"/>
                </a:cubicBezTo>
                <a:cubicBezTo>
                  <a:pt x="51651" y="86565"/>
                  <a:pt x="51962" y="86357"/>
                  <a:pt x="51817" y="85784"/>
                </a:cubicBezTo>
                <a:cubicBezTo>
                  <a:pt x="51651" y="85394"/>
                  <a:pt x="51505" y="85004"/>
                  <a:pt x="51651" y="84614"/>
                </a:cubicBezTo>
                <a:cubicBezTo>
                  <a:pt x="52128" y="84614"/>
                  <a:pt x="52585" y="85004"/>
                  <a:pt x="53208" y="85004"/>
                </a:cubicBezTo>
                <a:cubicBezTo>
                  <a:pt x="53665" y="85004"/>
                  <a:pt x="53354" y="83859"/>
                  <a:pt x="53665" y="83469"/>
                </a:cubicBezTo>
                <a:cubicBezTo>
                  <a:pt x="54122" y="82870"/>
                  <a:pt x="54122" y="82298"/>
                  <a:pt x="54890" y="82116"/>
                </a:cubicBezTo>
                <a:cubicBezTo>
                  <a:pt x="55514" y="82116"/>
                  <a:pt x="55970" y="82506"/>
                  <a:pt x="56593" y="82506"/>
                </a:cubicBezTo>
                <a:cubicBezTo>
                  <a:pt x="57217" y="84614"/>
                  <a:pt x="57362" y="82298"/>
                  <a:pt x="58296" y="81908"/>
                </a:cubicBezTo>
                <a:cubicBezTo>
                  <a:pt x="58899" y="81725"/>
                  <a:pt x="59065" y="81153"/>
                  <a:pt x="58442" y="80555"/>
                </a:cubicBezTo>
                <a:cubicBezTo>
                  <a:pt x="57985" y="80190"/>
                  <a:pt x="58296" y="79410"/>
                  <a:pt x="58442" y="78837"/>
                </a:cubicBezTo>
                <a:cubicBezTo>
                  <a:pt x="58442" y="78837"/>
                  <a:pt x="58442" y="78837"/>
                  <a:pt x="58608" y="78837"/>
                </a:cubicBezTo>
                <a:cubicBezTo>
                  <a:pt x="58608" y="79019"/>
                  <a:pt x="58608" y="79228"/>
                  <a:pt x="58608" y="79410"/>
                </a:cubicBezTo>
                <a:cubicBezTo>
                  <a:pt x="59376" y="79982"/>
                  <a:pt x="60145" y="79800"/>
                  <a:pt x="60913" y="79410"/>
                </a:cubicBezTo>
                <a:cubicBezTo>
                  <a:pt x="60768" y="79410"/>
                  <a:pt x="61225" y="78837"/>
                  <a:pt x="61225" y="78837"/>
                </a:cubicBezTo>
                <a:cubicBezTo>
                  <a:pt x="61370" y="78629"/>
                  <a:pt x="61225" y="78057"/>
                  <a:pt x="61225" y="77666"/>
                </a:cubicBezTo>
                <a:cubicBezTo>
                  <a:pt x="61993" y="77666"/>
                  <a:pt x="61993" y="77666"/>
                  <a:pt x="61993" y="76704"/>
                </a:cubicBezTo>
                <a:cubicBezTo>
                  <a:pt x="61993" y="76313"/>
                  <a:pt x="61682" y="75923"/>
                  <a:pt x="61370" y="75923"/>
                </a:cubicBezTo>
                <a:cubicBezTo>
                  <a:pt x="61993" y="73425"/>
                  <a:pt x="64153" y="75923"/>
                  <a:pt x="64922" y="74388"/>
                </a:cubicBezTo>
                <a:cubicBezTo>
                  <a:pt x="65379" y="73425"/>
                  <a:pt x="66313" y="73217"/>
                  <a:pt x="66770" y="72254"/>
                </a:cubicBezTo>
                <a:cubicBezTo>
                  <a:pt x="67393" y="71084"/>
                  <a:pt x="67082" y="70719"/>
                  <a:pt x="68307" y="70901"/>
                </a:cubicBezTo>
                <a:cubicBezTo>
                  <a:pt x="68473" y="71682"/>
                  <a:pt x="68161" y="75923"/>
                  <a:pt x="69387" y="73425"/>
                </a:cubicBezTo>
                <a:cubicBezTo>
                  <a:pt x="69553" y="73425"/>
                  <a:pt x="69553" y="73425"/>
                  <a:pt x="69698" y="73425"/>
                </a:cubicBezTo>
                <a:cubicBezTo>
                  <a:pt x="69698" y="73035"/>
                  <a:pt x="69698" y="72827"/>
                  <a:pt x="69865" y="72645"/>
                </a:cubicBezTo>
                <a:cubicBezTo>
                  <a:pt x="70010" y="71864"/>
                  <a:pt x="70488" y="71084"/>
                  <a:pt x="70176" y="70121"/>
                </a:cubicBezTo>
                <a:cubicBezTo>
                  <a:pt x="70010" y="69549"/>
                  <a:pt x="69698" y="69549"/>
                  <a:pt x="69698" y="68768"/>
                </a:cubicBezTo>
                <a:cubicBezTo>
                  <a:pt x="70176" y="68586"/>
                  <a:pt x="70176" y="68196"/>
                  <a:pt x="70010" y="67805"/>
                </a:cubicBezTo>
                <a:cubicBezTo>
                  <a:pt x="70488" y="67805"/>
                  <a:pt x="70778" y="67623"/>
                  <a:pt x="70633" y="67051"/>
                </a:cubicBezTo>
                <a:cubicBezTo>
                  <a:pt x="71090" y="66660"/>
                  <a:pt x="71858" y="67233"/>
                  <a:pt x="72315" y="67051"/>
                </a:cubicBezTo>
                <a:cubicBezTo>
                  <a:pt x="72627" y="67051"/>
                  <a:pt x="72793" y="65099"/>
                  <a:pt x="72938" y="64917"/>
                </a:cubicBezTo>
                <a:cubicBezTo>
                  <a:pt x="73395" y="63746"/>
                  <a:pt x="74018" y="62784"/>
                  <a:pt x="74787" y="62393"/>
                </a:cubicBezTo>
                <a:cubicBezTo>
                  <a:pt x="75410" y="62003"/>
                  <a:pt x="75721" y="61821"/>
                  <a:pt x="75576" y="60858"/>
                </a:cubicBezTo>
                <a:lnTo>
                  <a:pt x="74953" y="60858"/>
                </a:lnTo>
                <a:cubicBezTo>
                  <a:pt x="75098" y="59505"/>
                  <a:pt x="72315" y="57762"/>
                  <a:pt x="74330" y="56981"/>
                </a:cubicBezTo>
                <a:cubicBezTo>
                  <a:pt x="75264" y="56591"/>
                  <a:pt x="74641" y="55446"/>
                  <a:pt x="75098" y="54483"/>
                </a:cubicBezTo>
                <a:cubicBezTo>
                  <a:pt x="75410" y="53911"/>
                  <a:pt x="76033" y="53703"/>
                  <a:pt x="75867" y="52740"/>
                </a:cubicBezTo>
                <a:cubicBezTo>
                  <a:pt x="76178" y="52558"/>
                  <a:pt x="76490" y="52558"/>
                  <a:pt x="76801" y="52740"/>
                </a:cubicBezTo>
                <a:cubicBezTo>
                  <a:pt x="76656" y="53703"/>
                  <a:pt x="77881" y="53911"/>
                  <a:pt x="77424" y="55056"/>
                </a:cubicBezTo>
                <a:cubicBezTo>
                  <a:pt x="77881" y="54275"/>
                  <a:pt x="78795" y="54483"/>
                  <a:pt x="79418" y="54483"/>
                </a:cubicBezTo>
                <a:cubicBezTo>
                  <a:pt x="79563" y="54275"/>
                  <a:pt x="79730" y="54093"/>
                  <a:pt x="79730" y="54093"/>
                </a:cubicBezTo>
                <a:cubicBezTo>
                  <a:pt x="79418" y="53703"/>
                  <a:pt x="79418" y="52948"/>
                  <a:pt x="78961" y="52558"/>
                </a:cubicBezTo>
                <a:cubicBezTo>
                  <a:pt x="78650" y="52350"/>
                  <a:pt x="78504" y="52350"/>
                  <a:pt x="78504" y="51960"/>
                </a:cubicBezTo>
                <a:cubicBezTo>
                  <a:pt x="79730" y="51777"/>
                  <a:pt x="80498" y="51960"/>
                  <a:pt x="81433" y="50607"/>
                </a:cubicBezTo>
                <a:cubicBezTo>
                  <a:pt x="81889" y="50034"/>
                  <a:pt x="81889" y="47901"/>
                  <a:pt x="81889" y="47146"/>
                </a:cubicBezTo>
                <a:cubicBezTo>
                  <a:pt x="81889" y="46548"/>
                  <a:pt x="81266" y="46756"/>
                  <a:pt x="81578" y="46183"/>
                </a:cubicBezTo>
                <a:cubicBezTo>
                  <a:pt x="81744" y="45793"/>
                  <a:pt x="82201" y="45975"/>
                  <a:pt x="82346" y="45585"/>
                </a:cubicBezTo>
                <a:cubicBezTo>
                  <a:pt x="83115" y="44440"/>
                  <a:pt x="81744" y="43842"/>
                  <a:pt x="81744" y="42879"/>
                </a:cubicBezTo>
                <a:cubicBezTo>
                  <a:pt x="81889" y="42879"/>
                  <a:pt x="82201" y="42489"/>
                  <a:pt x="82346" y="42307"/>
                </a:cubicBezTo>
                <a:cubicBezTo>
                  <a:pt x="82658" y="42879"/>
                  <a:pt x="84672" y="43660"/>
                  <a:pt x="84672" y="44622"/>
                </a:cubicBezTo>
                <a:cubicBezTo>
                  <a:pt x="85586" y="44830"/>
                  <a:pt x="86521" y="44050"/>
                  <a:pt x="87435" y="44440"/>
                </a:cubicBezTo>
                <a:cubicBezTo>
                  <a:pt x="88203" y="44830"/>
                  <a:pt x="88992" y="44830"/>
                  <a:pt x="89761" y="44830"/>
                </a:cubicBezTo>
                <a:cubicBezTo>
                  <a:pt x="89761" y="45793"/>
                  <a:pt x="89761" y="46756"/>
                  <a:pt x="89761" y="47536"/>
                </a:cubicBezTo>
                <a:cubicBezTo>
                  <a:pt x="90363" y="47718"/>
                  <a:pt x="91131" y="47328"/>
                  <a:pt x="91754" y="47536"/>
                </a:cubicBezTo>
                <a:cubicBezTo>
                  <a:pt x="91921" y="48109"/>
                  <a:pt x="91609" y="48291"/>
                  <a:pt x="91298" y="48499"/>
                </a:cubicBezTo>
                <a:cubicBezTo>
                  <a:pt x="90841" y="48863"/>
                  <a:pt x="90841" y="49644"/>
                  <a:pt x="90841" y="50216"/>
                </a:cubicBezTo>
                <a:cubicBezTo>
                  <a:pt x="91609" y="50424"/>
                  <a:pt x="92523" y="50216"/>
                  <a:pt x="93312" y="50424"/>
                </a:cubicBezTo>
                <a:cubicBezTo>
                  <a:pt x="93312" y="50216"/>
                  <a:pt x="93312" y="50216"/>
                  <a:pt x="93457" y="50034"/>
                </a:cubicBezTo>
                <a:cubicBezTo>
                  <a:pt x="94226" y="50034"/>
                  <a:pt x="94371" y="51387"/>
                  <a:pt x="95306" y="51205"/>
                </a:cubicBezTo>
                <a:cubicBezTo>
                  <a:pt x="94994" y="50815"/>
                  <a:pt x="94683" y="50034"/>
                  <a:pt x="95306" y="49644"/>
                </a:cubicBezTo>
                <a:cubicBezTo>
                  <a:pt x="95306" y="49254"/>
                  <a:pt x="95306" y="48681"/>
                  <a:pt x="95306" y="48109"/>
                </a:cubicBezTo>
                <a:cubicBezTo>
                  <a:pt x="95451" y="48109"/>
                  <a:pt x="95617" y="48109"/>
                  <a:pt x="95763" y="48109"/>
                </a:cubicBezTo>
                <a:cubicBezTo>
                  <a:pt x="95929" y="48291"/>
                  <a:pt x="95929" y="48863"/>
                  <a:pt x="96074" y="48863"/>
                </a:cubicBezTo>
                <a:cubicBezTo>
                  <a:pt x="96386" y="49254"/>
                  <a:pt x="97009" y="49071"/>
                  <a:pt x="97466" y="49071"/>
                </a:cubicBezTo>
                <a:cubicBezTo>
                  <a:pt x="97466" y="49254"/>
                  <a:pt x="97466" y="49644"/>
                  <a:pt x="97466" y="49852"/>
                </a:cubicBezTo>
                <a:cubicBezTo>
                  <a:pt x="97611" y="49852"/>
                  <a:pt x="97923" y="49852"/>
                  <a:pt x="98089" y="49852"/>
                </a:cubicBezTo>
                <a:cubicBezTo>
                  <a:pt x="97923" y="50607"/>
                  <a:pt x="98857" y="51960"/>
                  <a:pt x="99314" y="50997"/>
                </a:cubicBezTo>
                <a:cubicBezTo>
                  <a:pt x="99480" y="50607"/>
                  <a:pt x="99169" y="50216"/>
                  <a:pt x="99480" y="49852"/>
                </a:cubicBezTo>
                <a:cubicBezTo>
                  <a:pt x="99771" y="49644"/>
                  <a:pt x="100083" y="50216"/>
                  <a:pt x="100083" y="50607"/>
                </a:cubicBezTo>
                <a:cubicBezTo>
                  <a:pt x="100539" y="50607"/>
                  <a:pt x="100706" y="50034"/>
                  <a:pt x="100706" y="49462"/>
                </a:cubicBezTo>
                <a:cubicBezTo>
                  <a:pt x="101474" y="49462"/>
                  <a:pt x="101931" y="49852"/>
                  <a:pt x="102699" y="49644"/>
                </a:cubicBezTo>
                <a:cubicBezTo>
                  <a:pt x="103011" y="49462"/>
                  <a:pt x="103177" y="49644"/>
                  <a:pt x="103489" y="50034"/>
                </a:cubicBezTo>
                <a:cubicBezTo>
                  <a:pt x="103946" y="50815"/>
                  <a:pt x="104859" y="51960"/>
                  <a:pt x="105794" y="52168"/>
                </a:cubicBezTo>
                <a:cubicBezTo>
                  <a:pt x="105794" y="52740"/>
                  <a:pt x="106251" y="52948"/>
                  <a:pt x="106251" y="53521"/>
                </a:cubicBezTo>
                <a:cubicBezTo>
                  <a:pt x="106251" y="54275"/>
                  <a:pt x="106105" y="54666"/>
                  <a:pt x="105939" y="55264"/>
                </a:cubicBezTo>
                <a:cubicBezTo>
                  <a:pt x="105649" y="56409"/>
                  <a:pt x="105939" y="57762"/>
                  <a:pt x="105337" y="58725"/>
                </a:cubicBezTo>
                <a:cubicBezTo>
                  <a:pt x="104569" y="59505"/>
                  <a:pt x="104091" y="60468"/>
                  <a:pt x="105171" y="61040"/>
                </a:cubicBezTo>
                <a:cubicBezTo>
                  <a:pt x="105794" y="61431"/>
                  <a:pt x="106105" y="63954"/>
                  <a:pt x="105939" y="64709"/>
                </a:cubicBezTo>
                <a:cubicBezTo>
                  <a:pt x="105025" y="64709"/>
                  <a:pt x="105939" y="65880"/>
                  <a:pt x="106251" y="66088"/>
                </a:cubicBezTo>
                <a:cubicBezTo>
                  <a:pt x="107019" y="67051"/>
                  <a:pt x="108099" y="67233"/>
                  <a:pt x="109034" y="67623"/>
                </a:cubicBezTo>
                <a:cubicBezTo>
                  <a:pt x="109345" y="67623"/>
                  <a:pt x="109491" y="67623"/>
                  <a:pt x="109657" y="67623"/>
                </a:cubicBezTo>
                <a:cubicBezTo>
                  <a:pt x="109657" y="67415"/>
                  <a:pt x="109657" y="67415"/>
                  <a:pt x="109657" y="67415"/>
                </a:cubicBezTo>
                <a:cubicBezTo>
                  <a:pt x="109657" y="67415"/>
                  <a:pt x="109657" y="67415"/>
                  <a:pt x="109657" y="67623"/>
                </a:cubicBezTo>
                <a:lnTo>
                  <a:pt x="109802" y="67623"/>
                </a:lnTo>
                <a:cubicBezTo>
                  <a:pt x="109802" y="67051"/>
                  <a:pt x="109802" y="66452"/>
                  <a:pt x="109802" y="66452"/>
                </a:cubicBezTo>
                <a:cubicBezTo>
                  <a:pt x="109491" y="65099"/>
                  <a:pt x="110571" y="65490"/>
                  <a:pt x="111339" y="64917"/>
                </a:cubicBezTo>
                <a:cubicBezTo>
                  <a:pt x="112585" y="63954"/>
                  <a:pt x="111028" y="63174"/>
                  <a:pt x="110737" y="62601"/>
                </a:cubicBezTo>
                <a:cubicBezTo>
                  <a:pt x="110425" y="62003"/>
                  <a:pt x="110114" y="59687"/>
                  <a:pt x="110882" y="59505"/>
                </a:cubicBezTo>
                <a:cubicBezTo>
                  <a:pt x="111817" y="59323"/>
                  <a:pt x="110882" y="57580"/>
                  <a:pt x="111817" y="57372"/>
                </a:cubicBezTo>
                <a:cubicBezTo>
                  <a:pt x="111817" y="57189"/>
                  <a:pt x="111817" y="57189"/>
                  <a:pt x="111817" y="56981"/>
                </a:cubicBezTo>
                <a:cubicBezTo>
                  <a:pt x="112731" y="57189"/>
                  <a:pt x="114267" y="54093"/>
                  <a:pt x="114890" y="54666"/>
                </a:cubicBezTo>
                <a:cubicBezTo>
                  <a:pt x="115347" y="55056"/>
                  <a:pt x="115514" y="56019"/>
                  <a:pt x="116116" y="56227"/>
                </a:cubicBezTo>
                <a:cubicBezTo>
                  <a:pt x="116593" y="56409"/>
                  <a:pt x="117362" y="56591"/>
                  <a:pt x="117985" y="56409"/>
                </a:cubicBezTo>
                <a:cubicBezTo>
                  <a:pt x="118130" y="56019"/>
                  <a:pt x="118442" y="56019"/>
                  <a:pt x="118753" y="55836"/>
                </a:cubicBezTo>
                <a:cubicBezTo>
                  <a:pt x="118899" y="55446"/>
                  <a:pt x="118899" y="55628"/>
                  <a:pt x="119065" y="55446"/>
                </a:cubicBezTo>
                <a:cubicBezTo>
                  <a:pt x="119065" y="54874"/>
                  <a:pt x="119356" y="54666"/>
                  <a:pt x="119667" y="54275"/>
                </a:cubicBezTo>
                <a:cubicBezTo>
                  <a:pt x="119522" y="54275"/>
                  <a:pt x="119356" y="54093"/>
                  <a:pt x="119210" y="54093"/>
                </a:cubicBezTo>
                <a:cubicBezTo>
                  <a:pt x="119065" y="53313"/>
                  <a:pt x="119979" y="52948"/>
                  <a:pt x="119833" y="52168"/>
                </a:cubicBezTo>
                <a:cubicBezTo>
                  <a:pt x="119522" y="51205"/>
                  <a:pt x="118276" y="51205"/>
                  <a:pt x="117507" y="51205"/>
                </a:cubicBezTo>
                <a:cubicBezTo>
                  <a:pt x="117507" y="50815"/>
                  <a:pt x="117362" y="50607"/>
                  <a:pt x="117362" y="50216"/>
                </a:cubicBezTo>
                <a:cubicBezTo>
                  <a:pt x="116282" y="50216"/>
                  <a:pt x="116282" y="49644"/>
                  <a:pt x="116282" y="48109"/>
                </a:cubicBezTo>
                <a:cubicBezTo>
                  <a:pt x="115514" y="47901"/>
                  <a:pt x="115659" y="46756"/>
                  <a:pt x="115057" y="46183"/>
                </a:cubicBezTo>
                <a:cubicBezTo>
                  <a:pt x="114267" y="45585"/>
                  <a:pt x="113811" y="46548"/>
                  <a:pt x="113187" y="46938"/>
                </a:cubicBezTo>
                <a:cubicBezTo>
                  <a:pt x="112731" y="46183"/>
                  <a:pt x="113354" y="46183"/>
                  <a:pt x="113665" y="45403"/>
                </a:cubicBezTo>
                <a:cubicBezTo>
                  <a:pt x="113811" y="44830"/>
                  <a:pt x="113187" y="44440"/>
                  <a:pt x="113354" y="43842"/>
                </a:cubicBezTo>
                <a:cubicBezTo>
                  <a:pt x="114579" y="43660"/>
                  <a:pt x="114745" y="43660"/>
                  <a:pt x="114745" y="41916"/>
                </a:cubicBezTo>
                <a:cubicBezTo>
                  <a:pt x="114890" y="40563"/>
                  <a:pt x="114434" y="40381"/>
                  <a:pt x="113499" y="39809"/>
                </a:cubicBezTo>
                <a:cubicBezTo>
                  <a:pt x="113354" y="39991"/>
                  <a:pt x="113042" y="40173"/>
                  <a:pt x="112876" y="40173"/>
                </a:cubicBezTo>
                <a:cubicBezTo>
                  <a:pt x="112731" y="39601"/>
                  <a:pt x="112731" y="39028"/>
                  <a:pt x="112876" y="38638"/>
                </a:cubicBezTo>
                <a:cubicBezTo>
                  <a:pt x="113042" y="38065"/>
                  <a:pt x="113499" y="37857"/>
                  <a:pt x="113354" y="37285"/>
                </a:cubicBezTo>
                <a:cubicBezTo>
                  <a:pt x="113499" y="38065"/>
                  <a:pt x="115347" y="36712"/>
                  <a:pt x="115514" y="36322"/>
                </a:cubicBezTo>
                <a:cubicBezTo>
                  <a:pt x="115970" y="35359"/>
                  <a:pt x="115825" y="34579"/>
                  <a:pt x="115825" y="33798"/>
                </a:cubicBezTo>
                <a:cubicBezTo>
                  <a:pt x="115825" y="33044"/>
                  <a:pt x="115970" y="32263"/>
                  <a:pt x="115970" y="31300"/>
                </a:cubicBezTo>
                <a:cubicBezTo>
                  <a:pt x="115347" y="31300"/>
                  <a:pt x="114890" y="31873"/>
                  <a:pt x="114434" y="31691"/>
                </a:cubicBezTo>
                <a:cubicBezTo>
                  <a:pt x="114434" y="29739"/>
                  <a:pt x="116427" y="27814"/>
                  <a:pt x="115347" y="25680"/>
                </a:cubicBezTo>
                <a:cubicBezTo>
                  <a:pt x="114890" y="24926"/>
                  <a:pt x="114122" y="25316"/>
                  <a:pt x="113811" y="24353"/>
                </a:cubicBezTo>
                <a:cubicBezTo>
                  <a:pt x="113499" y="23755"/>
                  <a:pt x="113811" y="22974"/>
                  <a:pt x="113665" y="22220"/>
                </a:cubicBezTo>
                <a:cubicBezTo>
                  <a:pt x="113665" y="21621"/>
                  <a:pt x="113499" y="21257"/>
                  <a:pt x="113499" y="20659"/>
                </a:cubicBezTo>
                <a:cubicBezTo>
                  <a:pt x="113977" y="20477"/>
                  <a:pt x="114434" y="20659"/>
                  <a:pt x="114267" y="21439"/>
                </a:cubicBezTo>
                <a:cubicBezTo>
                  <a:pt x="114890" y="21439"/>
                  <a:pt x="115202" y="20477"/>
                  <a:pt x="115659" y="20477"/>
                </a:cubicBezTo>
                <a:cubicBezTo>
                  <a:pt x="116282" y="20268"/>
                  <a:pt x="116739" y="20086"/>
                  <a:pt x="116905" y="19514"/>
                </a:cubicBezTo>
                <a:cubicBezTo>
                  <a:pt x="117196" y="18551"/>
                  <a:pt x="116905" y="18161"/>
                  <a:pt x="116593" y="17953"/>
                </a:cubicBezTo>
                <a:cubicBezTo>
                  <a:pt x="116282" y="18343"/>
                  <a:pt x="115970" y="18551"/>
                  <a:pt x="115347" y="18551"/>
                </a:cubicBezTo>
                <a:cubicBezTo>
                  <a:pt x="115970" y="18551"/>
                  <a:pt x="116282" y="18343"/>
                  <a:pt x="116593" y="17953"/>
                </a:cubicBezTo>
                <a:cubicBezTo>
                  <a:pt x="116282" y="17588"/>
                  <a:pt x="115659" y="17588"/>
                  <a:pt x="115202" y="17380"/>
                </a:cubicBezTo>
                <a:cubicBezTo>
                  <a:pt x="113811" y="17198"/>
                  <a:pt x="112876" y="15845"/>
                  <a:pt x="112419" y="14284"/>
                </a:cubicBezTo>
                <a:cubicBezTo>
                  <a:pt x="112107" y="13529"/>
                  <a:pt x="111339" y="13529"/>
                  <a:pt x="111194" y="12931"/>
                </a:cubicBezTo>
                <a:cubicBezTo>
                  <a:pt x="110571" y="12931"/>
                  <a:pt x="110425" y="12931"/>
                  <a:pt x="109948" y="12359"/>
                </a:cubicBezTo>
                <a:cubicBezTo>
                  <a:pt x="109802" y="12176"/>
                  <a:pt x="109345" y="12541"/>
                  <a:pt x="109179" y="12749"/>
                </a:cubicBezTo>
                <a:cubicBezTo>
                  <a:pt x="108577" y="13529"/>
                  <a:pt x="108265" y="13712"/>
                  <a:pt x="107331" y="13712"/>
                </a:cubicBezTo>
                <a:cubicBezTo>
                  <a:pt x="106417" y="13894"/>
                  <a:pt x="105482" y="13894"/>
                  <a:pt x="104714" y="13529"/>
                </a:cubicBezTo>
                <a:cubicBezTo>
                  <a:pt x="103634" y="12749"/>
                  <a:pt x="103011" y="12541"/>
                  <a:pt x="101786" y="12749"/>
                </a:cubicBezTo>
                <a:cubicBezTo>
                  <a:pt x="101474" y="12749"/>
                  <a:pt x="99626" y="13529"/>
                  <a:pt x="99626" y="12541"/>
                </a:cubicBezTo>
                <a:cubicBezTo>
                  <a:pt x="99626" y="11396"/>
                  <a:pt x="98857" y="11214"/>
                  <a:pt x="98089" y="11214"/>
                </a:cubicBezTo>
                <a:cubicBezTo>
                  <a:pt x="97009" y="11214"/>
                  <a:pt x="97154" y="10225"/>
                  <a:pt x="96531" y="9653"/>
                </a:cubicBezTo>
                <a:cubicBezTo>
                  <a:pt x="95763" y="8872"/>
                  <a:pt x="95617" y="10615"/>
                  <a:pt x="95451" y="11214"/>
                </a:cubicBezTo>
                <a:cubicBezTo>
                  <a:pt x="95160" y="11214"/>
                  <a:pt x="94849" y="11214"/>
                  <a:pt x="94537" y="11214"/>
                </a:cubicBezTo>
                <a:cubicBezTo>
                  <a:pt x="94537" y="11578"/>
                  <a:pt x="94537" y="11786"/>
                  <a:pt x="94537" y="11968"/>
                </a:cubicBezTo>
                <a:cubicBezTo>
                  <a:pt x="93603" y="11968"/>
                  <a:pt x="92689" y="11214"/>
                  <a:pt x="91754" y="11396"/>
                </a:cubicBezTo>
                <a:cubicBezTo>
                  <a:pt x="91754" y="12176"/>
                  <a:pt x="91754" y="12749"/>
                  <a:pt x="91754" y="13529"/>
                </a:cubicBezTo>
                <a:cubicBezTo>
                  <a:pt x="90529" y="13529"/>
                  <a:pt x="89138" y="14492"/>
                  <a:pt x="87912" y="13712"/>
                </a:cubicBezTo>
                <a:cubicBezTo>
                  <a:pt x="87144" y="13321"/>
                  <a:pt x="86521" y="11968"/>
                  <a:pt x="85586" y="12176"/>
                </a:cubicBezTo>
                <a:cubicBezTo>
                  <a:pt x="85441" y="12749"/>
                  <a:pt x="84672" y="13529"/>
                  <a:pt x="84361" y="12541"/>
                </a:cubicBezTo>
                <a:cubicBezTo>
                  <a:pt x="84195" y="11968"/>
                  <a:pt x="84361" y="11396"/>
                  <a:pt x="84361" y="10615"/>
                </a:cubicBezTo>
                <a:cubicBezTo>
                  <a:pt x="83738" y="10433"/>
                  <a:pt x="83883" y="11396"/>
                  <a:pt x="83426" y="11786"/>
                </a:cubicBezTo>
                <a:cubicBezTo>
                  <a:pt x="82969" y="11968"/>
                  <a:pt x="82512" y="11578"/>
                  <a:pt x="82035" y="11396"/>
                </a:cubicBezTo>
                <a:cubicBezTo>
                  <a:pt x="80955" y="10615"/>
                  <a:pt x="80041" y="11968"/>
                  <a:pt x="79875" y="13139"/>
                </a:cubicBezTo>
                <a:cubicBezTo>
                  <a:pt x="77881" y="13139"/>
                  <a:pt x="76178" y="14674"/>
                  <a:pt x="73873" y="14102"/>
                </a:cubicBezTo>
                <a:cubicBezTo>
                  <a:pt x="73104" y="13894"/>
                  <a:pt x="72938" y="14284"/>
                  <a:pt x="72315" y="13321"/>
                </a:cubicBezTo>
                <a:cubicBezTo>
                  <a:pt x="72024" y="12359"/>
                  <a:pt x="71401" y="13894"/>
                  <a:pt x="71401" y="14284"/>
                </a:cubicBezTo>
                <a:cubicBezTo>
                  <a:pt x="70633" y="14102"/>
                  <a:pt x="70488" y="11968"/>
                  <a:pt x="70176" y="11214"/>
                </a:cubicBezTo>
                <a:cubicBezTo>
                  <a:pt x="70778" y="11214"/>
                  <a:pt x="71713" y="11578"/>
                  <a:pt x="72170" y="11214"/>
                </a:cubicBezTo>
                <a:cubicBezTo>
                  <a:pt x="72170" y="11396"/>
                  <a:pt x="72315" y="11786"/>
                  <a:pt x="72315" y="11968"/>
                </a:cubicBezTo>
                <a:cubicBezTo>
                  <a:pt x="72481" y="11578"/>
                  <a:pt x="72793" y="11396"/>
                  <a:pt x="73104" y="11396"/>
                </a:cubicBezTo>
                <a:cubicBezTo>
                  <a:pt x="72170" y="10043"/>
                  <a:pt x="72024" y="7337"/>
                  <a:pt x="70633" y="6947"/>
                </a:cubicBezTo>
                <a:cubicBezTo>
                  <a:pt x="69075" y="6556"/>
                  <a:pt x="68473" y="7337"/>
                  <a:pt x="67705" y="8690"/>
                </a:cubicBezTo>
                <a:cubicBezTo>
                  <a:pt x="67227" y="8690"/>
                  <a:pt x="66625" y="8482"/>
                  <a:pt x="66313" y="8872"/>
                </a:cubicBezTo>
                <a:cubicBezTo>
                  <a:pt x="66313" y="7909"/>
                  <a:pt x="64922" y="8117"/>
                  <a:pt x="64465" y="8300"/>
                </a:cubicBezTo>
                <a:cubicBezTo>
                  <a:pt x="63530" y="8482"/>
                  <a:pt x="62907" y="9262"/>
                  <a:pt x="61848" y="9262"/>
                </a:cubicBezTo>
                <a:cubicBezTo>
                  <a:pt x="61848" y="10043"/>
                  <a:pt x="61682" y="10433"/>
                  <a:pt x="60913" y="10615"/>
                </a:cubicBezTo>
                <a:cubicBezTo>
                  <a:pt x="61059" y="11214"/>
                  <a:pt x="61059" y="12176"/>
                  <a:pt x="60456" y="12541"/>
                </a:cubicBezTo>
                <a:cubicBezTo>
                  <a:pt x="60145" y="12749"/>
                  <a:pt x="59833" y="12749"/>
                  <a:pt x="59833" y="13321"/>
                </a:cubicBezTo>
                <a:cubicBezTo>
                  <a:pt x="59065" y="13321"/>
                  <a:pt x="58608" y="14284"/>
                  <a:pt x="58296" y="14856"/>
                </a:cubicBezTo>
                <a:cubicBezTo>
                  <a:pt x="58899" y="15247"/>
                  <a:pt x="59210" y="15455"/>
                  <a:pt x="59065" y="16418"/>
                </a:cubicBezTo>
                <a:cubicBezTo>
                  <a:pt x="58608" y="16235"/>
                  <a:pt x="58296" y="16990"/>
                  <a:pt x="57819" y="17198"/>
                </a:cubicBezTo>
                <a:cubicBezTo>
                  <a:pt x="57362" y="17380"/>
                  <a:pt x="56739" y="16990"/>
                  <a:pt x="56282" y="16990"/>
                </a:cubicBezTo>
                <a:cubicBezTo>
                  <a:pt x="56137" y="17588"/>
                  <a:pt x="56448" y="18551"/>
                  <a:pt x="55825" y="18551"/>
                </a:cubicBezTo>
                <a:cubicBezTo>
                  <a:pt x="55368" y="18733"/>
                  <a:pt x="54890" y="18551"/>
                  <a:pt x="54434" y="18551"/>
                </a:cubicBezTo>
                <a:cubicBezTo>
                  <a:pt x="53811" y="18551"/>
                  <a:pt x="51962" y="18941"/>
                  <a:pt x="51962" y="17771"/>
                </a:cubicBezTo>
                <a:cubicBezTo>
                  <a:pt x="51962" y="17771"/>
                  <a:pt x="51962" y="17771"/>
                  <a:pt x="52128" y="17771"/>
                </a:cubicBezTo>
                <a:cubicBezTo>
                  <a:pt x="52419" y="16808"/>
                  <a:pt x="52274" y="13894"/>
                  <a:pt x="51505" y="13529"/>
                </a:cubicBezTo>
                <a:cubicBezTo>
                  <a:pt x="51048" y="13321"/>
                  <a:pt x="50280" y="13321"/>
                  <a:pt x="50114" y="12931"/>
                </a:cubicBezTo>
                <a:cubicBezTo>
                  <a:pt x="49657" y="11968"/>
                  <a:pt x="49200" y="12176"/>
                  <a:pt x="48431" y="12176"/>
                </a:cubicBezTo>
                <a:cubicBezTo>
                  <a:pt x="46874" y="11968"/>
                  <a:pt x="45025" y="12931"/>
                  <a:pt x="43634" y="12176"/>
                </a:cubicBezTo>
                <a:cubicBezTo>
                  <a:pt x="42866" y="11578"/>
                  <a:pt x="42409" y="11786"/>
                  <a:pt x="41640" y="11968"/>
                </a:cubicBezTo>
                <a:cubicBezTo>
                  <a:pt x="41017" y="12176"/>
                  <a:pt x="40560" y="11578"/>
                  <a:pt x="39792" y="11578"/>
                </a:cubicBezTo>
                <a:cubicBezTo>
                  <a:pt x="38400" y="11786"/>
                  <a:pt x="38089" y="10823"/>
                  <a:pt x="37466" y="9262"/>
                </a:cubicBezTo>
                <a:cubicBezTo>
                  <a:pt x="36863" y="7519"/>
                  <a:pt x="36240" y="6947"/>
                  <a:pt x="34683" y="6764"/>
                </a:cubicBezTo>
                <a:cubicBezTo>
                  <a:pt x="33457" y="6556"/>
                  <a:pt x="31609" y="7909"/>
                  <a:pt x="30529" y="6556"/>
                </a:cubicBezTo>
                <a:cubicBezTo>
                  <a:pt x="29449" y="5203"/>
                  <a:pt x="29595" y="3486"/>
                  <a:pt x="29449" y="1743"/>
                </a:cubicBezTo>
                <a:cubicBezTo>
                  <a:pt x="29449" y="1925"/>
                  <a:pt x="27912" y="0"/>
                  <a:pt x="27746" y="0"/>
                </a:cubicBezTo>
                <a:cubicBezTo>
                  <a:pt x="26687" y="0"/>
                  <a:pt x="26978" y="2107"/>
                  <a:pt x="25441" y="1535"/>
                </a:cubicBezTo>
                <a:cubicBezTo>
                  <a:pt x="24984" y="1352"/>
                  <a:pt x="24506" y="962"/>
                  <a:pt x="24049" y="754"/>
                </a:cubicBezTo>
                <a:cubicBezTo>
                  <a:pt x="24049" y="962"/>
                  <a:pt x="24215" y="962"/>
                  <a:pt x="24215" y="962"/>
                </a:cubicBezTo>
                <a:cubicBezTo>
                  <a:pt x="24215" y="962"/>
                  <a:pt x="24049" y="962"/>
                  <a:pt x="24049" y="754"/>
                </a:cubicBezTo>
                <a:lnTo>
                  <a:pt x="23904" y="754"/>
                </a:lnTo>
                <a:cubicBezTo>
                  <a:pt x="23426" y="962"/>
                  <a:pt x="23136" y="1352"/>
                  <a:pt x="22824" y="1352"/>
                </a:cubicBezTo>
                <a:cubicBezTo>
                  <a:pt x="22512" y="1352"/>
                  <a:pt x="22201" y="1535"/>
                  <a:pt x="21889" y="1535"/>
                </a:cubicBezTo>
                <a:cubicBezTo>
                  <a:pt x="21121" y="1743"/>
                  <a:pt x="21121" y="2705"/>
                  <a:pt x="20664" y="2888"/>
                </a:cubicBezTo>
                <a:cubicBezTo>
                  <a:pt x="20186" y="3096"/>
                  <a:pt x="19730" y="2888"/>
                  <a:pt x="19273" y="2888"/>
                </a:cubicBezTo>
                <a:cubicBezTo>
                  <a:pt x="18961" y="3668"/>
                  <a:pt x="19584" y="3668"/>
                  <a:pt x="20041" y="3850"/>
                </a:cubicBezTo>
                <a:cubicBezTo>
                  <a:pt x="20041" y="4449"/>
                  <a:pt x="20041" y="4813"/>
                  <a:pt x="20041" y="5411"/>
                </a:cubicBezTo>
                <a:cubicBezTo>
                  <a:pt x="19730" y="5411"/>
                  <a:pt x="19273" y="6374"/>
                  <a:pt x="19273" y="6764"/>
                </a:cubicBezTo>
                <a:cubicBezTo>
                  <a:pt x="20498" y="6764"/>
                  <a:pt x="19730" y="10433"/>
                  <a:pt x="21744" y="8300"/>
                </a:cubicBezTo>
                <a:cubicBezTo>
                  <a:pt x="22969" y="6764"/>
                  <a:pt x="25441" y="8300"/>
                  <a:pt x="26375" y="9470"/>
                </a:cubicBezTo>
                <a:cubicBezTo>
                  <a:pt x="25898" y="9262"/>
                  <a:pt x="25441" y="9861"/>
                  <a:pt x="24984" y="9861"/>
                </a:cubicBezTo>
                <a:cubicBezTo>
                  <a:pt x="24361" y="9861"/>
                  <a:pt x="23904" y="9470"/>
                  <a:pt x="23281" y="9653"/>
                </a:cubicBezTo>
                <a:cubicBezTo>
                  <a:pt x="23136" y="9861"/>
                  <a:pt x="22969" y="10225"/>
                  <a:pt x="22824" y="10433"/>
                </a:cubicBezTo>
                <a:cubicBezTo>
                  <a:pt x="22367" y="10823"/>
                  <a:pt x="21889" y="10823"/>
                  <a:pt x="21433" y="10823"/>
                </a:cubicBezTo>
                <a:cubicBezTo>
                  <a:pt x="21433" y="11006"/>
                  <a:pt x="21287" y="11396"/>
                  <a:pt x="21287" y="11786"/>
                </a:cubicBezTo>
                <a:cubicBezTo>
                  <a:pt x="20664" y="11968"/>
                  <a:pt x="19418" y="11578"/>
                  <a:pt x="18961" y="12541"/>
                </a:cubicBezTo>
                <a:cubicBezTo>
                  <a:pt x="18650" y="13139"/>
                  <a:pt x="18961" y="14102"/>
                  <a:pt x="18338" y="14284"/>
                </a:cubicBezTo>
                <a:cubicBezTo>
                  <a:pt x="17881" y="14492"/>
                  <a:pt x="17570" y="14856"/>
                  <a:pt x="17113" y="14856"/>
                </a:cubicBezTo>
                <a:cubicBezTo>
                  <a:pt x="16490" y="15247"/>
                  <a:pt x="15887" y="14856"/>
                  <a:pt x="15098" y="14856"/>
                </a:cubicBezTo>
                <a:cubicBezTo>
                  <a:pt x="15098" y="14856"/>
                  <a:pt x="15264" y="15455"/>
                  <a:pt x="15264" y="15637"/>
                </a:cubicBezTo>
                <a:cubicBezTo>
                  <a:pt x="15410" y="15845"/>
                  <a:pt x="16033" y="15845"/>
                  <a:pt x="16199" y="15845"/>
                </a:cubicBezTo>
                <a:cubicBezTo>
                  <a:pt x="17258" y="15845"/>
                  <a:pt x="17258" y="16418"/>
                  <a:pt x="18047" y="17198"/>
                </a:cubicBezTo>
                <a:cubicBezTo>
                  <a:pt x="19418" y="18733"/>
                  <a:pt x="19730" y="20268"/>
                  <a:pt x="19584" y="22610"/>
                </a:cubicBezTo>
                <a:cubicBezTo>
                  <a:pt x="19273" y="22610"/>
                  <a:pt x="17736" y="22610"/>
                  <a:pt x="17736" y="22974"/>
                </a:cubicBezTo>
                <a:cubicBezTo>
                  <a:pt x="17570" y="23365"/>
                  <a:pt x="18047" y="23755"/>
                  <a:pt x="18047" y="24145"/>
                </a:cubicBezTo>
                <a:cubicBezTo>
                  <a:pt x="18047" y="25680"/>
                  <a:pt x="16199" y="24535"/>
                  <a:pt x="15887" y="25888"/>
                </a:cubicBezTo>
                <a:cubicBezTo>
                  <a:pt x="15576" y="25316"/>
                  <a:pt x="15410" y="24926"/>
                  <a:pt x="14807" y="25108"/>
                </a:cubicBezTo>
                <a:cubicBezTo>
                  <a:pt x="14807" y="24535"/>
                  <a:pt x="14807" y="24145"/>
                  <a:pt x="14807" y="23755"/>
                </a:cubicBezTo>
                <a:cubicBezTo>
                  <a:pt x="14184" y="23573"/>
                  <a:pt x="13561" y="23755"/>
                  <a:pt x="13104" y="23183"/>
                </a:cubicBezTo>
                <a:cubicBezTo>
                  <a:pt x="12647" y="22610"/>
                  <a:pt x="12793" y="22012"/>
                  <a:pt x="12024" y="22220"/>
                </a:cubicBezTo>
                <a:cubicBezTo>
                  <a:pt x="12024" y="22610"/>
                  <a:pt x="11713" y="22974"/>
                  <a:pt x="11568" y="23573"/>
                </a:cubicBezTo>
                <a:cubicBezTo>
                  <a:pt x="12938" y="23755"/>
                  <a:pt x="12024" y="26461"/>
                  <a:pt x="11713" y="27241"/>
                </a:cubicBezTo>
                <a:cubicBezTo>
                  <a:pt x="11568" y="27996"/>
                  <a:pt x="12024" y="29167"/>
                  <a:pt x="11401" y="29557"/>
                </a:cubicBezTo>
                <a:cubicBezTo>
                  <a:pt x="10799" y="29947"/>
                  <a:pt x="10944" y="31483"/>
                  <a:pt x="10944" y="32263"/>
                </a:cubicBezTo>
                <a:cubicBezTo>
                  <a:pt x="10488" y="32263"/>
                  <a:pt x="10176" y="32263"/>
                  <a:pt x="9865" y="32263"/>
                </a:cubicBezTo>
                <a:cubicBezTo>
                  <a:pt x="9719" y="32263"/>
                  <a:pt x="9553" y="32836"/>
                  <a:pt x="9408" y="32836"/>
                </a:cubicBezTo>
                <a:cubicBezTo>
                  <a:pt x="8930" y="33044"/>
                  <a:pt x="8473" y="32653"/>
                  <a:pt x="8016" y="32836"/>
                </a:cubicBezTo>
                <a:cubicBezTo>
                  <a:pt x="8016" y="33408"/>
                  <a:pt x="8016" y="34006"/>
                  <a:pt x="8016" y="34397"/>
                </a:cubicBezTo>
                <a:cubicBezTo>
                  <a:pt x="4776" y="34579"/>
                  <a:pt x="4465" y="38065"/>
                  <a:pt x="3530" y="32445"/>
                </a:cubicBezTo>
                <a:cubicBezTo>
                  <a:pt x="3385" y="31691"/>
                  <a:pt x="3385" y="29167"/>
                  <a:pt x="3696" y="27814"/>
                </a:cubicBezTo>
                <a:cubicBezTo>
                  <a:pt x="3696" y="27814"/>
                  <a:pt x="3530" y="27814"/>
                  <a:pt x="3385" y="27814"/>
                </a:cubicBezTo>
                <a:cubicBezTo>
                  <a:pt x="3385" y="27996"/>
                  <a:pt x="3385" y="28204"/>
                  <a:pt x="3239" y="28386"/>
                </a:cubicBezTo>
                <a:cubicBezTo>
                  <a:pt x="2928" y="28985"/>
                  <a:pt x="1993" y="28594"/>
                  <a:pt x="1848" y="29167"/>
                </a:cubicBezTo>
                <a:cubicBezTo>
                  <a:pt x="1682" y="29557"/>
                  <a:pt x="2305" y="30130"/>
                  <a:pt x="2159" y="30728"/>
                </a:cubicBezTo>
                <a:cubicBezTo>
                  <a:pt x="1993" y="31691"/>
                  <a:pt x="1536" y="31092"/>
                  <a:pt x="1225" y="31873"/>
                </a:cubicBezTo>
                <a:cubicBezTo>
                  <a:pt x="768" y="33044"/>
                  <a:pt x="2159" y="33798"/>
                  <a:pt x="1993" y="34969"/>
                </a:cubicBezTo>
                <a:cubicBezTo>
                  <a:pt x="1848" y="34579"/>
                  <a:pt x="1536" y="34579"/>
                  <a:pt x="1536" y="34006"/>
                </a:cubicBezTo>
                <a:cubicBezTo>
                  <a:pt x="1225" y="34006"/>
                  <a:pt x="913" y="34006"/>
                  <a:pt x="768" y="34006"/>
                </a:cubicBezTo>
                <a:cubicBezTo>
                  <a:pt x="456" y="34579"/>
                  <a:pt x="602" y="34761"/>
                  <a:pt x="768" y="35359"/>
                </a:cubicBezTo>
                <a:cubicBezTo>
                  <a:pt x="913" y="35359"/>
                  <a:pt x="1536" y="36322"/>
                  <a:pt x="1391" y="36322"/>
                </a:cubicBezTo>
                <a:cubicBezTo>
                  <a:pt x="1225" y="36504"/>
                  <a:pt x="913" y="36504"/>
                  <a:pt x="768" y="36504"/>
                </a:cubicBezTo>
                <a:cubicBezTo>
                  <a:pt x="768" y="37467"/>
                  <a:pt x="311" y="38248"/>
                  <a:pt x="456" y="39210"/>
                </a:cubicBezTo>
                <a:cubicBezTo>
                  <a:pt x="1536" y="39028"/>
                  <a:pt x="0" y="42697"/>
                  <a:pt x="456" y="42697"/>
                </a:cubicBezTo>
                <a:cubicBezTo>
                  <a:pt x="768" y="42697"/>
                  <a:pt x="1079" y="42697"/>
                  <a:pt x="1391" y="42697"/>
                </a:cubicBezTo>
                <a:cubicBezTo>
                  <a:pt x="1391" y="42307"/>
                  <a:pt x="1225" y="41344"/>
                  <a:pt x="1682" y="41344"/>
                </a:cubicBezTo>
                <a:cubicBezTo>
                  <a:pt x="1848" y="41344"/>
                  <a:pt x="2305" y="42307"/>
                  <a:pt x="2616" y="42489"/>
                </a:cubicBezTo>
                <a:cubicBezTo>
                  <a:pt x="2159" y="43087"/>
                  <a:pt x="1079" y="42879"/>
                  <a:pt x="913" y="43842"/>
                </a:cubicBezTo>
                <a:cubicBezTo>
                  <a:pt x="768" y="44440"/>
                  <a:pt x="1079" y="44440"/>
                  <a:pt x="1225" y="44830"/>
                </a:cubicBezTo>
                <a:cubicBezTo>
                  <a:pt x="1225" y="45403"/>
                  <a:pt x="1225" y="45975"/>
                  <a:pt x="1225" y="46366"/>
                </a:cubicBezTo>
                <a:cubicBezTo>
                  <a:pt x="1848" y="46548"/>
                  <a:pt x="2450" y="46366"/>
                  <a:pt x="3073" y="46548"/>
                </a:cubicBezTo>
                <a:cubicBezTo>
                  <a:pt x="2450" y="46938"/>
                  <a:pt x="1225" y="46366"/>
                  <a:pt x="913" y="47328"/>
                </a:cubicBezTo>
                <a:cubicBezTo>
                  <a:pt x="913" y="47718"/>
                  <a:pt x="1079" y="49644"/>
                  <a:pt x="1391" y="49852"/>
                </a:cubicBezTo>
                <a:cubicBezTo>
                  <a:pt x="1391" y="50216"/>
                  <a:pt x="1391" y="50607"/>
                  <a:pt x="1391" y="50997"/>
                </a:cubicBezTo>
                <a:cubicBezTo>
                  <a:pt x="768" y="51205"/>
                  <a:pt x="1391" y="51777"/>
                  <a:pt x="1225" y="52168"/>
                </a:cubicBezTo>
                <a:cubicBezTo>
                  <a:pt x="768" y="52350"/>
                  <a:pt x="768" y="54093"/>
                  <a:pt x="1391" y="53911"/>
                </a:cubicBezTo>
                <a:cubicBezTo>
                  <a:pt x="1682" y="53313"/>
                  <a:pt x="1993" y="52740"/>
                  <a:pt x="2159" y="51960"/>
                </a:cubicBezTo>
                <a:cubicBezTo>
                  <a:pt x="2450" y="51960"/>
                  <a:pt x="2928" y="51960"/>
                  <a:pt x="3385" y="51960"/>
                </a:cubicBezTo>
                <a:cubicBezTo>
                  <a:pt x="3530" y="51387"/>
                  <a:pt x="3239" y="49644"/>
                  <a:pt x="3842" y="49852"/>
                </a:cubicBezTo>
                <a:cubicBezTo>
                  <a:pt x="3842" y="50424"/>
                  <a:pt x="4008" y="50607"/>
                  <a:pt x="4153" y="51205"/>
                </a:cubicBezTo>
                <a:cubicBezTo>
                  <a:pt x="4153" y="51595"/>
                  <a:pt x="4153" y="52168"/>
                  <a:pt x="4008" y="52558"/>
                </a:cubicBezTo>
                <a:cubicBezTo>
                  <a:pt x="3696" y="52558"/>
                  <a:pt x="3239" y="52350"/>
                  <a:pt x="3073" y="52558"/>
                </a:cubicBezTo>
                <a:cubicBezTo>
                  <a:pt x="2616" y="52740"/>
                  <a:pt x="2928" y="52948"/>
                  <a:pt x="2616" y="53130"/>
                </a:cubicBezTo>
                <a:cubicBezTo>
                  <a:pt x="2450" y="53521"/>
                  <a:pt x="1536" y="54483"/>
                  <a:pt x="2305" y="54874"/>
                </a:cubicBezTo>
                <a:cubicBezTo>
                  <a:pt x="2305" y="55056"/>
                  <a:pt x="2450" y="55264"/>
                  <a:pt x="2305" y="55446"/>
                </a:cubicBezTo>
                <a:cubicBezTo>
                  <a:pt x="2762" y="55628"/>
                  <a:pt x="3073" y="55446"/>
                  <a:pt x="3385" y="55446"/>
                </a:cubicBezTo>
                <a:cubicBezTo>
                  <a:pt x="3530" y="55628"/>
                  <a:pt x="3696" y="56019"/>
                  <a:pt x="3842" y="56227"/>
                </a:cubicBezTo>
                <a:cubicBezTo>
                  <a:pt x="3530" y="56591"/>
                  <a:pt x="2762" y="56409"/>
                  <a:pt x="2305" y="56227"/>
                </a:cubicBezTo>
                <a:lnTo>
                  <a:pt x="2305" y="56019"/>
                </a:lnTo>
                <a:cubicBezTo>
                  <a:pt x="913" y="55628"/>
                  <a:pt x="913" y="57970"/>
                  <a:pt x="1225" y="58933"/>
                </a:cubicBezTo>
                <a:cubicBezTo>
                  <a:pt x="1391" y="59115"/>
                  <a:pt x="1682" y="59323"/>
                  <a:pt x="1682" y="59505"/>
                </a:cubicBezTo>
                <a:cubicBezTo>
                  <a:pt x="1848" y="59895"/>
                  <a:pt x="1848" y="60078"/>
                  <a:pt x="1848" y="60468"/>
                </a:cubicBezTo>
                <a:cubicBezTo>
                  <a:pt x="1993" y="61040"/>
                  <a:pt x="2305" y="61639"/>
                  <a:pt x="2616" y="62003"/>
                </a:cubicBezTo>
                <a:cubicBezTo>
                  <a:pt x="2450" y="62003"/>
                  <a:pt x="2305" y="62003"/>
                  <a:pt x="2159" y="62003"/>
                </a:cubicBezTo>
                <a:cubicBezTo>
                  <a:pt x="2159" y="61821"/>
                  <a:pt x="2159" y="61821"/>
                  <a:pt x="2159" y="61639"/>
                </a:cubicBezTo>
                <a:cubicBezTo>
                  <a:pt x="1993" y="61639"/>
                  <a:pt x="1848" y="61639"/>
                  <a:pt x="1848" y="61639"/>
                </a:cubicBezTo>
                <a:cubicBezTo>
                  <a:pt x="1536" y="62601"/>
                  <a:pt x="1536" y="63746"/>
                  <a:pt x="1682" y="64527"/>
                </a:cubicBezTo>
                <a:cubicBezTo>
                  <a:pt x="1848" y="64709"/>
                  <a:pt x="1993" y="64917"/>
                  <a:pt x="2305" y="64917"/>
                </a:cubicBezTo>
                <a:cubicBezTo>
                  <a:pt x="2305" y="65490"/>
                  <a:pt x="2305" y="66088"/>
                  <a:pt x="1993" y="66270"/>
                </a:cubicBezTo>
                <a:cubicBezTo>
                  <a:pt x="2305" y="66452"/>
                  <a:pt x="2616" y="66452"/>
                  <a:pt x="2928" y="66452"/>
                </a:cubicBezTo>
                <a:cubicBezTo>
                  <a:pt x="2928" y="66088"/>
                  <a:pt x="3239" y="65698"/>
                  <a:pt x="3530" y="65880"/>
                </a:cubicBezTo>
                <a:cubicBezTo>
                  <a:pt x="3385" y="66452"/>
                  <a:pt x="3530" y="67051"/>
                  <a:pt x="3385" y="67415"/>
                </a:cubicBezTo>
                <a:cubicBezTo>
                  <a:pt x="3385" y="66452"/>
                  <a:pt x="2305" y="66660"/>
                  <a:pt x="1682" y="66660"/>
                </a:cubicBezTo>
                <a:cubicBezTo>
                  <a:pt x="1536" y="67805"/>
                  <a:pt x="2159" y="67805"/>
                  <a:pt x="2616" y="68196"/>
                </a:cubicBezTo>
                <a:cubicBezTo>
                  <a:pt x="2762" y="68976"/>
                  <a:pt x="2305" y="69549"/>
                  <a:pt x="1993" y="70121"/>
                </a:cubicBezTo>
                <a:cubicBezTo>
                  <a:pt x="2305" y="70121"/>
                  <a:pt x="2305" y="70121"/>
                  <a:pt x="2450" y="70121"/>
                </a:cubicBezTo>
                <a:cubicBezTo>
                  <a:pt x="2450" y="70901"/>
                  <a:pt x="2616" y="72463"/>
                  <a:pt x="3530" y="72254"/>
                </a:cubicBezTo>
                <a:cubicBezTo>
                  <a:pt x="2159" y="72645"/>
                  <a:pt x="3073" y="74388"/>
                  <a:pt x="3530" y="75351"/>
                </a:cubicBezTo>
                <a:cubicBezTo>
                  <a:pt x="4319" y="76704"/>
                  <a:pt x="3696" y="78057"/>
                  <a:pt x="3842" y="79592"/>
                </a:cubicBezTo>
                <a:cubicBezTo>
                  <a:pt x="4153" y="79592"/>
                  <a:pt x="4465" y="79592"/>
                  <a:pt x="4776" y="79800"/>
                </a:cubicBezTo>
                <a:cubicBezTo>
                  <a:pt x="4465" y="80190"/>
                  <a:pt x="4153" y="80190"/>
                  <a:pt x="3842" y="80372"/>
                </a:cubicBezTo>
                <a:cubicBezTo>
                  <a:pt x="4153" y="81725"/>
                  <a:pt x="4922" y="84041"/>
                  <a:pt x="4008" y="85212"/>
                </a:cubicBezTo>
                <a:cubicBezTo>
                  <a:pt x="4319" y="85212"/>
                  <a:pt x="4631" y="85212"/>
                  <a:pt x="4922" y="85394"/>
                </a:cubicBezTo>
                <a:cubicBezTo>
                  <a:pt x="4922" y="85967"/>
                  <a:pt x="4465" y="85784"/>
                  <a:pt x="4465" y="86175"/>
                </a:cubicBezTo>
                <a:cubicBezTo>
                  <a:pt x="4319" y="86357"/>
                  <a:pt x="4465" y="86955"/>
                  <a:pt x="4465" y="87320"/>
                </a:cubicBezTo>
                <a:cubicBezTo>
                  <a:pt x="4776" y="87528"/>
                  <a:pt x="5233" y="87710"/>
                  <a:pt x="5088" y="88490"/>
                </a:cubicBezTo>
                <a:cubicBezTo>
                  <a:pt x="4631" y="88282"/>
                  <a:pt x="4465" y="88881"/>
                  <a:pt x="4631" y="89271"/>
                </a:cubicBezTo>
                <a:cubicBezTo>
                  <a:pt x="5399" y="89271"/>
                  <a:pt x="4776" y="90988"/>
                  <a:pt x="4776" y="91769"/>
                </a:cubicBezTo>
                <a:cubicBezTo>
                  <a:pt x="5088" y="91769"/>
                  <a:pt x="5233" y="91977"/>
                  <a:pt x="5399" y="91977"/>
                </a:cubicBezTo>
                <a:cubicBezTo>
                  <a:pt x="5545" y="92549"/>
                  <a:pt x="5088" y="92549"/>
                  <a:pt x="4631" y="92549"/>
                </a:cubicBezTo>
                <a:cubicBezTo>
                  <a:pt x="5233" y="93512"/>
                  <a:pt x="5088" y="95828"/>
                  <a:pt x="5088" y="96999"/>
                </a:cubicBezTo>
                <a:cubicBezTo>
                  <a:pt x="5088" y="97571"/>
                  <a:pt x="4922" y="98352"/>
                  <a:pt x="4922" y="99106"/>
                </a:cubicBezTo>
                <a:cubicBezTo>
                  <a:pt x="4922" y="99887"/>
                  <a:pt x="5233" y="100667"/>
                  <a:pt x="5399" y="101422"/>
                </a:cubicBezTo>
                <a:cubicBezTo>
                  <a:pt x="5399" y="102202"/>
                  <a:pt x="5233" y="102983"/>
                  <a:pt x="5545" y="103738"/>
                </a:cubicBezTo>
                <a:cubicBezTo>
                  <a:pt x="5856" y="104518"/>
                  <a:pt x="5856" y="105091"/>
                  <a:pt x="6002" y="106079"/>
                </a:cubicBezTo>
                <a:cubicBezTo>
                  <a:pt x="6002" y="106470"/>
                  <a:pt x="5856" y="107042"/>
                  <a:pt x="6002" y="107432"/>
                </a:cubicBezTo>
                <a:cubicBezTo>
                  <a:pt x="6002" y="107823"/>
                  <a:pt x="6479" y="108005"/>
                  <a:pt x="6479" y="108395"/>
                </a:cubicBezTo>
                <a:cubicBezTo>
                  <a:pt x="6479" y="108967"/>
                  <a:pt x="6002" y="109358"/>
                  <a:pt x="5711" y="109748"/>
                </a:cubicBezTo>
                <a:cubicBezTo>
                  <a:pt x="5711" y="110320"/>
                  <a:pt x="6168" y="110503"/>
                  <a:pt x="6479" y="110893"/>
                </a:cubicBezTo>
                <a:cubicBezTo>
                  <a:pt x="6770" y="111101"/>
                  <a:pt x="7082" y="111673"/>
                  <a:pt x="7393" y="112064"/>
                </a:cubicBezTo>
                <a:cubicBezTo>
                  <a:pt x="7850" y="113026"/>
                  <a:pt x="7850" y="114197"/>
                  <a:pt x="8328" y="115342"/>
                </a:cubicBezTo>
                <a:cubicBezTo>
                  <a:pt x="8473" y="115732"/>
                  <a:pt x="8473" y="116123"/>
                  <a:pt x="8618" y="116305"/>
                </a:cubicBezTo>
                <a:cubicBezTo>
                  <a:pt x="9096" y="116305"/>
                  <a:pt x="9408" y="116513"/>
                  <a:pt x="9865" y="116305"/>
                </a:cubicBezTo>
              </a:path>
            </a:pathLst>
          </a:custGeom>
          <a:solidFill>
            <a:schemeClr val="bg1">
              <a:lumMod val="95000"/>
            </a:schemeClr>
          </a:solidFill>
          <a:ln w="3175" cap="flat" cmpd="sng">
            <a:solidFill>
              <a:srgbClr val="808080"/>
            </a:solidFill>
            <a:prstDash val="solid"/>
            <a:bevel/>
            <a:headEnd type="none" w="med" len="med"/>
            <a:tailEnd type="none" w="med" len="med"/>
          </a:ln>
        </p:spPr>
        <p:txBody>
          <a:bodyPr lIns="60925" tIns="30463" rIns="60925" bIns="30463" anchor="ctr" anchorCtr="0">
            <a:noAutofit/>
          </a:bodyPr>
          <a:lstStyle/>
          <a:p>
            <a:pPr defTabSz="457200"/>
            <a:endParaRPr lang="en-US" sz="1200" kern="0">
              <a:solidFill>
                <a:srgbClr val="D9D9D9"/>
              </a:solidFill>
              <a:latin typeface="Poppins" panose="00000500000000000000" pitchFamily="2" charset="0"/>
              <a:ea typeface="Cambria" panose="02040503050406030204" pitchFamily="18" charset="0"/>
              <a:cs typeface="Poppins" panose="00000500000000000000" pitchFamily="2" charset="0"/>
            </a:endParaRPr>
          </a:p>
        </p:txBody>
      </p:sp>
      <p:sp>
        <p:nvSpPr>
          <p:cNvPr id="67" name="Shape 2615">
            <a:extLst>
              <a:ext uri="{FF2B5EF4-FFF2-40B4-BE49-F238E27FC236}">
                <a16:creationId xmlns:a16="http://schemas.microsoft.com/office/drawing/2014/main" id="{8654FF12-48B6-F731-E4EC-807D2912448F}"/>
              </a:ext>
            </a:extLst>
          </p:cNvPr>
          <p:cNvSpPr/>
          <p:nvPr/>
        </p:nvSpPr>
        <p:spPr>
          <a:xfrm>
            <a:off x="6012591" y="4540061"/>
            <a:ext cx="558984" cy="686721"/>
          </a:xfrm>
          <a:custGeom>
            <a:avLst/>
            <a:gdLst/>
            <a:ahLst/>
            <a:cxnLst/>
            <a:rect l="0" t="0" r="0" b="0"/>
            <a:pathLst>
              <a:path w="120000" h="120000" extrusionOk="0">
                <a:moveTo>
                  <a:pt x="111670" y="1544"/>
                </a:moveTo>
                <a:lnTo>
                  <a:pt x="111670" y="1544"/>
                </a:lnTo>
                <a:cubicBezTo>
                  <a:pt x="111670" y="1306"/>
                  <a:pt x="111362" y="890"/>
                  <a:pt x="111362" y="653"/>
                </a:cubicBezTo>
                <a:cubicBezTo>
                  <a:pt x="111362" y="445"/>
                  <a:pt x="111092" y="445"/>
                  <a:pt x="110822" y="445"/>
                </a:cubicBezTo>
                <a:cubicBezTo>
                  <a:pt x="110822" y="207"/>
                  <a:pt x="110244" y="0"/>
                  <a:pt x="109665" y="207"/>
                </a:cubicBezTo>
                <a:cubicBezTo>
                  <a:pt x="109357" y="890"/>
                  <a:pt x="109357" y="1544"/>
                  <a:pt x="109357" y="2197"/>
                </a:cubicBezTo>
                <a:cubicBezTo>
                  <a:pt x="107082" y="1989"/>
                  <a:pt x="107660" y="3979"/>
                  <a:pt x="105925" y="4632"/>
                </a:cubicBezTo>
                <a:cubicBezTo>
                  <a:pt x="105655" y="5285"/>
                  <a:pt x="106773" y="5523"/>
                  <a:pt x="106503" y="6176"/>
                </a:cubicBezTo>
                <a:cubicBezTo>
                  <a:pt x="104228" y="6384"/>
                  <a:pt x="102493" y="5731"/>
                  <a:pt x="102493" y="7928"/>
                </a:cubicBezTo>
                <a:cubicBezTo>
                  <a:pt x="101645" y="7928"/>
                  <a:pt x="100796" y="8166"/>
                  <a:pt x="100218" y="7928"/>
                </a:cubicBezTo>
                <a:cubicBezTo>
                  <a:pt x="100488" y="6622"/>
                  <a:pt x="97904" y="4632"/>
                  <a:pt x="97634" y="6829"/>
                </a:cubicBezTo>
                <a:cubicBezTo>
                  <a:pt x="97326" y="6829"/>
                  <a:pt x="97056" y="7067"/>
                  <a:pt x="96478" y="7067"/>
                </a:cubicBezTo>
                <a:cubicBezTo>
                  <a:pt x="96478" y="5523"/>
                  <a:pt x="96208" y="5077"/>
                  <a:pt x="94203" y="4840"/>
                </a:cubicBezTo>
                <a:cubicBezTo>
                  <a:pt x="92467" y="4840"/>
                  <a:pt x="90192" y="5285"/>
                  <a:pt x="92776" y="5968"/>
                </a:cubicBezTo>
                <a:cubicBezTo>
                  <a:pt x="91349" y="6622"/>
                  <a:pt x="92776" y="7928"/>
                  <a:pt x="91349" y="8374"/>
                </a:cubicBezTo>
                <a:cubicBezTo>
                  <a:pt x="90192" y="8611"/>
                  <a:pt x="89884" y="8819"/>
                  <a:pt x="89344" y="9918"/>
                </a:cubicBezTo>
                <a:cubicBezTo>
                  <a:pt x="88457" y="11254"/>
                  <a:pt x="87030" y="7928"/>
                  <a:pt x="86760" y="10809"/>
                </a:cubicBezTo>
                <a:cubicBezTo>
                  <a:pt x="86182" y="10571"/>
                  <a:pt x="85874" y="10809"/>
                  <a:pt x="85604" y="10809"/>
                </a:cubicBezTo>
                <a:cubicBezTo>
                  <a:pt x="85604" y="11907"/>
                  <a:pt x="83868" y="11907"/>
                  <a:pt x="82750" y="11907"/>
                </a:cubicBezTo>
                <a:cubicBezTo>
                  <a:pt x="81323" y="11700"/>
                  <a:pt x="81015" y="10363"/>
                  <a:pt x="79588" y="9918"/>
                </a:cubicBezTo>
                <a:cubicBezTo>
                  <a:pt x="76426" y="9472"/>
                  <a:pt x="72416" y="10126"/>
                  <a:pt x="69562" y="11017"/>
                </a:cubicBezTo>
                <a:cubicBezTo>
                  <a:pt x="69562" y="11462"/>
                  <a:pt x="69293" y="12145"/>
                  <a:pt x="69562" y="12561"/>
                </a:cubicBezTo>
                <a:cubicBezTo>
                  <a:pt x="69562" y="12561"/>
                  <a:pt x="69562" y="12561"/>
                  <a:pt x="69871" y="12561"/>
                </a:cubicBezTo>
                <a:cubicBezTo>
                  <a:pt x="69871" y="13452"/>
                  <a:pt x="69871" y="14550"/>
                  <a:pt x="69562" y="15441"/>
                </a:cubicBezTo>
                <a:cubicBezTo>
                  <a:pt x="68136" y="15204"/>
                  <a:pt x="67287" y="17431"/>
                  <a:pt x="66401" y="18084"/>
                </a:cubicBezTo>
                <a:cubicBezTo>
                  <a:pt x="64974" y="18975"/>
                  <a:pt x="63547" y="20519"/>
                  <a:pt x="61542" y="19628"/>
                </a:cubicBezTo>
                <a:cubicBezTo>
                  <a:pt x="60694" y="19420"/>
                  <a:pt x="58958" y="18737"/>
                  <a:pt x="58688" y="18084"/>
                </a:cubicBezTo>
                <a:cubicBezTo>
                  <a:pt x="58419" y="17847"/>
                  <a:pt x="58688" y="17193"/>
                  <a:pt x="58419" y="16985"/>
                </a:cubicBezTo>
                <a:cubicBezTo>
                  <a:pt x="58110" y="17847"/>
                  <a:pt x="57840" y="18737"/>
                  <a:pt x="57840" y="18975"/>
                </a:cubicBezTo>
                <a:cubicBezTo>
                  <a:pt x="57840" y="18737"/>
                  <a:pt x="58110" y="17847"/>
                  <a:pt x="58419" y="16985"/>
                </a:cubicBezTo>
                <a:cubicBezTo>
                  <a:pt x="58110" y="16985"/>
                  <a:pt x="58110" y="16748"/>
                  <a:pt x="58110" y="16748"/>
                </a:cubicBezTo>
                <a:cubicBezTo>
                  <a:pt x="57262" y="16540"/>
                  <a:pt x="56375" y="16540"/>
                  <a:pt x="55835" y="16302"/>
                </a:cubicBezTo>
                <a:cubicBezTo>
                  <a:pt x="54948" y="15887"/>
                  <a:pt x="54678" y="15204"/>
                  <a:pt x="53830" y="14788"/>
                </a:cubicBezTo>
                <a:cubicBezTo>
                  <a:pt x="52095" y="14342"/>
                  <a:pt x="52095" y="16985"/>
                  <a:pt x="50398" y="15204"/>
                </a:cubicBezTo>
                <a:cubicBezTo>
                  <a:pt x="49820" y="14550"/>
                  <a:pt x="46349" y="13897"/>
                  <a:pt x="46079" y="14788"/>
                </a:cubicBezTo>
                <a:cubicBezTo>
                  <a:pt x="45809" y="15887"/>
                  <a:pt x="45809" y="16985"/>
                  <a:pt x="45231" y="17847"/>
                </a:cubicBezTo>
                <a:cubicBezTo>
                  <a:pt x="44383" y="19183"/>
                  <a:pt x="41221" y="18737"/>
                  <a:pt x="39794" y="18737"/>
                </a:cubicBezTo>
                <a:cubicBezTo>
                  <a:pt x="39794" y="19836"/>
                  <a:pt x="40064" y="21380"/>
                  <a:pt x="39485" y="22271"/>
                </a:cubicBezTo>
                <a:cubicBezTo>
                  <a:pt x="39794" y="22271"/>
                  <a:pt x="40064" y="22479"/>
                  <a:pt x="40372" y="22271"/>
                </a:cubicBezTo>
                <a:cubicBezTo>
                  <a:pt x="40372" y="23608"/>
                  <a:pt x="40642" y="24914"/>
                  <a:pt x="39794" y="25805"/>
                </a:cubicBezTo>
                <a:cubicBezTo>
                  <a:pt x="38946" y="26458"/>
                  <a:pt x="36902" y="27349"/>
                  <a:pt x="36053" y="28002"/>
                </a:cubicBezTo>
                <a:cubicBezTo>
                  <a:pt x="37480" y="29339"/>
                  <a:pt x="42917" y="28002"/>
                  <a:pt x="43804" y="29784"/>
                </a:cubicBezTo>
                <a:cubicBezTo>
                  <a:pt x="44074" y="30645"/>
                  <a:pt x="43804" y="31536"/>
                  <a:pt x="43496" y="32397"/>
                </a:cubicBezTo>
                <a:cubicBezTo>
                  <a:pt x="43496" y="32843"/>
                  <a:pt x="42917" y="32843"/>
                  <a:pt x="42647" y="33080"/>
                </a:cubicBezTo>
                <a:cubicBezTo>
                  <a:pt x="41799" y="33526"/>
                  <a:pt x="41799" y="34179"/>
                  <a:pt x="41799" y="34832"/>
                </a:cubicBezTo>
                <a:cubicBezTo>
                  <a:pt x="40064" y="34832"/>
                  <a:pt x="37789" y="34387"/>
                  <a:pt x="36362" y="35515"/>
                </a:cubicBezTo>
                <a:cubicBezTo>
                  <a:pt x="35205" y="36377"/>
                  <a:pt x="35205" y="37713"/>
                  <a:pt x="34897" y="38812"/>
                </a:cubicBezTo>
                <a:cubicBezTo>
                  <a:pt x="33778" y="38812"/>
                  <a:pt x="31773" y="37921"/>
                  <a:pt x="30616" y="37921"/>
                </a:cubicBezTo>
                <a:cubicBezTo>
                  <a:pt x="28920" y="37475"/>
                  <a:pt x="27455" y="37268"/>
                  <a:pt x="25758" y="37713"/>
                </a:cubicBezTo>
                <a:cubicBezTo>
                  <a:pt x="25758" y="37921"/>
                  <a:pt x="25758" y="38366"/>
                  <a:pt x="25449" y="38604"/>
                </a:cubicBezTo>
                <a:cubicBezTo>
                  <a:pt x="24601" y="38812"/>
                  <a:pt x="24331" y="37921"/>
                  <a:pt x="24023" y="37475"/>
                </a:cubicBezTo>
                <a:cubicBezTo>
                  <a:pt x="23174" y="37060"/>
                  <a:pt x="22326" y="37268"/>
                  <a:pt x="21478" y="37268"/>
                </a:cubicBezTo>
                <a:cubicBezTo>
                  <a:pt x="19742" y="37475"/>
                  <a:pt x="18316" y="38366"/>
                  <a:pt x="18007" y="39703"/>
                </a:cubicBezTo>
                <a:cubicBezTo>
                  <a:pt x="17467" y="41247"/>
                  <a:pt x="17467" y="41662"/>
                  <a:pt x="14884" y="41455"/>
                </a:cubicBezTo>
                <a:cubicBezTo>
                  <a:pt x="13997" y="41247"/>
                  <a:pt x="12879" y="41247"/>
                  <a:pt x="11722" y="41247"/>
                </a:cubicBezTo>
                <a:cubicBezTo>
                  <a:pt x="11143" y="41455"/>
                  <a:pt x="10295" y="41900"/>
                  <a:pt x="9447" y="41662"/>
                </a:cubicBezTo>
                <a:cubicBezTo>
                  <a:pt x="9717" y="41662"/>
                  <a:pt x="9447" y="39910"/>
                  <a:pt x="9138" y="39703"/>
                </a:cubicBezTo>
                <a:cubicBezTo>
                  <a:pt x="8290" y="39257"/>
                  <a:pt x="6863" y="39465"/>
                  <a:pt x="5976" y="39703"/>
                </a:cubicBezTo>
                <a:cubicBezTo>
                  <a:pt x="5976" y="40564"/>
                  <a:pt x="6285" y="41900"/>
                  <a:pt x="6285" y="41900"/>
                </a:cubicBezTo>
                <a:cubicBezTo>
                  <a:pt x="6285" y="41900"/>
                  <a:pt x="5976" y="40564"/>
                  <a:pt x="5976" y="39703"/>
                </a:cubicBezTo>
                <a:cubicBezTo>
                  <a:pt x="5976" y="39703"/>
                  <a:pt x="5976" y="39703"/>
                  <a:pt x="5706" y="39703"/>
                </a:cubicBezTo>
                <a:cubicBezTo>
                  <a:pt x="5706" y="41247"/>
                  <a:pt x="3431" y="40356"/>
                  <a:pt x="3431" y="41900"/>
                </a:cubicBezTo>
                <a:cubicBezTo>
                  <a:pt x="2005" y="42108"/>
                  <a:pt x="1426" y="41247"/>
                  <a:pt x="269" y="41009"/>
                </a:cubicBezTo>
                <a:cubicBezTo>
                  <a:pt x="0" y="42108"/>
                  <a:pt x="0" y="43444"/>
                  <a:pt x="0" y="44543"/>
                </a:cubicBezTo>
                <a:cubicBezTo>
                  <a:pt x="1118" y="44543"/>
                  <a:pt x="2005" y="44335"/>
                  <a:pt x="2853" y="44988"/>
                </a:cubicBezTo>
                <a:cubicBezTo>
                  <a:pt x="3701" y="45434"/>
                  <a:pt x="4550" y="45196"/>
                  <a:pt x="5128" y="45642"/>
                </a:cubicBezTo>
                <a:cubicBezTo>
                  <a:pt x="5976" y="45879"/>
                  <a:pt x="5976" y="46533"/>
                  <a:pt x="6863" y="46740"/>
                </a:cubicBezTo>
                <a:cubicBezTo>
                  <a:pt x="7442" y="46978"/>
                  <a:pt x="8560" y="46978"/>
                  <a:pt x="8560" y="47631"/>
                </a:cubicBezTo>
                <a:cubicBezTo>
                  <a:pt x="7712" y="47839"/>
                  <a:pt x="5706" y="50066"/>
                  <a:pt x="5706" y="50720"/>
                </a:cubicBezTo>
                <a:cubicBezTo>
                  <a:pt x="5437" y="50720"/>
                  <a:pt x="5437" y="50720"/>
                  <a:pt x="5128" y="50720"/>
                </a:cubicBezTo>
                <a:cubicBezTo>
                  <a:pt x="7442" y="50720"/>
                  <a:pt x="10295" y="50066"/>
                  <a:pt x="12300" y="50927"/>
                </a:cubicBezTo>
                <a:cubicBezTo>
                  <a:pt x="13997" y="51610"/>
                  <a:pt x="13457" y="53363"/>
                  <a:pt x="13457" y="54699"/>
                </a:cubicBezTo>
                <a:cubicBezTo>
                  <a:pt x="12879" y="54699"/>
                  <a:pt x="12570" y="54699"/>
                  <a:pt x="11992" y="54699"/>
                </a:cubicBezTo>
                <a:cubicBezTo>
                  <a:pt x="11452" y="55352"/>
                  <a:pt x="11992" y="56451"/>
                  <a:pt x="11722" y="57104"/>
                </a:cubicBezTo>
                <a:cubicBezTo>
                  <a:pt x="12570" y="57104"/>
                  <a:pt x="16002" y="58440"/>
                  <a:pt x="16580" y="59094"/>
                </a:cubicBezTo>
                <a:cubicBezTo>
                  <a:pt x="17737" y="60193"/>
                  <a:pt x="17467" y="61737"/>
                  <a:pt x="17159" y="62835"/>
                </a:cubicBezTo>
                <a:cubicBezTo>
                  <a:pt x="16002" y="63518"/>
                  <a:pt x="16311" y="65063"/>
                  <a:pt x="16002" y="66161"/>
                </a:cubicBezTo>
                <a:cubicBezTo>
                  <a:pt x="15732" y="67260"/>
                  <a:pt x="15424" y="68359"/>
                  <a:pt x="15732" y="69458"/>
                </a:cubicBezTo>
                <a:cubicBezTo>
                  <a:pt x="16002" y="70348"/>
                  <a:pt x="16002" y="71447"/>
                  <a:pt x="16889" y="71893"/>
                </a:cubicBezTo>
                <a:cubicBezTo>
                  <a:pt x="17737" y="72338"/>
                  <a:pt x="19164" y="72338"/>
                  <a:pt x="19164" y="73437"/>
                </a:cubicBezTo>
                <a:cubicBezTo>
                  <a:pt x="19473" y="73437"/>
                  <a:pt x="19742" y="73437"/>
                  <a:pt x="20012" y="73199"/>
                </a:cubicBezTo>
                <a:cubicBezTo>
                  <a:pt x="20012" y="71655"/>
                  <a:pt x="22017" y="72100"/>
                  <a:pt x="22904" y="71002"/>
                </a:cubicBezTo>
                <a:cubicBezTo>
                  <a:pt x="23753" y="70348"/>
                  <a:pt x="25758" y="70111"/>
                  <a:pt x="26915" y="70556"/>
                </a:cubicBezTo>
                <a:cubicBezTo>
                  <a:pt x="28341" y="71239"/>
                  <a:pt x="28611" y="75634"/>
                  <a:pt x="26028" y="75426"/>
                </a:cubicBezTo>
                <a:cubicBezTo>
                  <a:pt x="26028" y="76080"/>
                  <a:pt x="26606" y="76288"/>
                  <a:pt x="26336" y="76971"/>
                </a:cubicBezTo>
                <a:cubicBezTo>
                  <a:pt x="30616" y="77416"/>
                  <a:pt x="25758" y="80059"/>
                  <a:pt x="26336" y="81603"/>
                </a:cubicBezTo>
                <a:cubicBezTo>
                  <a:pt x="26336" y="81603"/>
                  <a:pt x="26336" y="81603"/>
                  <a:pt x="26606" y="81603"/>
                </a:cubicBezTo>
                <a:cubicBezTo>
                  <a:pt x="26606" y="82019"/>
                  <a:pt x="26606" y="82464"/>
                  <a:pt x="26606" y="82910"/>
                </a:cubicBezTo>
                <a:cubicBezTo>
                  <a:pt x="24601" y="83355"/>
                  <a:pt x="26028" y="86651"/>
                  <a:pt x="24331" y="86651"/>
                </a:cubicBezTo>
                <a:cubicBezTo>
                  <a:pt x="25758" y="86889"/>
                  <a:pt x="26336" y="88195"/>
                  <a:pt x="27763" y="87988"/>
                </a:cubicBezTo>
                <a:cubicBezTo>
                  <a:pt x="28341" y="87542"/>
                  <a:pt x="28611" y="86889"/>
                  <a:pt x="29768" y="87097"/>
                </a:cubicBezTo>
                <a:cubicBezTo>
                  <a:pt x="29498" y="88433"/>
                  <a:pt x="31773" y="89086"/>
                  <a:pt x="30038" y="89977"/>
                </a:cubicBezTo>
                <a:cubicBezTo>
                  <a:pt x="29190" y="90423"/>
                  <a:pt x="28611" y="92620"/>
                  <a:pt x="28611" y="93511"/>
                </a:cubicBezTo>
                <a:cubicBezTo>
                  <a:pt x="26336" y="93066"/>
                  <a:pt x="26606" y="97015"/>
                  <a:pt x="25758" y="98144"/>
                </a:cubicBezTo>
                <a:cubicBezTo>
                  <a:pt x="25179" y="99005"/>
                  <a:pt x="23444" y="99005"/>
                  <a:pt x="23753" y="99896"/>
                </a:cubicBezTo>
                <a:cubicBezTo>
                  <a:pt x="24023" y="100786"/>
                  <a:pt x="25179" y="102331"/>
                  <a:pt x="26028" y="102331"/>
                </a:cubicBezTo>
                <a:cubicBezTo>
                  <a:pt x="26336" y="103192"/>
                  <a:pt x="26336" y="104083"/>
                  <a:pt x="26028" y="104736"/>
                </a:cubicBezTo>
                <a:cubicBezTo>
                  <a:pt x="24910" y="104736"/>
                  <a:pt x="23753" y="105835"/>
                  <a:pt x="23753" y="106518"/>
                </a:cubicBezTo>
                <a:cubicBezTo>
                  <a:pt x="23444" y="107616"/>
                  <a:pt x="24910" y="108270"/>
                  <a:pt x="24910" y="109368"/>
                </a:cubicBezTo>
                <a:cubicBezTo>
                  <a:pt x="25179" y="109368"/>
                  <a:pt x="25179" y="109368"/>
                  <a:pt x="25179" y="109368"/>
                </a:cubicBezTo>
                <a:cubicBezTo>
                  <a:pt x="25758" y="110705"/>
                  <a:pt x="26336" y="112457"/>
                  <a:pt x="23753" y="111566"/>
                </a:cubicBezTo>
                <a:cubicBezTo>
                  <a:pt x="23753" y="112011"/>
                  <a:pt x="23753" y="112457"/>
                  <a:pt x="23753" y="112902"/>
                </a:cubicBezTo>
                <a:cubicBezTo>
                  <a:pt x="23444" y="112902"/>
                  <a:pt x="23444" y="113110"/>
                  <a:pt x="23174" y="112902"/>
                </a:cubicBezTo>
                <a:cubicBezTo>
                  <a:pt x="23174" y="113793"/>
                  <a:pt x="23174" y="114446"/>
                  <a:pt x="22904" y="115100"/>
                </a:cubicBezTo>
                <a:cubicBezTo>
                  <a:pt x="22904" y="115337"/>
                  <a:pt x="22596" y="115337"/>
                  <a:pt x="22326" y="115337"/>
                </a:cubicBezTo>
                <a:cubicBezTo>
                  <a:pt x="22326" y="115337"/>
                  <a:pt x="22017" y="115545"/>
                  <a:pt x="21748" y="115545"/>
                </a:cubicBezTo>
                <a:cubicBezTo>
                  <a:pt x="22017" y="115991"/>
                  <a:pt x="22326" y="116436"/>
                  <a:pt x="22904" y="116881"/>
                </a:cubicBezTo>
                <a:cubicBezTo>
                  <a:pt x="23753" y="117327"/>
                  <a:pt x="25449" y="117743"/>
                  <a:pt x="26606" y="118188"/>
                </a:cubicBezTo>
                <a:cubicBezTo>
                  <a:pt x="28341" y="118634"/>
                  <a:pt x="30038" y="119287"/>
                  <a:pt x="31773" y="119732"/>
                </a:cubicBezTo>
                <a:cubicBezTo>
                  <a:pt x="32622" y="119732"/>
                  <a:pt x="33470" y="119732"/>
                  <a:pt x="34357" y="119732"/>
                </a:cubicBezTo>
                <a:cubicBezTo>
                  <a:pt x="34627" y="119732"/>
                  <a:pt x="34897" y="119970"/>
                  <a:pt x="35205" y="119732"/>
                </a:cubicBezTo>
                <a:cubicBezTo>
                  <a:pt x="35205" y="119732"/>
                  <a:pt x="35475" y="119287"/>
                  <a:pt x="35784" y="119287"/>
                </a:cubicBezTo>
                <a:lnTo>
                  <a:pt x="35784" y="119287"/>
                </a:lnTo>
                <a:cubicBezTo>
                  <a:pt x="36053" y="119079"/>
                  <a:pt x="36053" y="118426"/>
                  <a:pt x="36902" y="118188"/>
                </a:cubicBezTo>
                <a:cubicBezTo>
                  <a:pt x="37210" y="117980"/>
                  <a:pt x="38059" y="118188"/>
                  <a:pt x="38637" y="118188"/>
                </a:cubicBezTo>
                <a:cubicBezTo>
                  <a:pt x="39485" y="118188"/>
                  <a:pt x="40372" y="117980"/>
                  <a:pt x="41221" y="117743"/>
                </a:cubicBezTo>
                <a:cubicBezTo>
                  <a:pt x="41491" y="117535"/>
                  <a:pt x="42069" y="117327"/>
                  <a:pt x="42377" y="117089"/>
                </a:cubicBezTo>
                <a:cubicBezTo>
                  <a:pt x="42647" y="116436"/>
                  <a:pt x="42917" y="115991"/>
                  <a:pt x="43496" y="115545"/>
                </a:cubicBezTo>
                <a:cubicBezTo>
                  <a:pt x="44074" y="115337"/>
                  <a:pt x="44922" y="115337"/>
                  <a:pt x="45231" y="115100"/>
                </a:cubicBezTo>
                <a:cubicBezTo>
                  <a:pt x="45501" y="115100"/>
                  <a:pt x="46079" y="115100"/>
                  <a:pt x="46349" y="115100"/>
                </a:cubicBezTo>
                <a:cubicBezTo>
                  <a:pt x="46658" y="115100"/>
                  <a:pt x="46928" y="114684"/>
                  <a:pt x="47506" y="114684"/>
                </a:cubicBezTo>
                <a:cubicBezTo>
                  <a:pt x="48393" y="114239"/>
                  <a:pt x="48971" y="114239"/>
                  <a:pt x="49820" y="113556"/>
                </a:cubicBezTo>
                <a:cubicBezTo>
                  <a:pt x="50398" y="113110"/>
                  <a:pt x="50938" y="112457"/>
                  <a:pt x="51246" y="111804"/>
                </a:cubicBezTo>
                <a:cubicBezTo>
                  <a:pt x="51516" y="111358"/>
                  <a:pt x="51516" y="110913"/>
                  <a:pt x="51825" y="110705"/>
                </a:cubicBezTo>
                <a:cubicBezTo>
                  <a:pt x="52365" y="110259"/>
                  <a:pt x="52365" y="110259"/>
                  <a:pt x="52673" y="109814"/>
                </a:cubicBezTo>
                <a:cubicBezTo>
                  <a:pt x="52673" y="109606"/>
                  <a:pt x="52673" y="108715"/>
                  <a:pt x="52673" y="108507"/>
                </a:cubicBezTo>
                <a:cubicBezTo>
                  <a:pt x="52365" y="108270"/>
                  <a:pt x="51246" y="108270"/>
                  <a:pt x="51246" y="108507"/>
                </a:cubicBezTo>
                <a:cubicBezTo>
                  <a:pt x="50668" y="108507"/>
                  <a:pt x="49820" y="108507"/>
                  <a:pt x="49241" y="108507"/>
                </a:cubicBezTo>
                <a:cubicBezTo>
                  <a:pt x="49511" y="107616"/>
                  <a:pt x="51825" y="108062"/>
                  <a:pt x="52365" y="108062"/>
                </a:cubicBezTo>
                <a:cubicBezTo>
                  <a:pt x="52673" y="107409"/>
                  <a:pt x="52673" y="106963"/>
                  <a:pt x="53251" y="106518"/>
                </a:cubicBezTo>
                <a:cubicBezTo>
                  <a:pt x="53521" y="106280"/>
                  <a:pt x="54100" y="105835"/>
                  <a:pt x="54100" y="105419"/>
                </a:cubicBezTo>
                <a:cubicBezTo>
                  <a:pt x="54370" y="104291"/>
                  <a:pt x="54100" y="103192"/>
                  <a:pt x="54100" y="102093"/>
                </a:cubicBezTo>
                <a:cubicBezTo>
                  <a:pt x="54370" y="101648"/>
                  <a:pt x="54370" y="100549"/>
                  <a:pt x="54948" y="100103"/>
                </a:cubicBezTo>
                <a:cubicBezTo>
                  <a:pt x="55257" y="99896"/>
                  <a:pt x="55526" y="100103"/>
                  <a:pt x="55835" y="99896"/>
                </a:cubicBezTo>
                <a:cubicBezTo>
                  <a:pt x="56375" y="99896"/>
                  <a:pt x="56375" y="99688"/>
                  <a:pt x="56953" y="99450"/>
                </a:cubicBezTo>
                <a:cubicBezTo>
                  <a:pt x="57532" y="99005"/>
                  <a:pt x="58419" y="99242"/>
                  <a:pt x="58958" y="98797"/>
                </a:cubicBezTo>
                <a:cubicBezTo>
                  <a:pt x="59537" y="98351"/>
                  <a:pt x="59845" y="97698"/>
                  <a:pt x="60424" y="97461"/>
                </a:cubicBezTo>
                <a:cubicBezTo>
                  <a:pt x="60964" y="97015"/>
                  <a:pt x="62120" y="97015"/>
                  <a:pt x="62969" y="97015"/>
                </a:cubicBezTo>
                <a:cubicBezTo>
                  <a:pt x="64704" y="96807"/>
                  <a:pt x="66709" y="96570"/>
                  <a:pt x="68406" y="96154"/>
                </a:cubicBezTo>
                <a:cubicBezTo>
                  <a:pt x="68984" y="95916"/>
                  <a:pt x="69293" y="95916"/>
                  <a:pt x="69871" y="95916"/>
                </a:cubicBezTo>
                <a:cubicBezTo>
                  <a:pt x="69871" y="95916"/>
                  <a:pt x="70141" y="95708"/>
                  <a:pt x="70141" y="95471"/>
                </a:cubicBezTo>
                <a:cubicBezTo>
                  <a:pt x="70411" y="95263"/>
                  <a:pt x="71298" y="95263"/>
                  <a:pt x="71876" y="95263"/>
                </a:cubicBezTo>
                <a:cubicBezTo>
                  <a:pt x="72146" y="94818"/>
                  <a:pt x="72146" y="94818"/>
                  <a:pt x="72724" y="94610"/>
                </a:cubicBezTo>
                <a:cubicBezTo>
                  <a:pt x="72994" y="94610"/>
                  <a:pt x="73573" y="94610"/>
                  <a:pt x="73843" y="94610"/>
                </a:cubicBezTo>
                <a:cubicBezTo>
                  <a:pt x="75308" y="94164"/>
                  <a:pt x="76735" y="93927"/>
                  <a:pt x="78431" y="94164"/>
                </a:cubicBezTo>
                <a:cubicBezTo>
                  <a:pt x="79318" y="94164"/>
                  <a:pt x="80167" y="94372"/>
                  <a:pt x="81323" y="94372"/>
                </a:cubicBezTo>
                <a:cubicBezTo>
                  <a:pt x="81863" y="94372"/>
                  <a:pt x="82172" y="94164"/>
                  <a:pt x="82750" y="93927"/>
                </a:cubicBezTo>
                <a:cubicBezTo>
                  <a:pt x="82442" y="93927"/>
                  <a:pt x="81863" y="93719"/>
                  <a:pt x="81593" y="93719"/>
                </a:cubicBezTo>
                <a:cubicBezTo>
                  <a:pt x="81593" y="93511"/>
                  <a:pt x="81323" y="93273"/>
                  <a:pt x="81015" y="93066"/>
                </a:cubicBezTo>
                <a:cubicBezTo>
                  <a:pt x="80745" y="93066"/>
                  <a:pt x="80437" y="93066"/>
                  <a:pt x="80167" y="92828"/>
                </a:cubicBezTo>
                <a:cubicBezTo>
                  <a:pt x="79318" y="92412"/>
                  <a:pt x="78740" y="92175"/>
                  <a:pt x="77853" y="91967"/>
                </a:cubicBezTo>
                <a:cubicBezTo>
                  <a:pt x="75000" y="90868"/>
                  <a:pt x="76735" y="87542"/>
                  <a:pt x="77853" y="85998"/>
                </a:cubicBezTo>
                <a:cubicBezTo>
                  <a:pt x="78431" y="84899"/>
                  <a:pt x="79897" y="84454"/>
                  <a:pt x="80437" y="83593"/>
                </a:cubicBezTo>
                <a:cubicBezTo>
                  <a:pt x="80745" y="82702"/>
                  <a:pt x="81323" y="82019"/>
                  <a:pt x="82442" y="81603"/>
                </a:cubicBezTo>
                <a:cubicBezTo>
                  <a:pt x="82442" y="80267"/>
                  <a:pt x="84177" y="79613"/>
                  <a:pt x="85295" y="78723"/>
                </a:cubicBezTo>
                <a:cubicBezTo>
                  <a:pt x="85604" y="78277"/>
                  <a:pt x="85874" y="78069"/>
                  <a:pt x="86182" y="77832"/>
                </a:cubicBezTo>
                <a:cubicBezTo>
                  <a:pt x="86452" y="77624"/>
                  <a:pt x="86760" y="77624"/>
                  <a:pt x="87030" y="77416"/>
                </a:cubicBezTo>
                <a:cubicBezTo>
                  <a:pt x="88187" y="76733"/>
                  <a:pt x="87030" y="76733"/>
                  <a:pt x="86452" y="76525"/>
                </a:cubicBezTo>
                <a:cubicBezTo>
                  <a:pt x="86452" y="76080"/>
                  <a:pt x="86452" y="73882"/>
                  <a:pt x="87300" y="74090"/>
                </a:cubicBezTo>
                <a:cubicBezTo>
                  <a:pt x="87300" y="73645"/>
                  <a:pt x="87300" y="73199"/>
                  <a:pt x="87609" y="72991"/>
                </a:cubicBezTo>
                <a:cubicBezTo>
                  <a:pt x="87879" y="72546"/>
                  <a:pt x="89035" y="71655"/>
                  <a:pt x="89614" y="71447"/>
                </a:cubicBezTo>
                <a:cubicBezTo>
                  <a:pt x="90192" y="71239"/>
                  <a:pt x="91041" y="71239"/>
                  <a:pt x="91619" y="71239"/>
                </a:cubicBezTo>
                <a:cubicBezTo>
                  <a:pt x="92197" y="71239"/>
                  <a:pt x="92776" y="71239"/>
                  <a:pt x="93046" y="71239"/>
                </a:cubicBezTo>
                <a:cubicBezTo>
                  <a:pt x="93316" y="71447"/>
                  <a:pt x="93624" y="71447"/>
                  <a:pt x="93894" y="71447"/>
                </a:cubicBezTo>
                <a:cubicBezTo>
                  <a:pt x="94781" y="71239"/>
                  <a:pt x="95321" y="71893"/>
                  <a:pt x="96208" y="71655"/>
                </a:cubicBezTo>
                <a:cubicBezTo>
                  <a:pt x="95899" y="71239"/>
                  <a:pt x="95899" y="70794"/>
                  <a:pt x="95629" y="70556"/>
                </a:cubicBezTo>
                <a:cubicBezTo>
                  <a:pt x="95899" y="70348"/>
                  <a:pt x="96208" y="70348"/>
                  <a:pt x="96748" y="70348"/>
                </a:cubicBezTo>
                <a:cubicBezTo>
                  <a:pt x="97904" y="70348"/>
                  <a:pt x="99061" y="70556"/>
                  <a:pt x="100218" y="70556"/>
                </a:cubicBezTo>
                <a:cubicBezTo>
                  <a:pt x="100488" y="70556"/>
                  <a:pt x="101066" y="70556"/>
                  <a:pt x="101336" y="70556"/>
                </a:cubicBezTo>
                <a:cubicBezTo>
                  <a:pt x="101645" y="70794"/>
                  <a:pt x="101915" y="71002"/>
                  <a:pt x="102493" y="71002"/>
                </a:cubicBezTo>
                <a:cubicBezTo>
                  <a:pt x="102802" y="71002"/>
                  <a:pt x="103341" y="70794"/>
                  <a:pt x="103650" y="71002"/>
                </a:cubicBezTo>
                <a:cubicBezTo>
                  <a:pt x="104228" y="71239"/>
                  <a:pt x="103071" y="71893"/>
                  <a:pt x="102802" y="72100"/>
                </a:cubicBezTo>
                <a:cubicBezTo>
                  <a:pt x="103071" y="72100"/>
                  <a:pt x="103341" y="72100"/>
                  <a:pt x="103650" y="72100"/>
                </a:cubicBezTo>
                <a:cubicBezTo>
                  <a:pt x="104768" y="70111"/>
                  <a:pt x="104768" y="70111"/>
                  <a:pt x="104768" y="70111"/>
                </a:cubicBezTo>
                <a:cubicBezTo>
                  <a:pt x="104768" y="68804"/>
                  <a:pt x="104768" y="67468"/>
                  <a:pt x="104768" y="66161"/>
                </a:cubicBezTo>
                <a:cubicBezTo>
                  <a:pt x="104498" y="63518"/>
                  <a:pt x="104228" y="60876"/>
                  <a:pt x="104228" y="58203"/>
                </a:cubicBezTo>
                <a:cubicBezTo>
                  <a:pt x="104228" y="56005"/>
                  <a:pt x="104228" y="53808"/>
                  <a:pt x="104228" y="51373"/>
                </a:cubicBezTo>
                <a:cubicBezTo>
                  <a:pt x="104228" y="50274"/>
                  <a:pt x="104228" y="48938"/>
                  <a:pt x="103920" y="47839"/>
                </a:cubicBezTo>
                <a:cubicBezTo>
                  <a:pt x="103920" y="47631"/>
                  <a:pt x="103650" y="47631"/>
                  <a:pt x="103650" y="47423"/>
                </a:cubicBezTo>
                <a:cubicBezTo>
                  <a:pt x="103650" y="46978"/>
                  <a:pt x="103650" y="46533"/>
                  <a:pt x="103650" y="46295"/>
                </a:cubicBezTo>
                <a:cubicBezTo>
                  <a:pt x="103650" y="45879"/>
                  <a:pt x="103341" y="45879"/>
                  <a:pt x="103071" y="45642"/>
                </a:cubicBezTo>
                <a:cubicBezTo>
                  <a:pt x="102223" y="44543"/>
                  <a:pt x="102802" y="42345"/>
                  <a:pt x="103071" y="41247"/>
                </a:cubicBezTo>
                <a:cubicBezTo>
                  <a:pt x="103341" y="41009"/>
                  <a:pt x="103341" y="40564"/>
                  <a:pt x="103341" y="40356"/>
                </a:cubicBezTo>
                <a:cubicBezTo>
                  <a:pt x="103071" y="40356"/>
                  <a:pt x="102802" y="40118"/>
                  <a:pt x="102493" y="40356"/>
                </a:cubicBezTo>
                <a:cubicBezTo>
                  <a:pt x="102223" y="40356"/>
                  <a:pt x="101915" y="40356"/>
                  <a:pt x="101915" y="40356"/>
                </a:cubicBezTo>
                <a:cubicBezTo>
                  <a:pt x="101645" y="40356"/>
                  <a:pt x="101336" y="40356"/>
                  <a:pt x="101336" y="40356"/>
                </a:cubicBezTo>
                <a:lnTo>
                  <a:pt x="101066" y="39910"/>
                </a:lnTo>
                <a:cubicBezTo>
                  <a:pt x="101066" y="39703"/>
                  <a:pt x="100796" y="39465"/>
                  <a:pt x="100488" y="39465"/>
                </a:cubicBezTo>
                <a:cubicBezTo>
                  <a:pt x="100488" y="39910"/>
                  <a:pt x="99331" y="39910"/>
                  <a:pt x="99331" y="39465"/>
                </a:cubicBezTo>
                <a:cubicBezTo>
                  <a:pt x="98791" y="39465"/>
                  <a:pt x="98483" y="39257"/>
                  <a:pt x="97904" y="39020"/>
                </a:cubicBezTo>
                <a:cubicBezTo>
                  <a:pt x="98791" y="38158"/>
                  <a:pt x="96478" y="37475"/>
                  <a:pt x="95629" y="37475"/>
                </a:cubicBezTo>
                <a:cubicBezTo>
                  <a:pt x="95899" y="36822"/>
                  <a:pt x="97634" y="37060"/>
                  <a:pt x="97634" y="37060"/>
                </a:cubicBezTo>
                <a:cubicBezTo>
                  <a:pt x="97904" y="36377"/>
                  <a:pt x="97326" y="35961"/>
                  <a:pt x="98213" y="35723"/>
                </a:cubicBezTo>
                <a:cubicBezTo>
                  <a:pt x="98213" y="35515"/>
                  <a:pt x="98213" y="35515"/>
                  <a:pt x="98213" y="35278"/>
                </a:cubicBezTo>
                <a:cubicBezTo>
                  <a:pt x="97326" y="35278"/>
                  <a:pt x="97056" y="34832"/>
                  <a:pt x="97326" y="34387"/>
                </a:cubicBezTo>
                <a:cubicBezTo>
                  <a:pt x="97904" y="34387"/>
                  <a:pt x="98791" y="33971"/>
                  <a:pt x="99061" y="34387"/>
                </a:cubicBezTo>
                <a:cubicBezTo>
                  <a:pt x="99331" y="34625"/>
                  <a:pt x="99061" y="35515"/>
                  <a:pt x="99910" y="35070"/>
                </a:cubicBezTo>
                <a:cubicBezTo>
                  <a:pt x="100488" y="34832"/>
                  <a:pt x="100218" y="33971"/>
                  <a:pt x="100796" y="34179"/>
                </a:cubicBezTo>
                <a:cubicBezTo>
                  <a:pt x="101645" y="34387"/>
                  <a:pt x="101336" y="35070"/>
                  <a:pt x="100796" y="35278"/>
                </a:cubicBezTo>
                <a:cubicBezTo>
                  <a:pt x="100796" y="35278"/>
                  <a:pt x="101066" y="35723"/>
                  <a:pt x="101336" y="35723"/>
                </a:cubicBezTo>
                <a:cubicBezTo>
                  <a:pt x="101066" y="35723"/>
                  <a:pt x="100796" y="35961"/>
                  <a:pt x="100796" y="36169"/>
                </a:cubicBezTo>
                <a:cubicBezTo>
                  <a:pt x="101066" y="36377"/>
                  <a:pt x="101645" y="36169"/>
                  <a:pt x="101915" y="36169"/>
                </a:cubicBezTo>
                <a:cubicBezTo>
                  <a:pt x="102493" y="35961"/>
                  <a:pt x="103341" y="35723"/>
                  <a:pt x="104228" y="35961"/>
                </a:cubicBezTo>
                <a:cubicBezTo>
                  <a:pt x="104498" y="35515"/>
                  <a:pt x="104768" y="34832"/>
                  <a:pt x="105077" y="34387"/>
                </a:cubicBezTo>
                <a:cubicBezTo>
                  <a:pt x="105347" y="33971"/>
                  <a:pt x="105347" y="33288"/>
                  <a:pt x="105347" y="32843"/>
                </a:cubicBezTo>
                <a:cubicBezTo>
                  <a:pt x="105655" y="32635"/>
                  <a:pt x="105925" y="31982"/>
                  <a:pt x="105655" y="31744"/>
                </a:cubicBezTo>
                <a:cubicBezTo>
                  <a:pt x="105655" y="31299"/>
                  <a:pt x="104228" y="31982"/>
                  <a:pt x="104228" y="31299"/>
                </a:cubicBezTo>
                <a:cubicBezTo>
                  <a:pt x="104228" y="30883"/>
                  <a:pt x="105077" y="30438"/>
                  <a:pt x="105655" y="30438"/>
                </a:cubicBezTo>
                <a:cubicBezTo>
                  <a:pt x="105925" y="30645"/>
                  <a:pt x="106503" y="31299"/>
                  <a:pt x="106233" y="31299"/>
                </a:cubicBezTo>
                <a:cubicBezTo>
                  <a:pt x="106773" y="31299"/>
                  <a:pt x="106773" y="31091"/>
                  <a:pt x="107082" y="30883"/>
                </a:cubicBezTo>
                <a:cubicBezTo>
                  <a:pt x="107082" y="30645"/>
                  <a:pt x="107082" y="30645"/>
                  <a:pt x="107082" y="30438"/>
                </a:cubicBezTo>
                <a:cubicBezTo>
                  <a:pt x="107082" y="30200"/>
                  <a:pt x="107352" y="30200"/>
                  <a:pt x="107352" y="29992"/>
                </a:cubicBezTo>
                <a:cubicBezTo>
                  <a:pt x="107352" y="29547"/>
                  <a:pt x="107352" y="29339"/>
                  <a:pt x="107660" y="29101"/>
                </a:cubicBezTo>
                <a:cubicBezTo>
                  <a:pt x="107930" y="28893"/>
                  <a:pt x="108239" y="28656"/>
                  <a:pt x="108508" y="28448"/>
                </a:cubicBezTo>
                <a:cubicBezTo>
                  <a:pt x="109357" y="27795"/>
                  <a:pt x="110514" y="27349"/>
                  <a:pt x="111362" y="26696"/>
                </a:cubicBezTo>
                <a:cubicBezTo>
                  <a:pt x="111940" y="26250"/>
                  <a:pt x="111940" y="26013"/>
                  <a:pt x="111940" y="25567"/>
                </a:cubicBezTo>
                <a:cubicBezTo>
                  <a:pt x="112249" y="25122"/>
                  <a:pt x="112789" y="24914"/>
                  <a:pt x="113097" y="24706"/>
                </a:cubicBezTo>
                <a:cubicBezTo>
                  <a:pt x="113367" y="24261"/>
                  <a:pt x="113367" y="23815"/>
                  <a:pt x="113367" y="23370"/>
                </a:cubicBezTo>
                <a:cubicBezTo>
                  <a:pt x="113097" y="22925"/>
                  <a:pt x="112789" y="22925"/>
                  <a:pt x="112249" y="22717"/>
                </a:cubicBezTo>
                <a:cubicBezTo>
                  <a:pt x="111940" y="22717"/>
                  <a:pt x="111670" y="22271"/>
                  <a:pt x="111092" y="22271"/>
                </a:cubicBezTo>
                <a:cubicBezTo>
                  <a:pt x="111670" y="22271"/>
                  <a:pt x="111940" y="22271"/>
                  <a:pt x="112249" y="22271"/>
                </a:cubicBezTo>
                <a:cubicBezTo>
                  <a:pt x="112519" y="22479"/>
                  <a:pt x="112789" y="22717"/>
                  <a:pt x="113097" y="22717"/>
                </a:cubicBezTo>
                <a:cubicBezTo>
                  <a:pt x="114524" y="22925"/>
                  <a:pt x="115951" y="19628"/>
                  <a:pt x="116221" y="18737"/>
                </a:cubicBezTo>
                <a:cubicBezTo>
                  <a:pt x="116799" y="17639"/>
                  <a:pt x="117377" y="17193"/>
                  <a:pt x="117377" y="16095"/>
                </a:cubicBezTo>
                <a:cubicBezTo>
                  <a:pt x="117686" y="15204"/>
                  <a:pt x="117377" y="14342"/>
                  <a:pt x="117686" y="13452"/>
                </a:cubicBezTo>
                <a:cubicBezTo>
                  <a:pt x="117686" y="11462"/>
                  <a:pt x="119691" y="10363"/>
                  <a:pt x="119691" y="8611"/>
                </a:cubicBezTo>
                <a:cubicBezTo>
                  <a:pt x="119961" y="7067"/>
                  <a:pt x="119961" y="5523"/>
                  <a:pt x="119383" y="3979"/>
                </a:cubicBezTo>
                <a:cubicBezTo>
                  <a:pt x="119113" y="3088"/>
                  <a:pt x="118226" y="2435"/>
                  <a:pt x="117686" y="1752"/>
                </a:cubicBezTo>
                <a:cubicBezTo>
                  <a:pt x="115951" y="1306"/>
                  <a:pt x="114524" y="890"/>
                  <a:pt x="113367" y="653"/>
                </a:cubicBezTo>
                <a:cubicBezTo>
                  <a:pt x="113097" y="1306"/>
                  <a:pt x="112519" y="1752"/>
                  <a:pt x="111670" y="1544"/>
                </a:cubicBezTo>
                <a:close/>
                <a:moveTo>
                  <a:pt x="100488" y="57342"/>
                </a:moveTo>
                <a:lnTo>
                  <a:pt x="100488" y="57342"/>
                </a:lnTo>
                <a:cubicBezTo>
                  <a:pt x="101336" y="57104"/>
                  <a:pt x="102223" y="57104"/>
                  <a:pt x="102802" y="57342"/>
                </a:cubicBezTo>
                <a:cubicBezTo>
                  <a:pt x="103071" y="57550"/>
                  <a:pt x="103341" y="57995"/>
                  <a:pt x="103650" y="58440"/>
                </a:cubicBezTo>
                <a:cubicBezTo>
                  <a:pt x="103920" y="59094"/>
                  <a:pt x="103920" y="60193"/>
                  <a:pt x="103650" y="61083"/>
                </a:cubicBezTo>
                <a:cubicBezTo>
                  <a:pt x="102802" y="61529"/>
                  <a:pt x="103071" y="61291"/>
                  <a:pt x="102223" y="60876"/>
                </a:cubicBezTo>
                <a:cubicBezTo>
                  <a:pt x="101915" y="60638"/>
                  <a:pt x="101645" y="60638"/>
                  <a:pt x="101336" y="60430"/>
                </a:cubicBezTo>
                <a:cubicBezTo>
                  <a:pt x="101066" y="60193"/>
                  <a:pt x="101336" y="59985"/>
                  <a:pt x="100796" y="59985"/>
                </a:cubicBezTo>
                <a:lnTo>
                  <a:pt x="100796" y="59985"/>
                </a:lnTo>
                <a:cubicBezTo>
                  <a:pt x="99910" y="59777"/>
                  <a:pt x="99061" y="58886"/>
                  <a:pt x="99061" y="58440"/>
                </a:cubicBezTo>
                <a:cubicBezTo>
                  <a:pt x="100218" y="58440"/>
                  <a:pt x="99640" y="57550"/>
                  <a:pt x="100488" y="57342"/>
                </a:cubicBezTo>
                <a:close/>
              </a:path>
            </a:pathLst>
          </a:custGeom>
          <a:solidFill>
            <a:schemeClr val="bg1">
              <a:lumMod val="95000"/>
            </a:schemeClr>
          </a:solidFill>
          <a:ln w="3175" cap="flat" cmpd="sng">
            <a:solidFill>
              <a:srgbClr val="808080"/>
            </a:solidFill>
            <a:prstDash val="solid"/>
            <a:bevel/>
            <a:headEnd type="none" w="med" len="med"/>
            <a:tailEnd type="none" w="med" len="med"/>
          </a:ln>
        </p:spPr>
        <p:txBody>
          <a:bodyPr lIns="60925" tIns="30463" rIns="60925" bIns="30463" anchor="ctr" anchorCtr="0">
            <a:noAutofit/>
          </a:bodyPr>
          <a:lstStyle/>
          <a:p>
            <a:pPr defTabSz="457200"/>
            <a:endParaRPr lang="en-US" sz="1200" kern="0">
              <a:solidFill>
                <a:srgbClr val="D9D9D9"/>
              </a:solidFill>
              <a:latin typeface="Poppins" panose="00000500000000000000" pitchFamily="2" charset="0"/>
              <a:ea typeface="Cambria" panose="02040503050406030204" pitchFamily="18" charset="0"/>
              <a:cs typeface="Poppins" panose="00000500000000000000" pitchFamily="2" charset="0"/>
            </a:endParaRPr>
          </a:p>
        </p:txBody>
      </p:sp>
      <p:sp>
        <p:nvSpPr>
          <p:cNvPr id="68" name="Shape 2591">
            <a:extLst>
              <a:ext uri="{FF2B5EF4-FFF2-40B4-BE49-F238E27FC236}">
                <a16:creationId xmlns:a16="http://schemas.microsoft.com/office/drawing/2014/main" id="{69C86ACE-D4A0-19CF-961B-3FA67F4BBE17}"/>
              </a:ext>
            </a:extLst>
          </p:cNvPr>
          <p:cNvSpPr/>
          <p:nvPr/>
        </p:nvSpPr>
        <p:spPr>
          <a:xfrm>
            <a:off x="3483007" y="4382461"/>
            <a:ext cx="588279" cy="857650"/>
          </a:xfrm>
          <a:custGeom>
            <a:avLst/>
            <a:gdLst/>
            <a:ahLst/>
            <a:cxnLst/>
            <a:rect l="0" t="0" r="0" b="0"/>
            <a:pathLst>
              <a:path w="120000" h="120000" extrusionOk="0">
                <a:moveTo>
                  <a:pt x="22564" y="97894"/>
                </a:moveTo>
                <a:lnTo>
                  <a:pt x="22564" y="97894"/>
                </a:lnTo>
                <a:cubicBezTo>
                  <a:pt x="23406" y="97703"/>
                  <a:pt x="24468" y="98584"/>
                  <a:pt x="23406" y="98774"/>
                </a:cubicBezTo>
                <a:cubicBezTo>
                  <a:pt x="23663" y="99131"/>
                  <a:pt x="23956" y="99464"/>
                  <a:pt x="24468" y="99298"/>
                </a:cubicBezTo>
                <a:cubicBezTo>
                  <a:pt x="24761" y="98584"/>
                  <a:pt x="25311" y="98417"/>
                  <a:pt x="26373" y="98941"/>
                </a:cubicBezTo>
                <a:cubicBezTo>
                  <a:pt x="27728" y="99464"/>
                  <a:pt x="26373" y="99654"/>
                  <a:pt x="26666" y="100178"/>
                </a:cubicBezTo>
                <a:cubicBezTo>
                  <a:pt x="27216" y="100178"/>
                  <a:pt x="27728" y="100178"/>
                  <a:pt x="28278" y="100368"/>
                </a:cubicBezTo>
                <a:cubicBezTo>
                  <a:pt x="28278" y="100535"/>
                  <a:pt x="28021" y="100892"/>
                  <a:pt x="28278" y="101058"/>
                </a:cubicBezTo>
                <a:cubicBezTo>
                  <a:pt x="28278" y="100892"/>
                  <a:pt x="29633" y="100178"/>
                  <a:pt x="29926" y="100178"/>
                </a:cubicBezTo>
                <a:cubicBezTo>
                  <a:pt x="29926" y="100535"/>
                  <a:pt x="29926" y="101058"/>
                  <a:pt x="29633" y="101415"/>
                </a:cubicBezTo>
                <a:cubicBezTo>
                  <a:pt x="30732" y="101606"/>
                  <a:pt x="30732" y="102129"/>
                  <a:pt x="31282" y="102653"/>
                </a:cubicBezTo>
                <a:cubicBezTo>
                  <a:pt x="31538" y="102653"/>
                  <a:pt x="31831" y="102653"/>
                  <a:pt x="32087" y="102653"/>
                </a:cubicBezTo>
                <a:cubicBezTo>
                  <a:pt x="32087" y="102129"/>
                  <a:pt x="33736" y="102129"/>
                  <a:pt x="33443" y="102843"/>
                </a:cubicBezTo>
                <a:cubicBezTo>
                  <a:pt x="32930" y="103200"/>
                  <a:pt x="32087" y="103367"/>
                  <a:pt x="32087" y="103890"/>
                </a:cubicBezTo>
                <a:cubicBezTo>
                  <a:pt x="32087" y="104247"/>
                  <a:pt x="32637" y="104414"/>
                  <a:pt x="32637" y="104961"/>
                </a:cubicBezTo>
                <a:cubicBezTo>
                  <a:pt x="32637" y="106008"/>
                  <a:pt x="33186" y="105841"/>
                  <a:pt x="34835" y="106198"/>
                </a:cubicBezTo>
                <a:cubicBezTo>
                  <a:pt x="35897" y="106365"/>
                  <a:pt x="37252" y="107959"/>
                  <a:pt x="36996" y="108673"/>
                </a:cubicBezTo>
                <a:cubicBezTo>
                  <a:pt x="38351" y="108673"/>
                  <a:pt x="39157" y="109553"/>
                  <a:pt x="39963" y="109910"/>
                </a:cubicBezTo>
                <a:cubicBezTo>
                  <a:pt x="41062" y="110434"/>
                  <a:pt x="43516" y="110077"/>
                  <a:pt x="43809" y="110957"/>
                </a:cubicBezTo>
                <a:cubicBezTo>
                  <a:pt x="44065" y="112028"/>
                  <a:pt x="44322" y="112552"/>
                  <a:pt x="46227" y="112908"/>
                </a:cubicBezTo>
                <a:cubicBezTo>
                  <a:pt x="46776" y="113075"/>
                  <a:pt x="47582" y="113075"/>
                  <a:pt x="48424" y="113075"/>
                </a:cubicBezTo>
                <a:cubicBezTo>
                  <a:pt x="49230" y="113075"/>
                  <a:pt x="50586" y="112552"/>
                  <a:pt x="51391" y="112718"/>
                </a:cubicBezTo>
                <a:cubicBezTo>
                  <a:pt x="51391" y="113265"/>
                  <a:pt x="51391" y="113789"/>
                  <a:pt x="51391" y="114312"/>
                </a:cubicBezTo>
                <a:cubicBezTo>
                  <a:pt x="52234" y="114312"/>
                  <a:pt x="53589" y="114146"/>
                  <a:pt x="54139" y="114669"/>
                </a:cubicBezTo>
                <a:cubicBezTo>
                  <a:pt x="54395" y="114860"/>
                  <a:pt x="54395" y="115740"/>
                  <a:pt x="54945" y="115740"/>
                </a:cubicBezTo>
                <a:cubicBezTo>
                  <a:pt x="54945" y="115550"/>
                  <a:pt x="54945" y="115550"/>
                  <a:pt x="54945" y="115550"/>
                </a:cubicBezTo>
                <a:cubicBezTo>
                  <a:pt x="56043" y="115383"/>
                  <a:pt x="56593" y="116430"/>
                  <a:pt x="57399" y="116787"/>
                </a:cubicBezTo>
                <a:cubicBezTo>
                  <a:pt x="58461" y="116977"/>
                  <a:pt x="59853" y="116621"/>
                  <a:pt x="60366" y="117334"/>
                </a:cubicBezTo>
                <a:cubicBezTo>
                  <a:pt x="60366" y="117501"/>
                  <a:pt x="60366" y="117668"/>
                  <a:pt x="60366" y="118215"/>
                </a:cubicBezTo>
                <a:cubicBezTo>
                  <a:pt x="61208" y="118024"/>
                  <a:pt x="62564" y="117858"/>
                  <a:pt x="63369" y="118215"/>
                </a:cubicBezTo>
                <a:cubicBezTo>
                  <a:pt x="63663" y="118381"/>
                  <a:pt x="63919" y="119785"/>
                  <a:pt x="63663" y="119785"/>
                </a:cubicBezTo>
                <a:cubicBezTo>
                  <a:pt x="64468" y="119976"/>
                  <a:pt x="65274" y="119619"/>
                  <a:pt x="65824" y="119452"/>
                </a:cubicBezTo>
                <a:cubicBezTo>
                  <a:pt x="66923" y="119452"/>
                  <a:pt x="67985" y="119452"/>
                  <a:pt x="68827" y="119619"/>
                </a:cubicBezTo>
                <a:cubicBezTo>
                  <a:pt x="71282" y="119785"/>
                  <a:pt x="71282" y="119452"/>
                  <a:pt x="71794" y="118215"/>
                </a:cubicBezTo>
                <a:cubicBezTo>
                  <a:pt x="72087" y="117144"/>
                  <a:pt x="73443" y="116430"/>
                  <a:pt x="75091" y="116264"/>
                </a:cubicBezTo>
                <a:cubicBezTo>
                  <a:pt x="75897" y="116264"/>
                  <a:pt x="76703" y="116097"/>
                  <a:pt x="77509" y="116430"/>
                </a:cubicBezTo>
                <a:cubicBezTo>
                  <a:pt x="77802" y="116787"/>
                  <a:pt x="78058" y="117501"/>
                  <a:pt x="78864" y="117334"/>
                </a:cubicBezTo>
                <a:cubicBezTo>
                  <a:pt x="79157" y="117144"/>
                  <a:pt x="79157" y="116787"/>
                  <a:pt x="79157" y="116621"/>
                </a:cubicBezTo>
                <a:cubicBezTo>
                  <a:pt x="80769" y="116264"/>
                  <a:pt x="82161" y="116430"/>
                  <a:pt x="83772" y="116787"/>
                </a:cubicBezTo>
                <a:cubicBezTo>
                  <a:pt x="84871" y="116787"/>
                  <a:pt x="86776" y="117501"/>
                  <a:pt x="87838" y="117501"/>
                </a:cubicBezTo>
                <a:cubicBezTo>
                  <a:pt x="88131" y="116621"/>
                  <a:pt x="88131" y="115550"/>
                  <a:pt x="89230" y="114860"/>
                </a:cubicBezTo>
                <a:cubicBezTo>
                  <a:pt x="90586" y="113955"/>
                  <a:pt x="92747" y="114312"/>
                  <a:pt x="94395" y="114312"/>
                </a:cubicBezTo>
                <a:cubicBezTo>
                  <a:pt x="94395" y="113789"/>
                  <a:pt x="94395" y="113265"/>
                  <a:pt x="95201" y="112908"/>
                </a:cubicBezTo>
                <a:cubicBezTo>
                  <a:pt x="95457" y="112718"/>
                  <a:pt x="96007" y="112718"/>
                  <a:pt x="96007" y="112361"/>
                </a:cubicBezTo>
                <a:cubicBezTo>
                  <a:pt x="96300" y="111671"/>
                  <a:pt x="96556" y="110957"/>
                  <a:pt x="96300" y="110267"/>
                </a:cubicBezTo>
                <a:cubicBezTo>
                  <a:pt x="95457" y="108839"/>
                  <a:pt x="90293" y="109910"/>
                  <a:pt x="88937" y="108839"/>
                </a:cubicBezTo>
                <a:cubicBezTo>
                  <a:pt x="89743" y="108316"/>
                  <a:pt x="91684" y="107602"/>
                  <a:pt x="92490" y="107079"/>
                </a:cubicBezTo>
                <a:cubicBezTo>
                  <a:pt x="93296" y="106365"/>
                  <a:pt x="93040" y="105318"/>
                  <a:pt x="93040" y="104247"/>
                </a:cubicBezTo>
                <a:cubicBezTo>
                  <a:pt x="92747" y="104414"/>
                  <a:pt x="92490" y="104247"/>
                  <a:pt x="92197" y="104247"/>
                </a:cubicBezTo>
                <a:cubicBezTo>
                  <a:pt x="92747" y="103533"/>
                  <a:pt x="92490" y="102296"/>
                  <a:pt x="92490" y="101415"/>
                </a:cubicBezTo>
                <a:cubicBezTo>
                  <a:pt x="93846" y="101415"/>
                  <a:pt x="96849" y="101772"/>
                  <a:pt x="97655" y="100701"/>
                </a:cubicBezTo>
                <a:cubicBezTo>
                  <a:pt x="98205" y="100011"/>
                  <a:pt x="98205" y="99131"/>
                  <a:pt x="98461" y="98251"/>
                </a:cubicBezTo>
                <a:cubicBezTo>
                  <a:pt x="98717" y="97537"/>
                  <a:pt x="102014" y="98060"/>
                  <a:pt x="102564" y="98584"/>
                </a:cubicBezTo>
                <a:cubicBezTo>
                  <a:pt x="104175" y="100011"/>
                  <a:pt x="104175" y="97894"/>
                  <a:pt x="105824" y="98251"/>
                </a:cubicBezTo>
                <a:cubicBezTo>
                  <a:pt x="106630" y="98584"/>
                  <a:pt x="106886" y="99131"/>
                  <a:pt x="107728" y="99464"/>
                </a:cubicBezTo>
                <a:cubicBezTo>
                  <a:pt x="108241" y="99654"/>
                  <a:pt x="109084" y="99654"/>
                  <a:pt x="109890" y="99821"/>
                </a:cubicBezTo>
                <a:cubicBezTo>
                  <a:pt x="109890" y="99821"/>
                  <a:pt x="109890" y="100011"/>
                  <a:pt x="110183" y="100011"/>
                </a:cubicBezTo>
                <a:cubicBezTo>
                  <a:pt x="110439" y="99298"/>
                  <a:pt x="110695" y="98417"/>
                  <a:pt x="111245" y="98251"/>
                </a:cubicBezTo>
                <a:cubicBezTo>
                  <a:pt x="111794" y="98060"/>
                  <a:pt x="113699" y="98060"/>
                  <a:pt x="113443" y="97346"/>
                </a:cubicBezTo>
                <a:cubicBezTo>
                  <a:pt x="112087" y="97346"/>
                  <a:pt x="110439" y="96299"/>
                  <a:pt x="112344" y="96133"/>
                </a:cubicBezTo>
                <a:cubicBezTo>
                  <a:pt x="113956" y="96133"/>
                  <a:pt x="114249" y="97894"/>
                  <a:pt x="115604" y="97894"/>
                </a:cubicBezTo>
                <a:cubicBezTo>
                  <a:pt x="117216" y="97894"/>
                  <a:pt x="115860" y="95776"/>
                  <a:pt x="115860" y="95229"/>
                </a:cubicBezTo>
                <a:cubicBezTo>
                  <a:pt x="116153" y="94348"/>
                  <a:pt x="116959" y="94348"/>
                  <a:pt x="118315" y="94348"/>
                </a:cubicBezTo>
                <a:cubicBezTo>
                  <a:pt x="118315" y="93991"/>
                  <a:pt x="118058" y="93111"/>
                  <a:pt x="118864" y="93111"/>
                </a:cubicBezTo>
                <a:cubicBezTo>
                  <a:pt x="119157" y="92587"/>
                  <a:pt x="119963" y="90469"/>
                  <a:pt x="119157" y="90113"/>
                </a:cubicBezTo>
                <a:cubicBezTo>
                  <a:pt x="117765" y="89589"/>
                  <a:pt x="115860" y="89946"/>
                  <a:pt x="114505" y="89946"/>
                </a:cubicBezTo>
                <a:cubicBezTo>
                  <a:pt x="114505" y="89589"/>
                  <a:pt x="114249" y="89232"/>
                  <a:pt x="113956" y="88875"/>
                </a:cubicBezTo>
                <a:cubicBezTo>
                  <a:pt x="113956" y="88352"/>
                  <a:pt x="113956" y="87804"/>
                  <a:pt x="114249" y="87281"/>
                </a:cubicBezTo>
                <a:cubicBezTo>
                  <a:pt x="114249" y="86757"/>
                  <a:pt x="114798" y="85520"/>
                  <a:pt x="113956" y="85163"/>
                </a:cubicBezTo>
                <a:cubicBezTo>
                  <a:pt x="113150" y="84806"/>
                  <a:pt x="109633" y="84806"/>
                  <a:pt x="109633" y="85687"/>
                </a:cubicBezTo>
                <a:cubicBezTo>
                  <a:pt x="109340" y="85687"/>
                  <a:pt x="109340" y="85687"/>
                  <a:pt x="109084" y="85687"/>
                </a:cubicBezTo>
                <a:cubicBezTo>
                  <a:pt x="109084" y="84997"/>
                  <a:pt x="109340" y="84640"/>
                  <a:pt x="109340" y="84116"/>
                </a:cubicBezTo>
                <a:cubicBezTo>
                  <a:pt x="109084" y="83926"/>
                  <a:pt x="108791" y="83926"/>
                  <a:pt x="108534" y="83759"/>
                </a:cubicBezTo>
                <a:cubicBezTo>
                  <a:pt x="107728" y="83569"/>
                  <a:pt x="107435" y="83926"/>
                  <a:pt x="106630" y="83759"/>
                </a:cubicBezTo>
                <a:cubicBezTo>
                  <a:pt x="105824" y="83212"/>
                  <a:pt x="106630" y="83212"/>
                  <a:pt x="107435" y="83212"/>
                </a:cubicBezTo>
                <a:cubicBezTo>
                  <a:pt x="107728" y="82522"/>
                  <a:pt x="108534" y="80380"/>
                  <a:pt x="107179" y="80047"/>
                </a:cubicBezTo>
                <a:cubicBezTo>
                  <a:pt x="106336" y="79857"/>
                  <a:pt x="104175" y="79857"/>
                  <a:pt x="104432" y="80571"/>
                </a:cubicBezTo>
                <a:cubicBezTo>
                  <a:pt x="104175" y="80571"/>
                  <a:pt x="103626" y="80571"/>
                  <a:pt x="103626" y="80571"/>
                </a:cubicBezTo>
                <a:cubicBezTo>
                  <a:pt x="103369" y="79690"/>
                  <a:pt x="104432" y="79333"/>
                  <a:pt x="104432" y="78453"/>
                </a:cubicBezTo>
                <a:cubicBezTo>
                  <a:pt x="104175" y="78453"/>
                  <a:pt x="103626" y="78453"/>
                  <a:pt x="103369" y="78453"/>
                </a:cubicBezTo>
                <a:cubicBezTo>
                  <a:pt x="103369" y="78619"/>
                  <a:pt x="103369" y="78976"/>
                  <a:pt x="103369" y="79167"/>
                </a:cubicBezTo>
                <a:cubicBezTo>
                  <a:pt x="103076" y="79167"/>
                  <a:pt x="102820" y="79167"/>
                  <a:pt x="102564" y="79167"/>
                </a:cubicBezTo>
                <a:cubicBezTo>
                  <a:pt x="102564" y="78453"/>
                  <a:pt x="100366" y="78619"/>
                  <a:pt x="99560" y="78619"/>
                </a:cubicBezTo>
                <a:cubicBezTo>
                  <a:pt x="100109" y="78976"/>
                  <a:pt x="99816" y="79333"/>
                  <a:pt x="99816" y="79690"/>
                </a:cubicBezTo>
                <a:cubicBezTo>
                  <a:pt x="99010" y="79857"/>
                  <a:pt x="98461" y="80214"/>
                  <a:pt x="97912" y="80737"/>
                </a:cubicBezTo>
                <a:cubicBezTo>
                  <a:pt x="97362" y="81094"/>
                  <a:pt x="96300" y="81094"/>
                  <a:pt x="95457" y="81094"/>
                </a:cubicBezTo>
                <a:cubicBezTo>
                  <a:pt x="95457" y="81284"/>
                  <a:pt x="95457" y="81284"/>
                  <a:pt x="95457" y="81451"/>
                </a:cubicBezTo>
                <a:cubicBezTo>
                  <a:pt x="94102" y="81451"/>
                  <a:pt x="92490" y="81451"/>
                  <a:pt x="91135" y="81451"/>
                </a:cubicBezTo>
                <a:cubicBezTo>
                  <a:pt x="91135" y="81618"/>
                  <a:pt x="91135" y="82165"/>
                  <a:pt x="90586" y="82165"/>
                </a:cubicBezTo>
                <a:cubicBezTo>
                  <a:pt x="90586" y="82165"/>
                  <a:pt x="90293" y="81808"/>
                  <a:pt x="90586" y="81618"/>
                </a:cubicBezTo>
                <a:cubicBezTo>
                  <a:pt x="88937" y="81618"/>
                  <a:pt x="89230" y="80571"/>
                  <a:pt x="89230" y="79690"/>
                </a:cubicBezTo>
                <a:cubicBezTo>
                  <a:pt x="87838" y="79690"/>
                  <a:pt x="85421" y="79690"/>
                  <a:pt x="84322" y="79167"/>
                </a:cubicBezTo>
                <a:cubicBezTo>
                  <a:pt x="83516" y="78810"/>
                  <a:pt x="83223" y="78096"/>
                  <a:pt x="81868" y="78262"/>
                </a:cubicBezTo>
                <a:cubicBezTo>
                  <a:pt x="81868" y="78619"/>
                  <a:pt x="82417" y="80737"/>
                  <a:pt x="81611" y="80737"/>
                </a:cubicBezTo>
                <a:cubicBezTo>
                  <a:pt x="80512" y="80928"/>
                  <a:pt x="79157" y="80737"/>
                  <a:pt x="78058" y="80571"/>
                </a:cubicBezTo>
                <a:cubicBezTo>
                  <a:pt x="77802" y="80047"/>
                  <a:pt x="78351" y="79333"/>
                  <a:pt x="78608" y="78810"/>
                </a:cubicBezTo>
                <a:cubicBezTo>
                  <a:pt x="80512" y="78810"/>
                  <a:pt x="80512" y="77572"/>
                  <a:pt x="79413" y="76859"/>
                </a:cubicBezTo>
                <a:cubicBezTo>
                  <a:pt x="78864" y="76502"/>
                  <a:pt x="78351" y="76502"/>
                  <a:pt x="78058" y="76335"/>
                </a:cubicBezTo>
                <a:cubicBezTo>
                  <a:pt x="77252" y="75978"/>
                  <a:pt x="78058" y="75264"/>
                  <a:pt x="78058" y="74741"/>
                </a:cubicBezTo>
                <a:cubicBezTo>
                  <a:pt x="77252" y="74741"/>
                  <a:pt x="76446" y="74217"/>
                  <a:pt x="75604" y="74217"/>
                </a:cubicBezTo>
                <a:cubicBezTo>
                  <a:pt x="75604" y="73860"/>
                  <a:pt x="75604" y="73670"/>
                  <a:pt x="75897" y="73503"/>
                </a:cubicBezTo>
                <a:cubicBezTo>
                  <a:pt x="77802" y="73503"/>
                  <a:pt x="79157" y="74217"/>
                  <a:pt x="79706" y="75431"/>
                </a:cubicBezTo>
                <a:cubicBezTo>
                  <a:pt x="80256" y="76502"/>
                  <a:pt x="82417" y="75788"/>
                  <a:pt x="82417" y="77382"/>
                </a:cubicBezTo>
                <a:cubicBezTo>
                  <a:pt x="82967" y="77382"/>
                  <a:pt x="83516" y="77215"/>
                  <a:pt x="83516" y="76859"/>
                </a:cubicBezTo>
                <a:cubicBezTo>
                  <a:pt x="85677" y="76692"/>
                  <a:pt x="87032" y="77049"/>
                  <a:pt x="88131" y="78262"/>
                </a:cubicBezTo>
                <a:cubicBezTo>
                  <a:pt x="88937" y="79857"/>
                  <a:pt x="91684" y="77739"/>
                  <a:pt x="89487" y="77382"/>
                </a:cubicBezTo>
                <a:cubicBezTo>
                  <a:pt x="87838" y="77049"/>
                  <a:pt x="87582" y="75431"/>
                  <a:pt x="88681" y="74741"/>
                </a:cubicBezTo>
                <a:cubicBezTo>
                  <a:pt x="89487" y="74217"/>
                  <a:pt x="92747" y="75098"/>
                  <a:pt x="92197" y="73860"/>
                </a:cubicBezTo>
                <a:cubicBezTo>
                  <a:pt x="91391" y="73860"/>
                  <a:pt x="90842" y="73313"/>
                  <a:pt x="90586" y="72790"/>
                </a:cubicBezTo>
                <a:cubicBezTo>
                  <a:pt x="90586" y="72623"/>
                  <a:pt x="90293" y="72433"/>
                  <a:pt x="90293" y="72099"/>
                </a:cubicBezTo>
                <a:cubicBezTo>
                  <a:pt x="90036" y="71386"/>
                  <a:pt x="89487" y="71743"/>
                  <a:pt x="88937" y="71386"/>
                </a:cubicBezTo>
                <a:cubicBezTo>
                  <a:pt x="88937" y="71743"/>
                  <a:pt x="89487" y="73146"/>
                  <a:pt x="89487" y="73313"/>
                </a:cubicBezTo>
                <a:cubicBezTo>
                  <a:pt x="89230" y="73670"/>
                  <a:pt x="87838" y="72623"/>
                  <a:pt x="87032" y="72623"/>
                </a:cubicBezTo>
                <a:cubicBezTo>
                  <a:pt x="87032" y="72099"/>
                  <a:pt x="86776" y="71552"/>
                  <a:pt x="86776" y="71195"/>
                </a:cubicBezTo>
                <a:cubicBezTo>
                  <a:pt x="86776" y="71195"/>
                  <a:pt x="86776" y="71195"/>
                  <a:pt x="86483" y="71195"/>
                </a:cubicBezTo>
                <a:cubicBezTo>
                  <a:pt x="86227" y="71909"/>
                  <a:pt x="84871" y="71552"/>
                  <a:pt x="84065" y="71552"/>
                </a:cubicBezTo>
                <a:cubicBezTo>
                  <a:pt x="82161" y="71195"/>
                  <a:pt x="82161" y="72099"/>
                  <a:pt x="81868" y="72980"/>
                </a:cubicBezTo>
                <a:cubicBezTo>
                  <a:pt x="81318" y="72980"/>
                  <a:pt x="81062" y="72980"/>
                  <a:pt x="80512" y="72980"/>
                </a:cubicBezTo>
                <a:cubicBezTo>
                  <a:pt x="80256" y="72433"/>
                  <a:pt x="78864" y="72790"/>
                  <a:pt x="78058" y="72623"/>
                </a:cubicBezTo>
                <a:cubicBezTo>
                  <a:pt x="76703" y="72623"/>
                  <a:pt x="77252" y="71552"/>
                  <a:pt x="77252" y="71029"/>
                </a:cubicBezTo>
                <a:cubicBezTo>
                  <a:pt x="76153" y="71029"/>
                  <a:pt x="76153" y="70505"/>
                  <a:pt x="76153" y="70148"/>
                </a:cubicBezTo>
                <a:lnTo>
                  <a:pt x="76446" y="70148"/>
                </a:lnTo>
                <a:cubicBezTo>
                  <a:pt x="76703" y="69791"/>
                  <a:pt x="76703" y="69958"/>
                  <a:pt x="76959" y="69791"/>
                </a:cubicBezTo>
                <a:cubicBezTo>
                  <a:pt x="76959" y="69268"/>
                  <a:pt x="77509" y="69077"/>
                  <a:pt x="78351" y="69077"/>
                </a:cubicBezTo>
                <a:cubicBezTo>
                  <a:pt x="78608" y="68364"/>
                  <a:pt x="77509" y="68554"/>
                  <a:pt x="76959" y="68720"/>
                </a:cubicBezTo>
                <a:cubicBezTo>
                  <a:pt x="75897" y="68720"/>
                  <a:pt x="75604" y="68030"/>
                  <a:pt x="74542" y="67840"/>
                </a:cubicBezTo>
                <a:cubicBezTo>
                  <a:pt x="74798" y="67317"/>
                  <a:pt x="74249" y="67317"/>
                  <a:pt x="73699" y="66960"/>
                </a:cubicBezTo>
                <a:cubicBezTo>
                  <a:pt x="73186" y="66603"/>
                  <a:pt x="73186" y="65913"/>
                  <a:pt x="73186" y="65365"/>
                </a:cubicBezTo>
                <a:cubicBezTo>
                  <a:pt x="73443" y="65199"/>
                  <a:pt x="73992" y="63438"/>
                  <a:pt x="73992" y="63438"/>
                </a:cubicBezTo>
                <a:cubicBezTo>
                  <a:pt x="74249" y="63438"/>
                  <a:pt x="74542" y="63248"/>
                  <a:pt x="74798" y="63248"/>
                </a:cubicBezTo>
                <a:cubicBezTo>
                  <a:pt x="75091" y="62201"/>
                  <a:pt x="75347" y="61130"/>
                  <a:pt x="75604" y="59892"/>
                </a:cubicBezTo>
                <a:cubicBezTo>
                  <a:pt x="73699" y="59892"/>
                  <a:pt x="73443" y="59535"/>
                  <a:pt x="73699" y="58488"/>
                </a:cubicBezTo>
                <a:cubicBezTo>
                  <a:pt x="74249" y="58488"/>
                  <a:pt x="74249" y="57941"/>
                  <a:pt x="74542" y="57608"/>
                </a:cubicBezTo>
                <a:cubicBezTo>
                  <a:pt x="75347" y="58132"/>
                  <a:pt x="75897" y="59369"/>
                  <a:pt x="77252" y="59179"/>
                </a:cubicBezTo>
                <a:cubicBezTo>
                  <a:pt x="78351" y="59179"/>
                  <a:pt x="79413" y="58845"/>
                  <a:pt x="80256" y="59012"/>
                </a:cubicBezTo>
                <a:cubicBezTo>
                  <a:pt x="81611" y="59179"/>
                  <a:pt x="82161" y="59726"/>
                  <a:pt x="82967" y="58845"/>
                </a:cubicBezTo>
                <a:cubicBezTo>
                  <a:pt x="83772" y="58132"/>
                  <a:pt x="85128" y="57941"/>
                  <a:pt x="84578" y="56894"/>
                </a:cubicBezTo>
                <a:cubicBezTo>
                  <a:pt x="84578" y="56704"/>
                  <a:pt x="83772" y="56704"/>
                  <a:pt x="83772" y="56537"/>
                </a:cubicBezTo>
                <a:cubicBezTo>
                  <a:pt x="83223" y="56180"/>
                  <a:pt x="83516" y="55300"/>
                  <a:pt x="83516" y="54776"/>
                </a:cubicBezTo>
                <a:cubicBezTo>
                  <a:pt x="83516" y="53706"/>
                  <a:pt x="81318" y="53016"/>
                  <a:pt x="80512" y="52302"/>
                </a:cubicBezTo>
                <a:cubicBezTo>
                  <a:pt x="79413" y="51778"/>
                  <a:pt x="81611" y="51231"/>
                  <a:pt x="81611" y="50350"/>
                </a:cubicBezTo>
                <a:cubicBezTo>
                  <a:pt x="81868" y="49280"/>
                  <a:pt x="81868" y="48756"/>
                  <a:pt x="83772" y="48756"/>
                </a:cubicBezTo>
                <a:cubicBezTo>
                  <a:pt x="83772" y="48399"/>
                  <a:pt x="83772" y="48066"/>
                  <a:pt x="83516" y="47709"/>
                </a:cubicBezTo>
                <a:cubicBezTo>
                  <a:pt x="82161" y="47352"/>
                  <a:pt x="82161" y="46281"/>
                  <a:pt x="82417" y="45401"/>
                </a:cubicBezTo>
                <a:cubicBezTo>
                  <a:pt x="84065" y="42046"/>
                  <a:pt x="91391" y="44354"/>
                  <a:pt x="95201" y="44354"/>
                </a:cubicBezTo>
                <a:cubicBezTo>
                  <a:pt x="95457" y="42569"/>
                  <a:pt x="94102" y="39214"/>
                  <a:pt x="96007" y="37620"/>
                </a:cubicBezTo>
                <a:cubicBezTo>
                  <a:pt x="97362" y="37620"/>
                  <a:pt x="98461" y="37810"/>
                  <a:pt x="98461" y="36573"/>
                </a:cubicBezTo>
                <a:cubicBezTo>
                  <a:pt x="97912" y="36573"/>
                  <a:pt x="97655" y="36573"/>
                  <a:pt x="97106" y="36573"/>
                </a:cubicBezTo>
                <a:cubicBezTo>
                  <a:pt x="96849" y="35859"/>
                  <a:pt x="94652" y="36049"/>
                  <a:pt x="93846" y="35859"/>
                </a:cubicBezTo>
                <a:cubicBezTo>
                  <a:pt x="91941" y="35859"/>
                  <a:pt x="90586" y="34979"/>
                  <a:pt x="88681" y="34979"/>
                </a:cubicBezTo>
                <a:cubicBezTo>
                  <a:pt x="88131" y="33384"/>
                  <a:pt x="91391" y="34265"/>
                  <a:pt x="92747" y="33932"/>
                </a:cubicBezTo>
                <a:cubicBezTo>
                  <a:pt x="93040" y="33384"/>
                  <a:pt x="93846" y="32694"/>
                  <a:pt x="94652" y="32694"/>
                </a:cubicBezTo>
                <a:cubicBezTo>
                  <a:pt x="94652" y="32337"/>
                  <a:pt x="94652" y="31980"/>
                  <a:pt x="95201" y="31790"/>
                </a:cubicBezTo>
                <a:cubicBezTo>
                  <a:pt x="95201" y="31433"/>
                  <a:pt x="94945" y="31100"/>
                  <a:pt x="94102" y="31100"/>
                </a:cubicBezTo>
                <a:cubicBezTo>
                  <a:pt x="94652" y="30386"/>
                  <a:pt x="93846" y="29672"/>
                  <a:pt x="94102" y="29149"/>
                </a:cubicBezTo>
                <a:cubicBezTo>
                  <a:pt x="94652" y="29149"/>
                  <a:pt x="94945" y="29149"/>
                  <a:pt x="95457" y="29149"/>
                </a:cubicBezTo>
                <a:cubicBezTo>
                  <a:pt x="95750" y="28268"/>
                  <a:pt x="94102" y="27745"/>
                  <a:pt x="94945" y="26864"/>
                </a:cubicBezTo>
                <a:cubicBezTo>
                  <a:pt x="96007" y="25794"/>
                  <a:pt x="96007" y="24913"/>
                  <a:pt x="96300" y="23842"/>
                </a:cubicBezTo>
                <a:cubicBezTo>
                  <a:pt x="96849" y="22605"/>
                  <a:pt x="95750" y="22962"/>
                  <a:pt x="94652" y="22605"/>
                </a:cubicBezTo>
                <a:cubicBezTo>
                  <a:pt x="93040" y="21915"/>
                  <a:pt x="94652" y="20844"/>
                  <a:pt x="95750" y="21011"/>
                </a:cubicBezTo>
                <a:cubicBezTo>
                  <a:pt x="96300" y="19083"/>
                  <a:pt x="100366" y="17132"/>
                  <a:pt x="103076" y="16966"/>
                </a:cubicBezTo>
                <a:cubicBezTo>
                  <a:pt x="103626" y="16061"/>
                  <a:pt x="101208" y="16061"/>
                  <a:pt x="100366" y="15895"/>
                </a:cubicBezTo>
                <a:cubicBezTo>
                  <a:pt x="99560" y="15895"/>
                  <a:pt x="98717" y="16061"/>
                  <a:pt x="97912" y="15895"/>
                </a:cubicBezTo>
                <a:cubicBezTo>
                  <a:pt x="96849" y="15895"/>
                  <a:pt x="96556" y="15371"/>
                  <a:pt x="95457" y="15181"/>
                </a:cubicBezTo>
                <a:cubicBezTo>
                  <a:pt x="95201" y="14301"/>
                  <a:pt x="96300" y="14301"/>
                  <a:pt x="97362" y="14301"/>
                </a:cubicBezTo>
                <a:cubicBezTo>
                  <a:pt x="97655" y="13254"/>
                  <a:pt x="97655" y="12897"/>
                  <a:pt x="99267" y="12897"/>
                </a:cubicBezTo>
                <a:cubicBezTo>
                  <a:pt x="99267" y="12540"/>
                  <a:pt x="99267" y="12016"/>
                  <a:pt x="99267" y="11469"/>
                </a:cubicBezTo>
                <a:cubicBezTo>
                  <a:pt x="100366" y="11659"/>
                  <a:pt x="102564" y="10422"/>
                  <a:pt x="102820" y="9708"/>
                </a:cubicBezTo>
                <a:cubicBezTo>
                  <a:pt x="103076" y="8828"/>
                  <a:pt x="100915" y="6710"/>
                  <a:pt x="103076" y="6710"/>
                </a:cubicBezTo>
                <a:cubicBezTo>
                  <a:pt x="103369" y="6353"/>
                  <a:pt x="103369" y="5829"/>
                  <a:pt x="103369" y="5472"/>
                </a:cubicBezTo>
                <a:cubicBezTo>
                  <a:pt x="102564" y="5472"/>
                  <a:pt x="102820" y="4235"/>
                  <a:pt x="102820" y="3878"/>
                </a:cubicBezTo>
                <a:cubicBezTo>
                  <a:pt x="103076" y="3878"/>
                  <a:pt x="103369" y="3878"/>
                  <a:pt x="103626" y="3878"/>
                </a:cubicBezTo>
                <a:cubicBezTo>
                  <a:pt x="103626" y="3878"/>
                  <a:pt x="103369" y="2831"/>
                  <a:pt x="103369" y="2641"/>
                </a:cubicBezTo>
                <a:cubicBezTo>
                  <a:pt x="103369" y="2641"/>
                  <a:pt x="100915" y="2284"/>
                  <a:pt x="99816" y="2474"/>
                </a:cubicBezTo>
                <a:cubicBezTo>
                  <a:pt x="99816" y="2831"/>
                  <a:pt x="99560" y="3521"/>
                  <a:pt x="99560" y="3712"/>
                </a:cubicBezTo>
                <a:cubicBezTo>
                  <a:pt x="99560" y="3521"/>
                  <a:pt x="99816" y="2831"/>
                  <a:pt x="99816" y="2474"/>
                </a:cubicBezTo>
                <a:cubicBezTo>
                  <a:pt x="99560" y="2474"/>
                  <a:pt x="99560" y="2474"/>
                  <a:pt x="99267" y="2474"/>
                </a:cubicBezTo>
                <a:cubicBezTo>
                  <a:pt x="97106" y="4759"/>
                  <a:pt x="97655" y="880"/>
                  <a:pt x="97362" y="166"/>
                </a:cubicBezTo>
                <a:cubicBezTo>
                  <a:pt x="95201" y="0"/>
                  <a:pt x="95750" y="333"/>
                  <a:pt x="94652" y="1403"/>
                </a:cubicBezTo>
                <a:cubicBezTo>
                  <a:pt x="93846" y="2284"/>
                  <a:pt x="92197" y="2474"/>
                  <a:pt x="91391" y="3355"/>
                </a:cubicBezTo>
                <a:cubicBezTo>
                  <a:pt x="90036" y="4759"/>
                  <a:pt x="86227" y="2474"/>
                  <a:pt x="85128" y="4759"/>
                </a:cubicBezTo>
                <a:cubicBezTo>
                  <a:pt x="85677" y="4759"/>
                  <a:pt x="86227" y="5116"/>
                  <a:pt x="86227" y="5472"/>
                </a:cubicBezTo>
                <a:cubicBezTo>
                  <a:pt x="86227" y="6353"/>
                  <a:pt x="86227" y="6353"/>
                  <a:pt x="84871" y="6353"/>
                </a:cubicBezTo>
                <a:cubicBezTo>
                  <a:pt x="84871" y="6710"/>
                  <a:pt x="85128" y="7233"/>
                  <a:pt x="84871" y="7424"/>
                </a:cubicBezTo>
                <a:cubicBezTo>
                  <a:pt x="84871" y="7424"/>
                  <a:pt x="84065" y="7947"/>
                  <a:pt x="84322" y="7947"/>
                </a:cubicBezTo>
                <a:cubicBezTo>
                  <a:pt x="82967" y="8304"/>
                  <a:pt x="81611" y="8471"/>
                  <a:pt x="80256" y="7947"/>
                </a:cubicBezTo>
                <a:cubicBezTo>
                  <a:pt x="80256" y="7781"/>
                  <a:pt x="80256" y="7590"/>
                  <a:pt x="80256" y="7424"/>
                </a:cubicBezTo>
                <a:cubicBezTo>
                  <a:pt x="79963" y="7424"/>
                  <a:pt x="79963" y="7424"/>
                  <a:pt x="79963" y="7424"/>
                </a:cubicBezTo>
                <a:cubicBezTo>
                  <a:pt x="79706" y="7947"/>
                  <a:pt x="79157" y="8661"/>
                  <a:pt x="79963" y="8994"/>
                </a:cubicBezTo>
                <a:cubicBezTo>
                  <a:pt x="81062" y="9541"/>
                  <a:pt x="80769" y="10065"/>
                  <a:pt x="79706" y="10232"/>
                </a:cubicBezTo>
                <a:cubicBezTo>
                  <a:pt x="78058" y="10588"/>
                  <a:pt x="77802" y="12706"/>
                  <a:pt x="76703" y="10779"/>
                </a:cubicBezTo>
                <a:cubicBezTo>
                  <a:pt x="75604" y="10779"/>
                  <a:pt x="74798" y="10422"/>
                  <a:pt x="73699" y="10422"/>
                </a:cubicBezTo>
                <a:cubicBezTo>
                  <a:pt x="72344" y="10588"/>
                  <a:pt x="72344" y="11112"/>
                  <a:pt x="71538" y="11659"/>
                </a:cubicBezTo>
                <a:cubicBezTo>
                  <a:pt x="70989" y="12016"/>
                  <a:pt x="71538" y="13063"/>
                  <a:pt x="70732" y="13063"/>
                </a:cubicBezTo>
                <a:cubicBezTo>
                  <a:pt x="69633" y="13063"/>
                  <a:pt x="68827" y="12706"/>
                  <a:pt x="67985" y="12706"/>
                </a:cubicBezTo>
                <a:cubicBezTo>
                  <a:pt x="67728" y="13063"/>
                  <a:pt x="67985" y="13420"/>
                  <a:pt x="68278" y="13777"/>
                </a:cubicBezTo>
                <a:cubicBezTo>
                  <a:pt x="68534" y="14301"/>
                  <a:pt x="67985" y="14491"/>
                  <a:pt x="67728" y="15014"/>
                </a:cubicBezTo>
                <a:cubicBezTo>
                  <a:pt x="67728" y="15728"/>
                  <a:pt x="67985" y="16775"/>
                  <a:pt x="69084" y="17132"/>
                </a:cubicBezTo>
                <a:cubicBezTo>
                  <a:pt x="69084" y="17489"/>
                  <a:pt x="68534" y="17656"/>
                  <a:pt x="68278" y="18179"/>
                </a:cubicBezTo>
                <a:cubicBezTo>
                  <a:pt x="66923" y="17489"/>
                  <a:pt x="66373" y="17132"/>
                  <a:pt x="64468" y="17132"/>
                </a:cubicBezTo>
                <a:cubicBezTo>
                  <a:pt x="64212" y="17132"/>
                  <a:pt x="60659" y="16252"/>
                  <a:pt x="60659" y="16252"/>
                </a:cubicBezTo>
                <a:lnTo>
                  <a:pt x="60659" y="16609"/>
                </a:lnTo>
                <a:cubicBezTo>
                  <a:pt x="59560" y="16966"/>
                  <a:pt x="57948" y="16609"/>
                  <a:pt x="56849" y="16609"/>
                </a:cubicBezTo>
                <a:cubicBezTo>
                  <a:pt x="56300" y="15895"/>
                  <a:pt x="54945" y="14657"/>
                  <a:pt x="53846" y="14657"/>
                </a:cubicBezTo>
                <a:cubicBezTo>
                  <a:pt x="53589" y="15181"/>
                  <a:pt x="51684" y="14848"/>
                  <a:pt x="51135" y="14657"/>
                </a:cubicBezTo>
                <a:cubicBezTo>
                  <a:pt x="50329" y="13944"/>
                  <a:pt x="50036" y="13254"/>
                  <a:pt x="48424" y="13420"/>
                </a:cubicBezTo>
                <a:cubicBezTo>
                  <a:pt x="48424" y="14301"/>
                  <a:pt x="47875" y="15181"/>
                  <a:pt x="47875" y="15895"/>
                </a:cubicBezTo>
                <a:cubicBezTo>
                  <a:pt x="47582" y="16775"/>
                  <a:pt x="48974" y="17489"/>
                  <a:pt x="48681" y="18370"/>
                </a:cubicBezTo>
                <a:cubicBezTo>
                  <a:pt x="47875" y="18726"/>
                  <a:pt x="47326" y="19250"/>
                  <a:pt x="47875" y="19964"/>
                </a:cubicBezTo>
                <a:cubicBezTo>
                  <a:pt x="48424" y="20678"/>
                  <a:pt x="48131" y="21201"/>
                  <a:pt x="48424" y="22082"/>
                </a:cubicBezTo>
                <a:cubicBezTo>
                  <a:pt x="48424" y="22439"/>
                  <a:pt x="48424" y="23676"/>
                  <a:pt x="47069" y="23129"/>
                </a:cubicBezTo>
                <a:cubicBezTo>
                  <a:pt x="45970" y="22605"/>
                  <a:pt x="47069" y="22082"/>
                  <a:pt x="45164" y="22248"/>
                </a:cubicBezTo>
                <a:cubicBezTo>
                  <a:pt x="45164" y="22439"/>
                  <a:pt x="45164" y="22795"/>
                  <a:pt x="45164" y="23129"/>
                </a:cubicBezTo>
                <a:cubicBezTo>
                  <a:pt x="42710" y="23319"/>
                  <a:pt x="39157" y="22605"/>
                  <a:pt x="36996" y="23129"/>
                </a:cubicBezTo>
                <a:cubicBezTo>
                  <a:pt x="36996" y="23486"/>
                  <a:pt x="37545" y="24199"/>
                  <a:pt x="36703" y="24366"/>
                </a:cubicBezTo>
                <a:cubicBezTo>
                  <a:pt x="35897" y="24556"/>
                  <a:pt x="34542" y="24723"/>
                  <a:pt x="33992" y="24199"/>
                </a:cubicBezTo>
                <a:cubicBezTo>
                  <a:pt x="32637" y="22962"/>
                  <a:pt x="29926" y="22795"/>
                  <a:pt x="27728" y="22795"/>
                </a:cubicBezTo>
                <a:cubicBezTo>
                  <a:pt x="28278" y="22962"/>
                  <a:pt x="28021" y="24033"/>
                  <a:pt x="28021" y="24366"/>
                </a:cubicBezTo>
                <a:cubicBezTo>
                  <a:pt x="27728" y="24366"/>
                  <a:pt x="27472" y="24366"/>
                  <a:pt x="26923" y="24366"/>
                </a:cubicBezTo>
                <a:cubicBezTo>
                  <a:pt x="26923" y="25437"/>
                  <a:pt x="26373" y="26151"/>
                  <a:pt x="24761" y="26317"/>
                </a:cubicBezTo>
                <a:cubicBezTo>
                  <a:pt x="23956" y="26317"/>
                  <a:pt x="22014" y="26508"/>
                  <a:pt x="21758" y="27031"/>
                </a:cubicBezTo>
                <a:cubicBezTo>
                  <a:pt x="19853" y="27031"/>
                  <a:pt x="18754" y="27911"/>
                  <a:pt x="20109" y="28792"/>
                </a:cubicBezTo>
                <a:cubicBezTo>
                  <a:pt x="19047" y="28625"/>
                  <a:pt x="18205" y="28982"/>
                  <a:pt x="16849" y="28982"/>
                </a:cubicBezTo>
                <a:cubicBezTo>
                  <a:pt x="16849" y="28435"/>
                  <a:pt x="16849" y="27911"/>
                  <a:pt x="16043" y="27555"/>
                </a:cubicBezTo>
                <a:cubicBezTo>
                  <a:pt x="15238" y="27555"/>
                  <a:pt x="13589" y="27388"/>
                  <a:pt x="13040" y="27911"/>
                </a:cubicBezTo>
                <a:cubicBezTo>
                  <a:pt x="12490" y="28792"/>
                  <a:pt x="13589" y="28625"/>
                  <a:pt x="11684" y="28792"/>
                </a:cubicBezTo>
                <a:cubicBezTo>
                  <a:pt x="10586" y="28982"/>
                  <a:pt x="10586" y="29315"/>
                  <a:pt x="10586" y="29863"/>
                </a:cubicBezTo>
                <a:cubicBezTo>
                  <a:pt x="9523" y="30029"/>
                  <a:pt x="9230" y="29149"/>
                  <a:pt x="8168" y="29315"/>
                </a:cubicBezTo>
                <a:cubicBezTo>
                  <a:pt x="8168" y="30196"/>
                  <a:pt x="11428" y="31624"/>
                  <a:pt x="10329" y="32337"/>
                </a:cubicBezTo>
                <a:cubicBezTo>
                  <a:pt x="9523" y="32861"/>
                  <a:pt x="8974" y="32694"/>
                  <a:pt x="9523" y="33575"/>
                </a:cubicBezTo>
                <a:cubicBezTo>
                  <a:pt x="9523" y="34098"/>
                  <a:pt x="10329" y="34812"/>
                  <a:pt x="10879" y="33932"/>
                </a:cubicBezTo>
                <a:cubicBezTo>
                  <a:pt x="13333" y="33741"/>
                  <a:pt x="14139" y="36383"/>
                  <a:pt x="13882" y="37453"/>
                </a:cubicBezTo>
                <a:cubicBezTo>
                  <a:pt x="12490" y="37453"/>
                  <a:pt x="11428" y="37263"/>
                  <a:pt x="10329" y="37620"/>
                </a:cubicBezTo>
                <a:cubicBezTo>
                  <a:pt x="9780" y="38857"/>
                  <a:pt x="11684" y="38524"/>
                  <a:pt x="12783" y="38857"/>
                </a:cubicBezTo>
                <a:cubicBezTo>
                  <a:pt x="14139" y="39571"/>
                  <a:pt x="11684" y="40999"/>
                  <a:pt x="10586" y="41165"/>
                </a:cubicBezTo>
                <a:cubicBezTo>
                  <a:pt x="10586" y="41522"/>
                  <a:pt x="10586" y="42046"/>
                  <a:pt x="10586" y="42403"/>
                </a:cubicBezTo>
                <a:cubicBezTo>
                  <a:pt x="9523" y="42403"/>
                  <a:pt x="8974" y="42046"/>
                  <a:pt x="7875" y="42046"/>
                </a:cubicBezTo>
                <a:lnTo>
                  <a:pt x="7875" y="42212"/>
                </a:lnTo>
                <a:cubicBezTo>
                  <a:pt x="8424" y="42403"/>
                  <a:pt x="8717" y="42569"/>
                  <a:pt x="8717" y="42926"/>
                </a:cubicBezTo>
                <a:cubicBezTo>
                  <a:pt x="7069" y="42760"/>
                  <a:pt x="2710" y="43283"/>
                  <a:pt x="3260" y="44878"/>
                </a:cubicBezTo>
                <a:cubicBezTo>
                  <a:pt x="3809" y="44878"/>
                  <a:pt x="4358" y="44878"/>
                  <a:pt x="4615" y="45044"/>
                </a:cubicBezTo>
                <a:cubicBezTo>
                  <a:pt x="5457" y="45044"/>
                  <a:pt x="6520" y="44878"/>
                  <a:pt x="6813" y="44878"/>
                </a:cubicBezTo>
                <a:cubicBezTo>
                  <a:pt x="6520" y="44878"/>
                  <a:pt x="5457" y="45044"/>
                  <a:pt x="4615" y="45044"/>
                </a:cubicBezTo>
                <a:cubicBezTo>
                  <a:pt x="5457" y="45044"/>
                  <a:pt x="5970" y="45234"/>
                  <a:pt x="6813" y="45758"/>
                </a:cubicBezTo>
                <a:cubicBezTo>
                  <a:pt x="7326" y="46115"/>
                  <a:pt x="8717" y="47162"/>
                  <a:pt x="7326" y="47519"/>
                </a:cubicBezTo>
                <a:cubicBezTo>
                  <a:pt x="7875" y="48233"/>
                  <a:pt x="6813" y="49280"/>
                  <a:pt x="6813" y="49827"/>
                </a:cubicBezTo>
                <a:cubicBezTo>
                  <a:pt x="8168" y="50184"/>
                  <a:pt x="8974" y="50707"/>
                  <a:pt x="8717" y="51588"/>
                </a:cubicBezTo>
                <a:cubicBezTo>
                  <a:pt x="8168" y="51588"/>
                  <a:pt x="8168" y="51588"/>
                  <a:pt x="7875" y="51945"/>
                </a:cubicBezTo>
                <a:cubicBezTo>
                  <a:pt x="7875" y="52302"/>
                  <a:pt x="6520" y="52302"/>
                  <a:pt x="5970" y="52302"/>
                </a:cubicBezTo>
                <a:cubicBezTo>
                  <a:pt x="5970" y="53182"/>
                  <a:pt x="7875" y="52659"/>
                  <a:pt x="7326" y="53706"/>
                </a:cubicBezTo>
                <a:cubicBezTo>
                  <a:pt x="7326" y="53706"/>
                  <a:pt x="7326" y="53706"/>
                  <a:pt x="7069" y="53706"/>
                </a:cubicBezTo>
                <a:cubicBezTo>
                  <a:pt x="7069" y="54419"/>
                  <a:pt x="7619" y="55466"/>
                  <a:pt x="6520" y="56014"/>
                </a:cubicBezTo>
                <a:cubicBezTo>
                  <a:pt x="5714" y="56347"/>
                  <a:pt x="5970" y="56704"/>
                  <a:pt x="5714" y="57251"/>
                </a:cubicBezTo>
                <a:cubicBezTo>
                  <a:pt x="4908" y="57418"/>
                  <a:pt x="4358" y="56704"/>
                  <a:pt x="3516" y="56704"/>
                </a:cubicBezTo>
                <a:cubicBezTo>
                  <a:pt x="3516" y="56894"/>
                  <a:pt x="3516" y="57251"/>
                  <a:pt x="3516" y="57418"/>
                </a:cubicBezTo>
                <a:lnTo>
                  <a:pt x="3260" y="57418"/>
                </a:lnTo>
                <a:lnTo>
                  <a:pt x="3516" y="57608"/>
                </a:lnTo>
                <a:cubicBezTo>
                  <a:pt x="2454" y="57775"/>
                  <a:pt x="0" y="57251"/>
                  <a:pt x="549" y="58298"/>
                </a:cubicBezTo>
                <a:cubicBezTo>
                  <a:pt x="1611" y="58488"/>
                  <a:pt x="1355" y="59012"/>
                  <a:pt x="1904" y="59179"/>
                </a:cubicBezTo>
                <a:cubicBezTo>
                  <a:pt x="2454" y="59369"/>
                  <a:pt x="3260" y="59012"/>
                  <a:pt x="3809" y="59179"/>
                </a:cubicBezTo>
                <a:cubicBezTo>
                  <a:pt x="4358" y="59369"/>
                  <a:pt x="4358" y="59892"/>
                  <a:pt x="4908" y="60083"/>
                </a:cubicBezTo>
                <a:cubicBezTo>
                  <a:pt x="5457" y="60249"/>
                  <a:pt x="6263" y="59892"/>
                  <a:pt x="6520" y="60249"/>
                </a:cubicBezTo>
                <a:cubicBezTo>
                  <a:pt x="6813" y="60606"/>
                  <a:pt x="6520" y="61296"/>
                  <a:pt x="6813" y="61653"/>
                </a:cubicBezTo>
                <a:cubicBezTo>
                  <a:pt x="7069" y="62010"/>
                  <a:pt x="7326" y="62010"/>
                  <a:pt x="7619" y="62534"/>
                </a:cubicBezTo>
                <a:cubicBezTo>
                  <a:pt x="7875" y="63438"/>
                  <a:pt x="7619" y="64128"/>
                  <a:pt x="9523" y="63961"/>
                </a:cubicBezTo>
                <a:cubicBezTo>
                  <a:pt x="9780" y="64485"/>
                  <a:pt x="8974" y="64485"/>
                  <a:pt x="8717" y="64842"/>
                </a:cubicBezTo>
                <a:cubicBezTo>
                  <a:pt x="8717" y="65199"/>
                  <a:pt x="8974" y="65722"/>
                  <a:pt x="9230" y="66079"/>
                </a:cubicBezTo>
                <a:cubicBezTo>
                  <a:pt x="9523" y="66436"/>
                  <a:pt x="9523" y="66603"/>
                  <a:pt x="9780" y="66960"/>
                </a:cubicBezTo>
                <a:cubicBezTo>
                  <a:pt x="10073" y="67317"/>
                  <a:pt x="10879" y="67150"/>
                  <a:pt x="10329" y="67840"/>
                </a:cubicBezTo>
                <a:cubicBezTo>
                  <a:pt x="10329" y="67840"/>
                  <a:pt x="10329" y="67840"/>
                  <a:pt x="10073" y="67840"/>
                </a:cubicBezTo>
                <a:cubicBezTo>
                  <a:pt x="10073" y="68030"/>
                  <a:pt x="10073" y="68197"/>
                  <a:pt x="10073" y="68197"/>
                </a:cubicBezTo>
                <a:cubicBezTo>
                  <a:pt x="11978" y="68364"/>
                  <a:pt x="10586" y="70505"/>
                  <a:pt x="10073" y="70862"/>
                </a:cubicBezTo>
                <a:cubicBezTo>
                  <a:pt x="11135" y="71386"/>
                  <a:pt x="13040" y="72790"/>
                  <a:pt x="13589" y="73670"/>
                </a:cubicBezTo>
                <a:cubicBezTo>
                  <a:pt x="13882" y="74027"/>
                  <a:pt x="13882" y="74384"/>
                  <a:pt x="14139" y="74741"/>
                </a:cubicBezTo>
                <a:cubicBezTo>
                  <a:pt x="14139" y="75098"/>
                  <a:pt x="14432" y="75098"/>
                  <a:pt x="14432" y="75431"/>
                </a:cubicBezTo>
                <a:cubicBezTo>
                  <a:pt x="14688" y="76145"/>
                  <a:pt x="14432" y="76859"/>
                  <a:pt x="14432" y="77382"/>
                </a:cubicBezTo>
                <a:cubicBezTo>
                  <a:pt x="15238" y="77382"/>
                  <a:pt x="16593" y="77382"/>
                  <a:pt x="16336" y="78096"/>
                </a:cubicBezTo>
                <a:cubicBezTo>
                  <a:pt x="13882" y="78619"/>
                  <a:pt x="15494" y="79167"/>
                  <a:pt x="15787" y="80214"/>
                </a:cubicBezTo>
                <a:cubicBezTo>
                  <a:pt x="16043" y="81284"/>
                  <a:pt x="16043" y="81975"/>
                  <a:pt x="15787" y="82855"/>
                </a:cubicBezTo>
                <a:cubicBezTo>
                  <a:pt x="15494" y="83045"/>
                  <a:pt x="13882" y="83212"/>
                  <a:pt x="13882" y="83402"/>
                </a:cubicBezTo>
                <a:cubicBezTo>
                  <a:pt x="13882" y="83759"/>
                  <a:pt x="14688" y="83926"/>
                  <a:pt x="15238" y="84116"/>
                </a:cubicBezTo>
                <a:cubicBezTo>
                  <a:pt x="16043" y="84449"/>
                  <a:pt x="15787" y="84283"/>
                  <a:pt x="16043" y="84997"/>
                </a:cubicBezTo>
                <a:cubicBezTo>
                  <a:pt x="16336" y="85520"/>
                  <a:pt x="16593" y="85877"/>
                  <a:pt x="16849" y="86400"/>
                </a:cubicBezTo>
                <a:cubicBezTo>
                  <a:pt x="17142" y="86757"/>
                  <a:pt x="17399" y="87114"/>
                  <a:pt x="17399" y="87638"/>
                </a:cubicBezTo>
                <a:cubicBezTo>
                  <a:pt x="17399" y="88161"/>
                  <a:pt x="17399" y="88685"/>
                  <a:pt x="17142" y="89232"/>
                </a:cubicBezTo>
                <a:cubicBezTo>
                  <a:pt x="17142" y="89589"/>
                  <a:pt x="17142" y="90113"/>
                  <a:pt x="17399" y="90636"/>
                </a:cubicBezTo>
                <a:cubicBezTo>
                  <a:pt x="17692" y="90993"/>
                  <a:pt x="18205" y="90993"/>
                  <a:pt x="19047" y="91350"/>
                </a:cubicBezTo>
                <a:cubicBezTo>
                  <a:pt x="17399" y="91873"/>
                  <a:pt x="19047" y="93111"/>
                  <a:pt x="19597" y="93991"/>
                </a:cubicBezTo>
                <a:cubicBezTo>
                  <a:pt x="20109" y="95062"/>
                  <a:pt x="20109" y="96299"/>
                  <a:pt x="20952" y="97346"/>
                </a:cubicBezTo>
                <a:cubicBezTo>
                  <a:pt x="22014" y="97703"/>
                  <a:pt x="22564" y="97894"/>
                  <a:pt x="22564" y="97894"/>
                </a:cubicBezTo>
              </a:path>
            </a:pathLst>
          </a:custGeom>
          <a:solidFill>
            <a:schemeClr val="bg1">
              <a:lumMod val="95000"/>
            </a:schemeClr>
          </a:solidFill>
          <a:ln w="3175" cap="flat" cmpd="sng">
            <a:solidFill>
              <a:srgbClr val="808080"/>
            </a:solidFill>
            <a:prstDash val="solid"/>
            <a:bevel/>
            <a:headEnd type="none" w="med" len="med"/>
            <a:tailEnd type="none" w="med" len="med"/>
          </a:ln>
        </p:spPr>
        <p:txBody>
          <a:bodyPr lIns="60925" tIns="30463" rIns="60925" bIns="30463" anchor="ctr" anchorCtr="0">
            <a:noAutofit/>
          </a:bodyPr>
          <a:lstStyle/>
          <a:p>
            <a:pPr defTabSz="457200"/>
            <a:endParaRPr lang="en-US" sz="1200" kern="0">
              <a:solidFill>
                <a:srgbClr val="D9D9D9"/>
              </a:solidFill>
              <a:latin typeface="Poppins" panose="00000500000000000000" pitchFamily="2" charset="0"/>
              <a:ea typeface="Cambria" panose="02040503050406030204" pitchFamily="18" charset="0"/>
              <a:cs typeface="Poppins" panose="00000500000000000000" pitchFamily="2" charset="0"/>
            </a:endParaRPr>
          </a:p>
        </p:txBody>
      </p:sp>
      <p:pic>
        <p:nvPicPr>
          <p:cNvPr id="69" name="Graphic 68" descr="Marker with solid fill">
            <a:extLst>
              <a:ext uri="{FF2B5EF4-FFF2-40B4-BE49-F238E27FC236}">
                <a16:creationId xmlns:a16="http://schemas.microsoft.com/office/drawing/2014/main" id="{95BBF888-0916-10EA-3E72-F7FE0DD16E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5327" y="4623125"/>
            <a:ext cx="391229" cy="391229"/>
          </a:xfrm>
          <a:prstGeom prst="rect">
            <a:avLst/>
          </a:prstGeom>
        </p:spPr>
      </p:pic>
      <p:pic>
        <p:nvPicPr>
          <p:cNvPr id="70" name="Graphic 69" descr="Marker with solid fill">
            <a:extLst>
              <a:ext uri="{FF2B5EF4-FFF2-40B4-BE49-F238E27FC236}">
                <a16:creationId xmlns:a16="http://schemas.microsoft.com/office/drawing/2014/main" id="{1EDF9C91-2350-90EF-3F26-C9B42CF0D2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8858" y="4673927"/>
            <a:ext cx="391229" cy="391229"/>
          </a:xfrm>
          <a:prstGeom prst="rect">
            <a:avLst/>
          </a:prstGeom>
        </p:spPr>
      </p:pic>
      <p:sp>
        <p:nvSpPr>
          <p:cNvPr id="71" name="TextBox 70">
            <a:extLst>
              <a:ext uri="{FF2B5EF4-FFF2-40B4-BE49-F238E27FC236}">
                <a16:creationId xmlns:a16="http://schemas.microsoft.com/office/drawing/2014/main" id="{1E1E46AC-8131-A69D-198F-9234859E3E60}"/>
              </a:ext>
            </a:extLst>
          </p:cNvPr>
          <p:cNvSpPr txBox="1"/>
          <p:nvPr/>
        </p:nvSpPr>
        <p:spPr>
          <a:xfrm>
            <a:off x="2057068" y="4681449"/>
            <a:ext cx="736099" cy="246221"/>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ムンバイ</a:t>
            </a:r>
            <a:endParaRPr lang="en-IN" sz="1000" b="1">
              <a:latin typeface="Poppins" panose="00000500000000000000" pitchFamily="2" charset="0"/>
              <a:cs typeface="Poppins" panose="00000500000000000000" pitchFamily="2" charset="0"/>
            </a:endParaRPr>
          </a:p>
        </p:txBody>
      </p:sp>
      <p:sp>
        <p:nvSpPr>
          <p:cNvPr id="72" name="TextBox 71">
            <a:extLst>
              <a:ext uri="{FF2B5EF4-FFF2-40B4-BE49-F238E27FC236}">
                <a16:creationId xmlns:a16="http://schemas.microsoft.com/office/drawing/2014/main" id="{724CE925-4418-B3FF-2426-4A135DF5BD09}"/>
              </a:ext>
            </a:extLst>
          </p:cNvPr>
          <p:cNvSpPr txBox="1"/>
          <p:nvPr/>
        </p:nvSpPr>
        <p:spPr>
          <a:xfrm>
            <a:off x="4121047" y="4681449"/>
            <a:ext cx="873957" cy="246221"/>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バンガロール</a:t>
            </a:r>
            <a:endParaRPr lang="en-IN" sz="1000" b="1">
              <a:latin typeface="Poppins" panose="00000500000000000000" pitchFamily="2" charset="0"/>
              <a:cs typeface="Poppins" panose="00000500000000000000" pitchFamily="2" charset="0"/>
            </a:endParaRPr>
          </a:p>
        </p:txBody>
      </p:sp>
      <p:sp>
        <p:nvSpPr>
          <p:cNvPr id="73" name="TextBox 72">
            <a:extLst>
              <a:ext uri="{FF2B5EF4-FFF2-40B4-BE49-F238E27FC236}">
                <a16:creationId xmlns:a16="http://schemas.microsoft.com/office/drawing/2014/main" id="{10904385-39C2-BE96-2E7E-979215A784F5}"/>
              </a:ext>
            </a:extLst>
          </p:cNvPr>
          <p:cNvSpPr txBox="1"/>
          <p:nvPr/>
        </p:nvSpPr>
        <p:spPr>
          <a:xfrm>
            <a:off x="6639348" y="4681449"/>
            <a:ext cx="745717" cy="246221"/>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チェンナイ</a:t>
            </a:r>
            <a:endParaRPr lang="en-IN" sz="1000" b="1">
              <a:latin typeface="Poppins" panose="00000500000000000000" pitchFamily="2" charset="0"/>
              <a:cs typeface="Poppins" panose="00000500000000000000" pitchFamily="2" charset="0"/>
            </a:endParaRPr>
          </a:p>
        </p:txBody>
      </p:sp>
      <p:pic>
        <p:nvPicPr>
          <p:cNvPr id="74" name="Graphic 73" descr="Marker with solid fill">
            <a:extLst>
              <a:ext uri="{FF2B5EF4-FFF2-40B4-BE49-F238E27FC236}">
                <a16:creationId xmlns:a16="http://schemas.microsoft.com/office/drawing/2014/main" id="{48C9773E-4A9B-6A2E-4C98-52F52BF653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6315" y="4275470"/>
            <a:ext cx="391229" cy="391229"/>
          </a:xfrm>
          <a:prstGeom prst="rect">
            <a:avLst/>
          </a:prstGeom>
        </p:spPr>
      </p:pic>
      <p:sp>
        <p:nvSpPr>
          <p:cNvPr id="75" name="TextBox 74">
            <a:extLst>
              <a:ext uri="{FF2B5EF4-FFF2-40B4-BE49-F238E27FC236}">
                <a16:creationId xmlns:a16="http://schemas.microsoft.com/office/drawing/2014/main" id="{8AF093E3-8D2F-76A7-F7AE-B134F4B6FD9A}"/>
              </a:ext>
            </a:extLst>
          </p:cNvPr>
          <p:cNvSpPr txBox="1"/>
          <p:nvPr/>
        </p:nvSpPr>
        <p:spPr>
          <a:xfrm>
            <a:off x="661004" y="5400490"/>
            <a:ext cx="2314080" cy="707886"/>
          </a:xfrm>
          <a:prstGeom prst="rect">
            <a:avLst/>
          </a:prstGeom>
          <a:solidFill>
            <a:srgbClr val="FFEEB7"/>
          </a:solidFill>
        </p:spPr>
        <p:txBody>
          <a:bodyPr wrap="square" rtlCol="0">
            <a:spAutoFit/>
          </a:bodyPr>
          <a:lstStyle/>
          <a:p>
            <a:r>
              <a:rPr lang="ja" sz="1000" dirty="0"/>
              <a:t>ペースが速く、財務主導で、競争が激しいため、グローバルなサービスや資本市場に最適</a:t>
            </a:r>
            <a:r>
              <a:rPr lang="ja-JP" altLang="en-US" sz="1000" dirty="0"/>
              <a:t>だ</a:t>
            </a:r>
            <a:r>
              <a:rPr lang="ja" sz="1000" dirty="0"/>
              <a:t>が、より積極的な統合戦略が必要になる場合があ</a:t>
            </a:r>
            <a:r>
              <a:rPr lang="ja-JP" altLang="en-US" sz="1000" dirty="0"/>
              <a:t>る</a:t>
            </a:r>
            <a:r>
              <a:rPr lang="ja" sz="1000" dirty="0"/>
              <a:t>。</a:t>
            </a:r>
            <a:endParaRPr lang="en-US" altLang="ja" sz="1000" dirty="0"/>
          </a:p>
        </p:txBody>
      </p:sp>
      <p:sp>
        <p:nvSpPr>
          <p:cNvPr id="76" name="TextBox 75">
            <a:extLst>
              <a:ext uri="{FF2B5EF4-FFF2-40B4-BE49-F238E27FC236}">
                <a16:creationId xmlns:a16="http://schemas.microsoft.com/office/drawing/2014/main" id="{4D291CB2-8C48-9494-0B50-3B8621DF5765}"/>
              </a:ext>
            </a:extLst>
          </p:cNvPr>
          <p:cNvSpPr txBox="1"/>
          <p:nvPr/>
        </p:nvSpPr>
        <p:spPr>
          <a:xfrm>
            <a:off x="3101899" y="5400490"/>
            <a:ext cx="2314080" cy="707886"/>
          </a:xfrm>
          <a:prstGeom prst="rect">
            <a:avLst/>
          </a:prstGeom>
          <a:solidFill>
            <a:srgbClr val="FFEEB7"/>
          </a:solidFill>
        </p:spPr>
        <p:txBody>
          <a:bodyPr wrap="square" rtlCol="0">
            <a:spAutoFit/>
          </a:bodyPr>
          <a:lstStyle/>
          <a:p>
            <a:r>
              <a:rPr lang="ja" sz="1000" dirty="0"/>
              <a:t>イノベーションを重視し、若々しく、技術志向で、ITおよびアウトソーシングにおける柔軟で起業家的なM&amp;Aアプローチに適してい</a:t>
            </a:r>
            <a:r>
              <a:rPr lang="ja-JP" altLang="en-US" sz="1000" dirty="0"/>
              <a:t>る</a:t>
            </a:r>
            <a:r>
              <a:rPr lang="ja" sz="1000" dirty="0"/>
              <a:t>。</a:t>
            </a:r>
            <a:endParaRPr lang="en-IN" sz="1000" dirty="0"/>
          </a:p>
        </p:txBody>
      </p:sp>
      <p:sp>
        <p:nvSpPr>
          <p:cNvPr id="77" name="TextBox 76">
            <a:extLst>
              <a:ext uri="{FF2B5EF4-FFF2-40B4-BE49-F238E27FC236}">
                <a16:creationId xmlns:a16="http://schemas.microsoft.com/office/drawing/2014/main" id="{CE10DA24-2B51-B578-2C8C-4DD5090C6143}"/>
              </a:ext>
            </a:extLst>
          </p:cNvPr>
          <p:cNvSpPr txBox="1"/>
          <p:nvPr/>
        </p:nvSpPr>
        <p:spPr>
          <a:xfrm>
            <a:off x="5542793" y="5400490"/>
            <a:ext cx="2314080" cy="707886"/>
          </a:xfrm>
          <a:prstGeom prst="rect">
            <a:avLst/>
          </a:prstGeom>
          <a:solidFill>
            <a:srgbClr val="FFEEB7"/>
          </a:solidFill>
        </p:spPr>
        <p:txBody>
          <a:bodyPr wrap="square" rtlCol="0">
            <a:spAutoFit/>
          </a:bodyPr>
          <a:lstStyle/>
          <a:p>
            <a:r>
              <a:rPr lang="ja" sz="1000" dirty="0"/>
              <a:t>産業とプロセス主導の文化 - 製造とBPOに強く、構造化された効率重視の統合を必要と</a:t>
            </a:r>
            <a:r>
              <a:rPr lang="ja-JP" altLang="en-US" sz="1000" dirty="0"/>
              <a:t>する。</a:t>
            </a:r>
            <a:endParaRPr lang="en-US" altLang="ja-JP" sz="1000" dirty="0"/>
          </a:p>
          <a:p>
            <a:endParaRPr lang="en-IN" sz="1000" dirty="0"/>
          </a:p>
        </p:txBody>
      </p:sp>
      <p:pic>
        <p:nvPicPr>
          <p:cNvPr id="78" name="Picture 77">
            <a:extLst>
              <a:ext uri="{FF2B5EF4-FFF2-40B4-BE49-F238E27FC236}">
                <a16:creationId xmlns:a16="http://schemas.microsoft.com/office/drawing/2014/main" id="{7970E463-6E05-8DCA-D448-0D2E605DA0FB}"/>
              </a:ext>
            </a:extLst>
          </p:cNvPr>
          <p:cNvPicPr>
            <a:picLocks noChangeAspect="1"/>
          </p:cNvPicPr>
          <p:nvPr/>
        </p:nvPicPr>
        <p:blipFill>
          <a:blip r:embed="rId5"/>
          <a:stretch>
            <a:fillRect/>
          </a:stretch>
        </p:blipFill>
        <p:spPr>
          <a:xfrm>
            <a:off x="8309324" y="1623518"/>
            <a:ext cx="1380907" cy="481372"/>
          </a:xfrm>
          <a:prstGeom prst="rect">
            <a:avLst/>
          </a:prstGeom>
        </p:spPr>
      </p:pic>
      <p:pic>
        <p:nvPicPr>
          <p:cNvPr id="79" name="Picture 78">
            <a:extLst>
              <a:ext uri="{FF2B5EF4-FFF2-40B4-BE49-F238E27FC236}">
                <a16:creationId xmlns:a16="http://schemas.microsoft.com/office/drawing/2014/main" id="{4816B10F-13A7-506D-FFAD-1931FDE1D36F}"/>
              </a:ext>
            </a:extLst>
          </p:cNvPr>
          <p:cNvPicPr>
            <a:picLocks noChangeAspect="1"/>
          </p:cNvPicPr>
          <p:nvPr/>
        </p:nvPicPr>
        <p:blipFill>
          <a:blip r:embed="rId6"/>
          <a:stretch>
            <a:fillRect/>
          </a:stretch>
        </p:blipFill>
        <p:spPr>
          <a:xfrm>
            <a:off x="9813768" y="1702893"/>
            <a:ext cx="1118894" cy="312656"/>
          </a:xfrm>
          <a:prstGeom prst="rect">
            <a:avLst/>
          </a:prstGeom>
        </p:spPr>
      </p:pic>
      <p:pic>
        <p:nvPicPr>
          <p:cNvPr id="80" name="Picture 79">
            <a:extLst>
              <a:ext uri="{FF2B5EF4-FFF2-40B4-BE49-F238E27FC236}">
                <a16:creationId xmlns:a16="http://schemas.microsoft.com/office/drawing/2014/main" id="{ABC54D71-617A-4858-28B7-28986DD8D849}"/>
              </a:ext>
            </a:extLst>
          </p:cNvPr>
          <p:cNvPicPr>
            <a:picLocks noChangeAspect="1"/>
          </p:cNvPicPr>
          <p:nvPr/>
        </p:nvPicPr>
        <p:blipFill>
          <a:blip r:embed="rId7"/>
          <a:stretch>
            <a:fillRect/>
          </a:stretch>
        </p:blipFill>
        <p:spPr>
          <a:xfrm>
            <a:off x="8395080" y="4349213"/>
            <a:ext cx="1418122" cy="376689"/>
          </a:xfrm>
          <a:prstGeom prst="rect">
            <a:avLst/>
          </a:prstGeom>
        </p:spPr>
      </p:pic>
      <p:pic>
        <p:nvPicPr>
          <p:cNvPr id="81" name="Picture 80">
            <a:extLst>
              <a:ext uri="{FF2B5EF4-FFF2-40B4-BE49-F238E27FC236}">
                <a16:creationId xmlns:a16="http://schemas.microsoft.com/office/drawing/2014/main" id="{6E895F4F-74E3-30EC-9048-3562410A01C5}"/>
              </a:ext>
            </a:extLst>
          </p:cNvPr>
          <p:cNvPicPr>
            <a:picLocks noChangeAspect="1"/>
          </p:cNvPicPr>
          <p:nvPr/>
        </p:nvPicPr>
        <p:blipFill>
          <a:blip r:embed="rId8"/>
          <a:stretch>
            <a:fillRect/>
          </a:stretch>
        </p:blipFill>
        <p:spPr>
          <a:xfrm>
            <a:off x="10054667" y="4350121"/>
            <a:ext cx="584724" cy="357686"/>
          </a:xfrm>
          <a:prstGeom prst="rect">
            <a:avLst/>
          </a:prstGeom>
        </p:spPr>
      </p:pic>
      <p:sp>
        <p:nvSpPr>
          <p:cNvPr id="82" name="Text Placeholder 3">
            <a:extLst>
              <a:ext uri="{FF2B5EF4-FFF2-40B4-BE49-F238E27FC236}">
                <a16:creationId xmlns:a16="http://schemas.microsoft.com/office/drawing/2014/main" id="{AC0DC246-9B5A-BFEC-D6C6-2958B2A0A9F0}"/>
              </a:ext>
            </a:extLst>
          </p:cNvPr>
          <p:cNvSpPr txBox="1">
            <a:spLocks/>
          </p:cNvSpPr>
          <p:nvPr/>
        </p:nvSpPr>
        <p:spPr>
          <a:xfrm>
            <a:off x="7908242" y="1433938"/>
            <a:ext cx="3675428" cy="331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ウォルマート</a:t>
            </a:r>
            <a:r>
              <a:rPr lang="ja-JP" altLang="en-US" sz="1200" b="1" dirty="0">
                <a:solidFill>
                  <a:srgbClr val="000000"/>
                </a:solidFill>
                <a:latin typeface="Poppins" panose="00000500000000000000" pitchFamily="2" charset="0"/>
                <a:cs typeface="Poppins" panose="00000500000000000000" pitchFamily="2" charset="0"/>
              </a:rPr>
              <a:t>の</a:t>
            </a:r>
            <a:r>
              <a:rPr lang="ja" sz="1200" b="1" dirty="0">
                <a:solidFill>
                  <a:srgbClr val="000000"/>
                </a:solidFill>
                <a:latin typeface="Poppins" panose="00000500000000000000" pitchFamily="2" charset="0"/>
                <a:cs typeface="Poppins" panose="00000500000000000000" pitchFamily="2" charset="0"/>
              </a:rPr>
              <a:t>フリップカートの買収（2018年）</a:t>
            </a:r>
          </a:p>
        </p:txBody>
      </p:sp>
      <p:sp>
        <p:nvSpPr>
          <p:cNvPr id="83" name="Text Placeholder 3">
            <a:extLst>
              <a:ext uri="{FF2B5EF4-FFF2-40B4-BE49-F238E27FC236}">
                <a16:creationId xmlns:a16="http://schemas.microsoft.com/office/drawing/2014/main" id="{A85CA7AD-FAAC-71A9-6C56-8A23787B7597}"/>
              </a:ext>
            </a:extLst>
          </p:cNvPr>
          <p:cNvSpPr txBox="1">
            <a:spLocks/>
          </p:cNvSpPr>
          <p:nvPr/>
        </p:nvSpPr>
        <p:spPr>
          <a:xfrm>
            <a:off x="7908242" y="4052541"/>
            <a:ext cx="3675429" cy="331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ボーダフォンとアイディアの合併（2018年）</a:t>
            </a:r>
          </a:p>
        </p:txBody>
      </p:sp>
      <p:sp>
        <p:nvSpPr>
          <p:cNvPr id="85" name="TextBox 84">
            <a:extLst>
              <a:ext uri="{FF2B5EF4-FFF2-40B4-BE49-F238E27FC236}">
                <a16:creationId xmlns:a16="http://schemas.microsoft.com/office/drawing/2014/main" id="{8CDB0AD8-4C67-508A-99F1-E94652156F13}"/>
              </a:ext>
            </a:extLst>
          </p:cNvPr>
          <p:cNvSpPr txBox="1"/>
          <p:nvPr/>
        </p:nvSpPr>
        <p:spPr>
          <a:xfrm>
            <a:off x="7976017" y="2061577"/>
            <a:ext cx="3597244" cy="861774"/>
          </a:xfrm>
          <a:prstGeom prst="rect">
            <a:avLst/>
          </a:prstGeom>
          <a:solidFill>
            <a:schemeClr val="bg1">
              <a:lumMod val="85000"/>
            </a:schemeClr>
          </a:solidFill>
        </p:spPr>
        <p:txBody>
          <a:bodyPr wrap="square" rtlCol="0">
            <a:spAutoFit/>
          </a:bodyPr>
          <a:lstStyle/>
          <a:p>
            <a:r>
              <a:rPr lang="ja" sz="1000" dirty="0"/>
              <a:t>ウォルマートがインドのeコマース業界に参入したことで、全く異なる2つの企業文化が融合した。ウォルマートのグローバルで階層的、かつプロセス重視のビジネスモデルは、当初、フリップカートのスピード感と起業家精神にあふれた環境と衝突した。</a:t>
            </a:r>
            <a:endParaRPr lang="en-US" altLang="ja" sz="1000" dirty="0"/>
          </a:p>
        </p:txBody>
      </p:sp>
      <p:sp>
        <p:nvSpPr>
          <p:cNvPr id="86" name="TextBox 85">
            <a:extLst>
              <a:ext uri="{FF2B5EF4-FFF2-40B4-BE49-F238E27FC236}">
                <a16:creationId xmlns:a16="http://schemas.microsoft.com/office/drawing/2014/main" id="{B034ACF5-016B-E9E4-54B6-E66914402AE2}"/>
              </a:ext>
            </a:extLst>
          </p:cNvPr>
          <p:cNvSpPr txBox="1"/>
          <p:nvPr/>
        </p:nvSpPr>
        <p:spPr>
          <a:xfrm>
            <a:off x="7976016" y="4735378"/>
            <a:ext cx="3675425" cy="707886"/>
          </a:xfrm>
          <a:prstGeom prst="rect">
            <a:avLst/>
          </a:prstGeom>
          <a:solidFill>
            <a:schemeClr val="bg1">
              <a:lumMod val="85000"/>
            </a:schemeClr>
          </a:solidFill>
        </p:spPr>
        <p:txBody>
          <a:bodyPr wrap="square" rtlCol="0">
            <a:spAutoFit/>
          </a:bodyPr>
          <a:lstStyle/>
          <a:p>
            <a:r>
              <a:rPr lang="ja" sz="1000" dirty="0"/>
              <a:t>この合併は、熾烈な市場競争の中で通信業界の巨大企業を創り出すことを目的としていた。ボーダフォンはグローバルに組織化され、コンプライアンスを重視したアプローチを導入し、地域市場に関する知識と顧客対応に注力した。</a:t>
            </a:r>
            <a:endParaRPr lang="en-US" altLang="ja" sz="1000" dirty="0"/>
          </a:p>
        </p:txBody>
      </p:sp>
      <p:sp>
        <p:nvSpPr>
          <p:cNvPr id="87" name="TextBox 86">
            <a:extLst>
              <a:ext uri="{FF2B5EF4-FFF2-40B4-BE49-F238E27FC236}">
                <a16:creationId xmlns:a16="http://schemas.microsoft.com/office/drawing/2014/main" id="{D84A5342-6255-B2E1-0937-7EAFFCC865E2}"/>
              </a:ext>
            </a:extLst>
          </p:cNvPr>
          <p:cNvSpPr txBox="1"/>
          <p:nvPr/>
        </p:nvSpPr>
        <p:spPr>
          <a:xfrm>
            <a:off x="7976016" y="3146793"/>
            <a:ext cx="3597244" cy="707886"/>
          </a:xfrm>
          <a:prstGeom prst="rect">
            <a:avLst/>
          </a:prstGeom>
          <a:noFill/>
          <a:ln>
            <a:solidFill>
              <a:schemeClr val="tx1"/>
            </a:solidFill>
            <a:prstDash val="dash"/>
          </a:ln>
        </p:spPr>
        <p:txBody>
          <a:bodyPr wrap="square" rtlCol="0">
            <a:spAutoFit/>
          </a:bodyPr>
          <a:lstStyle/>
          <a:p>
            <a:r>
              <a:rPr lang="ja" sz="1000" dirty="0"/>
              <a:t>この取引の成功は、ウォルマートが地元のビジネス文化を尊重する能力にかかっていた。フリップカートに運営の自主性を与え、革新を重視する精神を維持することで、成長を阻害することなくスムーズに統合しました。</a:t>
            </a:r>
            <a:endParaRPr lang="en-US" altLang="ja" sz="1000" dirty="0"/>
          </a:p>
        </p:txBody>
      </p:sp>
      <p:sp>
        <p:nvSpPr>
          <p:cNvPr id="88" name="TextBox 87">
            <a:extLst>
              <a:ext uri="{FF2B5EF4-FFF2-40B4-BE49-F238E27FC236}">
                <a16:creationId xmlns:a16="http://schemas.microsoft.com/office/drawing/2014/main" id="{8A5B77AB-E4F9-2AFE-D37A-BC787D79C08A}"/>
              </a:ext>
            </a:extLst>
          </p:cNvPr>
          <p:cNvSpPr txBox="1"/>
          <p:nvPr/>
        </p:nvSpPr>
        <p:spPr>
          <a:xfrm>
            <a:off x="9187863" y="2910830"/>
            <a:ext cx="1250679" cy="246221"/>
          </a:xfrm>
          <a:prstGeom prst="rect">
            <a:avLst/>
          </a:prstGeom>
          <a:noFill/>
        </p:spPr>
        <p:txBody>
          <a:bodyPr wrap="square" rtlCol="0">
            <a:spAutoFit/>
          </a:bodyPr>
          <a:lstStyle/>
          <a:p>
            <a:pPr algn="ctr"/>
            <a:r>
              <a:rPr lang="ja" sz="1000" b="1" dirty="0"/>
              <a:t>なぜ成功したのか</a:t>
            </a:r>
            <a:endParaRPr lang="en-IN" sz="1000" b="1" dirty="0"/>
          </a:p>
        </p:txBody>
      </p:sp>
      <p:sp>
        <p:nvSpPr>
          <p:cNvPr id="89" name="TextBox 88">
            <a:extLst>
              <a:ext uri="{FF2B5EF4-FFF2-40B4-BE49-F238E27FC236}">
                <a16:creationId xmlns:a16="http://schemas.microsoft.com/office/drawing/2014/main" id="{217027DE-5616-B249-35A4-702C49D78F89}"/>
              </a:ext>
            </a:extLst>
          </p:cNvPr>
          <p:cNvSpPr txBox="1"/>
          <p:nvPr/>
        </p:nvSpPr>
        <p:spPr>
          <a:xfrm>
            <a:off x="7976017" y="5672241"/>
            <a:ext cx="3675424" cy="553998"/>
          </a:xfrm>
          <a:prstGeom prst="rect">
            <a:avLst/>
          </a:prstGeom>
          <a:noFill/>
          <a:ln>
            <a:solidFill>
              <a:schemeClr val="tx1"/>
            </a:solidFill>
            <a:prstDash val="dash"/>
          </a:ln>
        </p:spPr>
        <p:txBody>
          <a:bodyPr wrap="square" rtlCol="0">
            <a:spAutoFit/>
          </a:bodyPr>
          <a:lstStyle/>
          <a:p>
            <a:r>
              <a:rPr lang="ja" sz="1000" dirty="0"/>
              <a:t>この取引が成功したのは、合併後の企業がグローバルな組織構造とローカルな実行力のバランスを取り、文化的な整合性を活用して業務を合理化し、サービス品質を向上させたため。</a:t>
            </a:r>
            <a:endParaRPr lang="en-US" altLang="ja" sz="1000" dirty="0"/>
          </a:p>
        </p:txBody>
      </p:sp>
      <p:sp>
        <p:nvSpPr>
          <p:cNvPr id="90" name="TextBox 89">
            <a:extLst>
              <a:ext uri="{FF2B5EF4-FFF2-40B4-BE49-F238E27FC236}">
                <a16:creationId xmlns:a16="http://schemas.microsoft.com/office/drawing/2014/main" id="{B8227BF8-CB00-D459-FE0F-64F47A319EEB}"/>
              </a:ext>
            </a:extLst>
          </p:cNvPr>
          <p:cNvSpPr txBox="1"/>
          <p:nvPr/>
        </p:nvSpPr>
        <p:spPr>
          <a:xfrm>
            <a:off x="9187863" y="5457284"/>
            <a:ext cx="1250679" cy="246221"/>
          </a:xfrm>
          <a:prstGeom prst="rect">
            <a:avLst/>
          </a:prstGeom>
          <a:noFill/>
        </p:spPr>
        <p:txBody>
          <a:bodyPr wrap="square" rtlCol="0">
            <a:spAutoFit/>
          </a:bodyPr>
          <a:lstStyle/>
          <a:p>
            <a:pPr algn="ctr"/>
            <a:r>
              <a:rPr lang="ja" sz="1000" b="1"/>
              <a:t>なぜ成功したのか</a:t>
            </a:r>
            <a:endParaRPr lang="en-IN" sz="1000" b="1"/>
          </a:p>
        </p:txBody>
      </p:sp>
      <p:sp>
        <p:nvSpPr>
          <p:cNvPr id="14" name="Slide Number Placeholder 13">
            <a:extLst>
              <a:ext uri="{FF2B5EF4-FFF2-40B4-BE49-F238E27FC236}">
                <a16:creationId xmlns:a16="http://schemas.microsoft.com/office/drawing/2014/main" id="{E808BDBD-39CF-B913-CD85-D3E2A3CFB8F3}"/>
              </a:ext>
            </a:extLst>
          </p:cNvPr>
          <p:cNvSpPr>
            <a:spLocks noGrp="1"/>
          </p:cNvSpPr>
          <p:nvPr>
            <p:ph type="sldNum" sz="quarter" idx="12"/>
          </p:nvPr>
        </p:nvSpPr>
        <p:spPr/>
        <p:txBody>
          <a:bodyPr/>
          <a:lstStyle/>
          <a:p>
            <a:fld id="{F57510DD-BC01-452C-839D-799B49A94BF7}" type="slidenum">
              <a:rPr lang="en-IN" smtClean="0"/>
              <a:t>10</a:t>
            </a:fld>
            <a:endParaRPr lang="en-IN"/>
          </a:p>
        </p:txBody>
      </p:sp>
    </p:spTree>
    <p:extLst>
      <p:ext uri="{BB962C8B-B14F-4D97-AF65-F5344CB8AC3E}">
        <p14:creationId xmlns:p14="http://schemas.microsoft.com/office/powerpoint/2010/main" val="407568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E15A4-3076-6598-5B8E-C142FC1A01BC}"/>
            </a:ext>
          </a:extLst>
        </p:cNvPr>
        <p:cNvGrpSpPr/>
        <p:nvPr/>
      </p:nvGrpSpPr>
      <p:grpSpPr>
        <a:xfrm>
          <a:off x="0" y="0"/>
          <a:ext cx="0" cy="0"/>
          <a:chOff x="0" y="0"/>
          <a:chExt cx="0" cy="0"/>
        </a:xfrm>
      </p:grpSpPr>
      <p:sp>
        <p:nvSpPr>
          <p:cNvPr id="2" name="object 8">
            <a:extLst>
              <a:ext uri="{FF2B5EF4-FFF2-40B4-BE49-F238E27FC236}">
                <a16:creationId xmlns:a16="http://schemas.microsoft.com/office/drawing/2014/main" id="{7944BAF4-5C6B-36F1-9397-7CEE8D8C70EE}"/>
              </a:ext>
            </a:extLst>
          </p:cNvPr>
          <p:cNvSpPr txBox="1">
            <a:spLocks/>
          </p:cNvSpPr>
          <p:nvPr/>
        </p:nvSpPr>
        <p:spPr>
          <a:xfrm>
            <a:off x="2170354" y="264004"/>
            <a:ext cx="7779226" cy="292388"/>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rPr>
              <a:t>M&amp;Aを成功に導く文化的なニュアンス</a:t>
            </a:r>
          </a:p>
        </p:txBody>
      </p:sp>
      <p:sp>
        <p:nvSpPr>
          <p:cNvPr id="3" name="Text Placeholder 3">
            <a:extLst>
              <a:ext uri="{FF2B5EF4-FFF2-40B4-BE49-F238E27FC236}">
                <a16:creationId xmlns:a16="http://schemas.microsoft.com/office/drawing/2014/main" id="{7E1AD7EA-4450-7573-1E58-79CE2D01766C}"/>
              </a:ext>
            </a:extLst>
          </p:cNvPr>
          <p:cNvSpPr txBox="1">
            <a:spLocks/>
          </p:cNvSpPr>
          <p:nvPr/>
        </p:nvSpPr>
        <p:spPr>
          <a:xfrm>
            <a:off x="278042" y="766735"/>
            <a:ext cx="11398021"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家族経営企業との取引の複雑さ</a:t>
            </a:r>
            <a:endParaRPr lang="en-GB" sz="1800" b="1" i="1" dirty="0">
              <a:solidFill>
                <a:srgbClr val="C8252C"/>
              </a:solidFill>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29F99665-F5F7-A23B-FC50-7C25F8B06A99}"/>
              </a:ext>
            </a:extLst>
          </p:cNvPr>
          <p:cNvSpPr txBox="1"/>
          <p:nvPr/>
        </p:nvSpPr>
        <p:spPr>
          <a:xfrm>
            <a:off x="7517331" y="2089410"/>
            <a:ext cx="3744227" cy="3600986"/>
          </a:xfrm>
          <a:prstGeom prst="rect">
            <a:avLst/>
          </a:prstGeom>
          <a:solidFill>
            <a:srgbClr val="C00000"/>
          </a:solidFill>
          <a:ln>
            <a:noFill/>
            <a:prstDash val="dash"/>
          </a:ln>
        </p:spPr>
        <p:txBody>
          <a:bodyPr wrap="square" rtlCol="0" anchor="ctr">
            <a:spAutoFit/>
          </a:bodyPr>
          <a:lstStyle/>
          <a:p>
            <a:pPr marL="171450" indent="-171450">
              <a:buFont typeface="Aptos" panose="020B0004020202020204" pitchFamily="34" charset="0"/>
              <a:buChar char="⮽"/>
            </a:pPr>
            <a:r>
              <a:rPr lang="ja" sz="1200" b="1" dirty="0">
                <a:solidFill>
                  <a:schemeClr val="bg1"/>
                </a:solidFill>
              </a:rPr>
              <a:t>個人財務と事業財務の区別が曖昧</a:t>
            </a:r>
            <a:r>
              <a:rPr lang="ja" sz="1200" dirty="0">
                <a:solidFill>
                  <a:schemeClr val="bg1"/>
                </a:solidFill>
              </a:rPr>
              <a:t>（例：不動産、車両、旅費などが事業経費として分類される）</a:t>
            </a:r>
          </a:p>
          <a:p>
            <a:pPr marL="171450" indent="-171450">
              <a:buFont typeface="Aptos" panose="020B0004020202020204" pitchFamily="34" charset="0"/>
              <a:buChar char="⮽"/>
            </a:pPr>
            <a:endParaRPr lang="en-US" sz="1200" b="1" dirty="0">
              <a:solidFill>
                <a:schemeClr val="bg1"/>
              </a:solidFill>
            </a:endParaRPr>
          </a:p>
          <a:p>
            <a:pPr marL="171450" indent="-171450">
              <a:buFont typeface="Aptos" panose="020B0004020202020204" pitchFamily="34" charset="0"/>
              <a:buChar char="⮽"/>
            </a:pPr>
            <a:r>
              <a:rPr lang="ja" sz="1200" b="1" dirty="0">
                <a:solidFill>
                  <a:schemeClr val="bg1"/>
                </a:solidFill>
              </a:rPr>
              <a:t>家族が負担した借金や支援のうち、</a:t>
            </a:r>
            <a:r>
              <a:rPr lang="ja" sz="1200" dirty="0">
                <a:solidFill>
                  <a:schemeClr val="bg1"/>
                </a:solidFill>
              </a:rPr>
              <a:t>文書化されていないもの、または公式記録に反映されていないもの</a:t>
            </a:r>
          </a:p>
          <a:p>
            <a:pPr marL="171450" indent="-171450">
              <a:buFont typeface="Aptos" panose="020B0004020202020204" pitchFamily="34" charset="0"/>
              <a:buChar char="⮽"/>
            </a:pPr>
            <a:endParaRPr lang="en-US" sz="1200" b="1" dirty="0">
              <a:solidFill>
                <a:schemeClr val="bg1"/>
              </a:solidFill>
            </a:endParaRPr>
          </a:p>
          <a:p>
            <a:pPr marL="171450" indent="-171450">
              <a:buFont typeface="Aptos" panose="020B0004020202020204" pitchFamily="34" charset="0"/>
              <a:buChar char="⮽"/>
            </a:pPr>
            <a:r>
              <a:rPr lang="ja" sz="1200" b="1" dirty="0">
                <a:solidFill>
                  <a:schemeClr val="bg1"/>
                </a:solidFill>
              </a:rPr>
              <a:t>正式なガバナンスの欠如</a:t>
            </a:r>
            <a:r>
              <a:rPr lang="ja" sz="1200" dirty="0">
                <a:solidFill>
                  <a:schemeClr val="bg1"/>
                </a:solidFill>
              </a:rPr>
              <a:t>（例：取締役会の独立性、内部統制、報告基準）</a:t>
            </a:r>
          </a:p>
          <a:p>
            <a:pPr marL="171450" indent="-171450">
              <a:buFont typeface="Aptos" panose="020B0004020202020204" pitchFamily="34" charset="0"/>
              <a:buChar char="⮽"/>
            </a:pPr>
            <a:endParaRPr lang="en-US" sz="1200" b="1" dirty="0">
              <a:solidFill>
                <a:schemeClr val="bg1"/>
              </a:solidFill>
            </a:endParaRPr>
          </a:p>
          <a:p>
            <a:pPr marL="171450" indent="-171450">
              <a:buFont typeface="Aptos" panose="020B0004020202020204" pitchFamily="34" charset="0"/>
              <a:buChar char="⮽"/>
            </a:pPr>
            <a:r>
              <a:rPr lang="ja" sz="1200" b="1" dirty="0">
                <a:solidFill>
                  <a:schemeClr val="bg1"/>
                </a:solidFill>
              </a:rPr>
              <a:t>後継者計画</a:t>
            </a:r>
            <a:r>
              <a:rPr lang="ja" sz="1200" dirty="0">
                <a:solidFill>
                  <a:schemeClr val="bg1"/>
                </a:solidFill>
              </a:rPr>
              <a:t>やリーダーシップの移行経路が不明確</a:t>
            </a:r>
          </a:p>
          <a:p>
            <a:pPr marL="171450" indent="-171450">
              <a:buFont typeface="Aptos" panose="020B0004020202020204" pitchFamily="34" charset="0"/>
              <a:buChar char="⮽"/>
            </a:pPr>
            <a:endParaRPr lang="en-US" sz="1200" b="1" dirty="0">
              <a:solidFill>
                <a:schemeClr val="bg1"/>
              </a:solidFill>
            </a:endParaRPr>
          </a:p>
          <a:p>
            <a:pPr marL="171450" indent="-171450">
              <a:buFont typeface="Aptos" panose="020B0004020202020204" pitchFamily="34" charset="0"/>
              <a:buChar char="⮽"/>
            </a:pPr>
            <a:r>
              <a:rPr lang="ja" sz="1200" dirty="0">
                <a:solidFill>
                  <a:schemeClr val="bg1"/>
                </a:solidFill>
              </a:rPr>
              <a:t>商業的に健全な選択肢を無視した</a:t>
            </a:r>
            <a:r>
              <a:rPr lang="ja" sz="1200" b="1" dirty="0">
                <a:solidFill>
                  <a:schemeClr val="bg1"/>
                </a:solidFill>
              </a:rPr>
              <a:t>感情的意思決定</a:t>
            </a:r>
          </a:p>
          <a:p>
            <a:pPr marL="171450" indent="-171450">
              <a:buFont typeface="Aptos" panose="020B0004020202020204" pitchFamily="34" charset="0"/>
              <a:buChar char="⮽"/>
            </a:pPr>
            <a:endParaRPr lang="en-US" sz="1200" b="1" dirty="0">
              <a:solidFill>
                <a:schemeClr val="bg1"/>
              </a:solidFill>
            </a:endParaRPr>
          </a:p>
          <a:p>
            <a:pPr marL="171450" indent="-171450">
              <a:buFont typeface="Aptos" panose="020B0004020202020204" pitchFamily="34" charset="0"/>
              <a:buChar char="⮽"/>
            </a:pPr>
            <a:r>
              <a:rPr lang="ja" sz="1200" b="1" dirty="0">
                <a:solidFill>
                  <a:schemeClr val="bg1"/>
                </a:solidFill>
              </a:rPr>
              <a:t>外部デューデリジェンスへの抵抗</a:t>
            </a:r>
            <a:r>
              <a:rPr lang="ja" sz="1200" dirty="0">
                <a:solidFill>
                  <a:schemeClr val="bg1"/>
                </a:solidFill>
              </a:rPr>
              <a:t>、または完全な財務情報の開示への躊躇</a:t>
            </a:r>
          </a:p>
          <a:p>
            <a:pPr marL="171450" indent="-171450">
              <a:buFont typeface="Aptos" panose="020B0004020202020204" pitchFamily="34" charset="0"/>
              <a:buChar char="⮽"/>
            </a:pPr>
            <a:endParaRPr lang="en-US" sz="1200" b="1" dirty="0">
              <a:solidFill>
                <a:schemeClr val="bg1"/>
              </a:solidFill>
            </a:endParaRPr>
          </a:p>
          <a:p>
            <a:pPr marL="171450" indent="-171450">
              <a:buFont typeface="Aptos" panose="020B0004020202020204" pitchFamily="34" charset="0"/>
              <a:buChar char="⮽"/>
            </a:pPr>
            <a:r>
              <a:rPr lang="ja" sz="1200" dirty="0">
                <a:solidFill>
                  <a:schemeClr val="bg1"/>
                </a:solidFill>
              </a:rPr>
              <a:t>能力ではなく</a:t>
            </a:r>
            <a:r>
              <a:rPr lang="ja" sz="1200" b="1" dirty="0">
                <a:solidFill>
                  <a:schemeClr val="bg1"/>
                </a:solidFill>
              </a:rPr>
              <a:t>家族のつながりに基づいた従業員の役割</a:t>
            </a:r>
          </a:p>
        </p:txBody>
      </p:sp>
      <p:sp>
        <p:nvSpPr>
          <p:cNvPr id="9" name="Text Placeholder 3">
            <a:extLst>
              <a:ext uri="{FF2B5EF4-FFF2-40B4-BE49-F238E27FC236}">
                <a16:creationId xmlns:a16="http://schemas.microsoft.com/office/drawing/2014/main" id="{C6FE97D8-F6AA-09AA-2957-D18C8DE12EA3}"/>
              </a:ext>
            </a:extLst>
          </p:cNvPr>
          <p:cNvSpPr txBox="1">
            <a:spLocks/>
          </p:cNvSpPr>
          <p:nvPr/>
        </p:nvSpPr>
        <p:spPr>
          <a:xfrm>
            <a:off x="7305575" y="1433938"/>
            <a:ext cx="4167740" cy="2889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共通の課題</a:t>
            </a:r>
          </a:p>
        </p:txBody>
      </p:sp>
      <p:grpSp>
        <p:nvGrpSpPr>
          <p:cNvPr id="4" name="Group 3">
            <a:extLst>
              <a:ext uri="{FF2B5EF4-FFF2-40B4-BE49-F238E27FC236}">
                <a16:creationId xmlns:a16="http://schemas.microsoft.com/office/drawing/2014/main" id="{8CA4C1DB-754C-F6FC-F4BB-7D8C4D5D6F2E}"/>
              </a:ext>
            </a:extLst>
          </p:cNvPr>
          <p:cNvGrpSpPr/>
          <p:nvPr/>
        </p:nvGrpSpPr>
        <p:grpSpPr>
          <a:xfrm>
            <a:off x="1072180" y="1519943"/>
            <a:ext cx="6310397" cy="4682205"/>
            <a:chOff x="1072180" y="1423690"/>
            <a:chExt cx="5801467" cy="5000257"/>
          </a:xfrm>
        </p:grpSpPr>
        <p:sp>
          <p:nvSpPr>
            <p:cNvPr id="21" name="Hexagon 20">
              <a:extLst>
                <a:ext uri="{FF2B5EF4-FFF2-40B4-BE49-F238E27FC236}">
                  <a16:creationId xmlns:a16="http://schemas.microsoft.com/office/drawing/2014/main" id="{95178FEA-1303-88E1-9352-E82E6E237638}"/>
                </a:ext>
              </a:extLst>
            </p:cNvPr>
            <p:cNvSpPr/>
            <p:nvPr/>
          </p:nvSpPr>
          <p:spPr>
            <a:xfrm>
              <a:off x="2952620" y="3170859"/>
              <a:ext cx="2009765" cy="1503785"/>
            </a:xfrm>
            <a:prstGeom prst="hexagon">
              <a:avLst/>
            </a:prstGeom>
            <a:solidFill>
              <a:srgbClr val="C0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1" name="Hexagon 10">
              <a:extLst>
                <a:ext uri="{FF2B5EF4-FFF2-40B4-BE49-F238E27FC236}">
                  <a16:creationId xmlns:a16="http://schemas.microsoft.com/office/drawing/2014/main" id="{29D28423-8AB8-6DFD-6769-F708696C6A62}"/>
                </a:ext>
              </a:extLst>
            </p:cNvPr>
            <p:cNvSpPr/>
            <p:nvPr/>
          </p:nvSpPr>
          <p:spPr>
            <a:xfrm>
              <a:off x="2944806" y="1423690"/>
              <a:ext cx="2009765" cy="1503786"/>
            </a:xfrm>
            <a:prstGeom prst="hexagon">
              <a:avLst/>
            </a:prstGeom>
            <a:solidFill>
              <a:srgbClr val="D1D1D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Lato Light" panose="020F0502020204030203" pitchFamily="34" charset="0"/>
              </a:endParaRPr>
            </a:p>
          </p:txBody>
        </p:sp>
        <p:sp>
          <p:nvSpPr>
            <p:cNvPr id="23" name="TextBox 22">
              <a:extLst>
                <a:ext uri="{FF2B5EF4-FFF2-40B4-BE49-F238E27FC236}">
                  <a16:creationId xmlns:a16="http://schemas.microsoft.com/office/drawing/2014/main" id="{0ADCEC23-8485-9D3C-DC91-A32674DB5FA7}"/>
                </a:ext>
              </a:extLst>
            </p:cNvPr>
            <p:cNvSpPr txBox="1"/>
            <p:nvPr/>
          </p:nvSpPr>
          <p:spPr>
            <a:xfrm>
              <a:off x="3111253" y="1604887"/>
              <a:ext cx="1676869" cy="1183260"/>
            </a:xfrm>
            <a:prstGeom prst="rect">
              <a:avLst/>
            </a:prstGeom>
            <a:noFill/>
          </p:spPr>
          <p:txBody>
            <a:bodyPr wrap="square" rtlCol="0" anchor="ctr">
              <a:spAutoFit/>
            </a:bodyPr>
            <a:lstStyle/>
            <a:p>
              <a:pPr algn="ctr"/>
              <a:r>
                <a:rPr lang="ja" sz="1100"/>
                <a:t>プロモーターはビジネスを家族の延長として扱うことが多く、意思決定が非常に個人的なものとなり、外部からの影響を受けにくくなる。</a:t>
              </a:r>
              <a:endParaRPr lang="en-IN" sz="1100"/>
            </a:p>
          </p:txBody>
        </p:sp>
        <p:sp>
          <p:nvSpPr>
            <p:cNvPr id="12" name="Hexagon 11">
              <a:extLst>
                <a:ext uri="{FF2B5EF4-FFF2-40B4-BE49-F238E27FC236}">
                  <a16:creationId xmlns:a16="http://schemas.microsoft.com/office/drawing/2014/main" id="{61A52118-E36C-220C-88B8-7DB494BB66AB}"/>
                </a:ext>
              </a:extLst>
            </p:cNvPr>
            <p:cNvSpPr/>
            <p:nvPr/>
          </p:nvSpPr>
          <p:spPr>
            <a:xfrm>
              <a:off x="1166600" y="2195806"/>
              <a:ext cx="1935711" cy="1503785"/>
            </a:xfrm>
            <a:prstGeom prst="hexagon">
              <a:avLst/>
            </a:prstGeom>
            <a:solidFill>
              <a:srgbClr val="D1D1D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Lato Light" panose="020F0502020204030203" pitchFamily="34" charset="0"/>
              </a:endParaRPr>
            </a:p>
          </p:txBody>
        </p:sp>
        <p:sp>
          <p:nvSpPr>
            <p:cNvPr id="24" name="TextBox 23">
              <a:extLst>
                <a:ext uri="{FF2B5EF4-FFF2-40B4-BE49-F238E27FC236}">
                  <a16:creationId xmlns:a16="http://schemas.microsoft.com/office/drawing/2014/main" id="{C2E3248B-E848-A844-9FC7-14A19D4A0C7C}"/>
                </a:ext>
              </a:extLst>
            </p:cNvPr>
            <p:cNvSpPr txBox="1"/>
            <p:nvPr/>
          </p:nvSpPr>
          <p:spPr>
            <a:xfrm>
              <a:off x="1405436" y="2390841"/>
              <a:ext cx="1422830" cy="1183260"/>
            </a:xfrm>
            <a:prstGeom prst="rect">
              <a:avLst/>
            </a:prstGeom>
            <a:noFill/>
          </p:spPr>
          <p:txBody>
            <a:bodyPr wrap="square" rtlCol="0" anchor="ctr">
              <a:spAutoFit/>
            </a:bodyPr>
            <a:lstStyle/>
            <a:p>
              <a:pPr algn="ctr"/>
              <a:r>
                <a:rPr lang="ja" sz="1100"/>
                <a:t>多くの企業では正式な取締役会や明確なリーダーシップの役割が存在せず、1～2人の人物に統制が集中している。</a:t>
              </a:r>
              <a:endParaRPr lang="en-IN" sz="1100"/>
            </a:p>
          </p:txBody>
        </p:sp>
        <p:sp>
          <p:nvSpPr>
            <p:cNvPr id="17" name="Hexagon 16">
              <a:extLst>
                <a:ext uri="{FF2B5EF4-FFF2-40B4-BE49-F238E27FC236}">
                  <a16:creationId xmlns:a16="http://schemas.microsoft.com/office/drawing/2014/main" id="{8B62FA0D-368A-A785-54BA-1973662BB7F2}"/>
                </a:ext>
              </a:extLst>
            </p:cNvPr>
            <p:cNvSpPr/>
            <p:nvPr/>
          </p:nvSpPr>
          <p:spPr>
            <a:xfrm>
              <a:off x="4838415" y="2294781"/>
              <a:ext cx="1935711" cy="1457576"/>
            </a:xfrm>
            <a:prstGeom prst="hexagon">
              <a:avLst/>
            </a:prstGeom>
            <a:solidFill>
              <a:srgbClr val="D1D1D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Lato Light" panose="020F0502020204030203" pitchFamily="34" charset="0"/>
              </a:endParaRPr>
            </a:p>
          </p:txBody>
        </p:sp>
        <p:sp>
          <p:nvSpPr>
            <p:cNvPr id="25" name="TextBox 24">
              <a:extLst>
                <a:ext uri="{FF2B5EF4-FFF2-40B4-BE49-F238E27FC236}">
                  <a16:creationId xmlns:a16="http://schemas.microsoft.com/office/drawing/2014/main" id="{E98DF03E-EAB7-D443-C3E3-00CA62EE9445}"/>
                </a:ext>
              </a:extLst>
            </p:cNvPr>
            <p:cNvSpPr txBox="1"/>
            <p:nvPr/>
          </p:nvSpPr>
          <p:spPr>
            <a:xfrm>
              <a:off x="4939159" y="2708667"/>
              <a:ext cx="1718980" cy="640932"/>
            </a:xfrm>
            <a:prstGeom prst="rect">
              <a:avLst/>
            </a:prstGeom>
            <a:noFill/>
          </p:spPr>
          <p:txBody>
            <a:bodyPr wrap="square" rtlCol="0" anchor="ctr">
              <a:spAutoFit/>
            </a:bodyPr>
            <a:lstStyle/>
            <a:p>
              <a:pPr algn="ctr"/>
              <a:r>
                <a:rPr lang="ja" sz="1100" dirty="0"/>
                <a:t>個人ローンや家族による融資の利用は、真の資本構成を歪める可能性がある。</a:t>
              </a:r>
              <a:endParaRPr lang="en-IN" sz="1100" dirty="0"/>
            </a:p>
          </p:txBody>
        </p:sp>
        <p:sp>
          <p:nvSpPr>
            <p:cNvPr id="14" name="Hexagon 13">
              <a:extLst>
                <a:ext uri="{FF2B5EF4-FFF2-40B4-BE49-F238E27FC236}">
                  <a16:creationId xmlns:a16="http://schemas.microsoft.com/office/drawing/2014/main" id="{72E9C7CE-E1F8-536D-92E2-F1BF68E9290F}"/>
                </a:ext>
              </a:extLst>
            </p:cNvPr>
            <p:cNvSpPr/>
            <p:nvPr/>
          </p:nvSpPr>
          <p:spPr>
            <a:xfrm>
              <a:off x="4872129" y="3995106"/>
              <a:ext cx="2001518" cy="1512712"/>
            </a:xfrm>
            <a:prstGeom prst="hexagon">
              <a:avLst/>
            </a:prstGeom>
            <a:solidFill>
              <a:srgbClr val="D1D1D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Lato Light" panose="020F0502020204030203" pitchFamily="34" charset="0"/>
              </a:endParaRPr>
            </a:p>
          </p:txBody>
        </p:sp>
        <p:sp>
          <p:nvSpPr>
            <p:cNvPr id="26" name="TextBox 25">
              <a:extLst>
                <a:ext uri="{FF2B5EF4-FFF2-40B4-BE49-F238E27FC236}">
                  <a16:creationId xmlns:a16="http://schemas.microsoft.com/office/drawing/2014/main" id="{DBD84F7A-A28A-F88E-3D3F-E237D00C853C}"/>
                </a:ext>
              </a:extLst>
            </p:cNvPr>
            <p:cNvSpPr txBox="1"/>
            <p:nvPr/>
          </p:nvSpPr>
          <p:spPr>
            <a:xfrm>
              <a:off x="4992363" y="4348133"/>
              <a:ext cx="1736516" cy="821707"/>
            </a:xfrm>
            <a:prstGeom prst="rect">
              <a:avLst/>
            </a:prstGeom>
            <a:noFill/>
          </p:spPr>
          <p:txBody>
            <a:bodyPr wrap="square" rtlCol="0" anchor="ctr">
              <a:spAutoFit/>
            </a:bodyPr>
            <a:lstStyle/>
            <a:p>
              <a:pPr algn="ctr"/>
              <a:r>
                <a:rPr lang="ja" sz="1100" dirty="0"/>
                <a:t>個人的な支出が会社を経由する可能性があり、デューデリジェンス中に問題が生じる可能性がある。</a:t>
              </a:r>
              <a:endParaRPr lang="en-IN" sz="1100" dirty="0"/>
            </a:p>
          </p:txBody>
        </p:sp>
        <p:sp>
          <p:nvSpPr>
            <p:cNvPr id="13" name="Hexagon 12">
              <a:extLst>
                <a:ext uri="{FF2B5EF4-FFF2-40B4-BE49-F238E27FC236}">
                  <a16:creationId xmlns:a16="http://schemas.microsoft.com/office/drawing/2014/main" id="{A63B1238-DAC1-4C45-1D34-3B9346479D12}"/>
                </a:ext>
              </a:extLst>
            </p:cNvPr>
            <p:cNvSpPr/>
            <p:nvPr/>
          </p:nvSpPr>
          <p:spPr>
            <a:xfrm>
              <a:off x="2962650" y="4920162"/>
              <a:ext cx="2009765" cy="1503785"/>
            </a:xfrm>
            <a:prstGeom prst="hexagon">
              <a:avLst/>
            </a:prstGeom>
            <a:solidFill>
              <a:srgbClr val="D1D1D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Lato Light" panose="020F0502020204030203" pitchFamily="34" charset="0"/>
              </a:endParaRPr>
            </a:p>
          </p:txBody>
        </p:sp>
        <p:sp>
          <p:nvSpPr>
            <p:cNvPr id="27" name="TextBox 26">
              <a:extLst>
                <a:ext uri="{FF2B5EF4-FFF2-40B4-BE49-F238E27FC236}">
                  <a16:creationId xmlns:a16="http://schemas.microsoft.com/office/drawing/2014/main" id="{3A9088AD-5395-1D9B-C898-774EF2D5544F}"/>
                </a:ext>
              </a:extLst>
            </p:cNvPr>
            <p:cNvSpPr txBox="1"/>
            <p:nvPr/>
          </p:nvSpPr>
          <p:spPr>
            <a:xfrm>
              <a:off x="3161580" y="5246652"/>
              <a:ext cx="1616309" cy="821707"/>
            </a:xfrm>
            <a:prstGeom prst="rect">
              <a:avLst/>
            </a:prstGeom>
            <a:noFill/>
          </p:spPr>
          <p:txBody>
            <a:bodyPr wrap="square" rtlCol="0" anchor="ctr">
              <a:spAutoFit/>
            </a:bodyPr>
            <a:lstStyle/>
            <a:p>
              <a:pPr algn="ctr"/>
              <a:r>
                <a:rPr lang="ja" sz="1100" dirty="0"/>
                <a:t>取締役レベルの経費や関連当事者間の取引に正式な記録がないことが多く、評価が複雑になる。</a:t>
              </a:r>
              <a:endParaRPr lang="en-IN" sz="1100" dirty="0"/>
            </a:p>
          </p:txBody>
        </p:sp>
        <p:sp>
          <p:nvSpPr>
            <p:cNvPr id="10" name="Hexagon 9">
              <a:extLst>
                <a:ext uri="{FF2B5EF4-FFF2-40B4-BE49-F238E27FC236}">
                  <a16:creationId xmlns:a16="http://schemas.microsoft.com/office/drawing/2014/main" id="{1B9DD061-3303-1ADE-43C1-B618DD7D02C2}"/>
                </a:ext>
              </a:extLst>
            </p:cNvPr>
            <p:cNvSpPr/>
            <p:nvPr/>
          </p:nvSpPr>
          <p:spPr>
            <a:xfrm>
              <a:off x="1072180" y="3993026"/>
              <a:ext cx="2009765" cy="1503785"/>
            </a:xfrm>
            <a:prstGeom prst="hexagon">
              <a:avLst/>
            </a:prstGeom>
            <a:solidFill>
              <a:srgbClr val="D1D1D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Lato Light" panose="020F0502020204030203" pitchFamily="34" charset="0"/>
              </a:endParaRPr>
            </a:p>
          </p:txBody>
        </p:sp>
        <p:sp>
          <p:nvSpPr>
            <p:cNvPr id="28" name="TextBox 27">
              <a:extLst>
                <a:ext uri="{FF2B5EF4-FFF2-40B4-BE49-F238E27FC236}">
                  <a16:creationId xmlns:a16="http://schemas.microsoft.com/office/drawing/2014/main" id="{BE149F43-0A9F-58F8-A092-19CBCB43C486}"/>
                </a:ext>
              </a:extLst>
            </p:cNvPr>
            <p:cNvSpPr txBox="1"/>
            <p:nvPr/>
          </p:nvSpPr>
          <p:spPr>
            <a:xfrm>
              <a:off x="1311953" y="4153244"/>
              <a:ext cx="1530218" cy="1183260"/>
            </a:xfrm>
            <a:prstGeom prst="rect">
              <a:avLst/>
            </a:prstGeom>
            <a:noFill/>
          </p:spPr>
          <p:txBody>
            <a:bodyPr wrap="square" rtlCol="0" anchor="ctr">
              <a:spAutoFit/>
            </a:bodyPr>
            <a:lstStyle/>
            <a:p>
              <a:pPr algn="ctr"/>
              <a:r>
                <a:rPr lang="ja" sz="1100" dirty="0"/>
                <a:t>リーダーシップの移行は、多くの場合、計画外であり、実力や事業継続性ではなく、家族の階層構造によって推進され</a:t>
              </a:r>
              <a:r>
                <a:rPr lang="ja-JP" altLang="en-US" sz="1100" dirty="0"/>
                <a:t>る</a:t>
              </a:r>
              <a:r>
                <a:rPr lang="ja" sz="1100" dirty="0"/>
                <a:t>。</a:t>
              </a:r>
              <a:endParaRPr lang="en-IN" sz="1100" dirty="0"/>
            </a:p>
          </p:txBody>
        </p:sp>
        <p:sp>
          <p:nvSpPr>
            <p:cNvPr id="36" name="TextBox 35">
              <a:extLst>
                <a:ext uri="{FF2B5EF4-FFF2-40B4-BE49-F238E27FC236}">
                  <a16:creationId xmlns:a16="http://schemas.microsoft.com/office/drawing/2014/main" id="{95E54689-1D0E-A3B0-BE54-9871C3B47430}"/>
                </a:ext>
              </a:extLst>
            </p:cNvPr>
            <p:cNvSpPr txBox="1"/>
            <p:nvPr/>
          </p:nvSpPr>
          <p:spPr>
            <a:xfrm>
              <a:off x="3121654" y="3586785"/>
              <a:ext cx="1676869" cy="1015663"/>
            </a:xfrm>
            <a:prstGeom prst="rect">
              <a:avLst/>
            </a:prstGeom>
            <a:noFill/>
          </p:spPr>
          <p:txBody>
            <a:bodyPr wrap="square" rtlCol="0">
              <a:spAutoFit/>
            </a:bodyPr>
            <a:lstStyle/>
            <a:p>
              <a:pPr algn="ctr"/>
              <a:r>
                <a:rPr lang="ja" sz="1200" b="1" dirty="0">
                  <a:solidFill>
                    <a:schemeClr val="bg1"/>
                  </a:solidFill>
                  <a:latin typeface="Poppins" panose="00000500000000000000" pitchFamily="2" charset="0"/>
                  <a:cs typeface="Poppins" panose="00000500000000000000" pitchFamily="2" charset="0"/>
                </a:rPr>
                <a:t>インドにおける家族経営の企業買収が予測不可能な理由とは?</a:t>
              </a:r>
              <a:endParaRPr lang="en-IN" sz="1200" b="1" dirty="0">
                <a:solidFill>
                  <a:schemeClr val="bg1"/>
                </a:solidFill>
                <a:latin typeface="Poppins" panose="00000500000000000000" pitchFamily="2" charset="0"/>
                <a:cs typeface="Poppins" panose="00000500000000000000" pitchFamily="2" charset="0"/>
              </a:endParaRPr>
            </a:p>
          </p:txBody>
        </p:sp>
      </p:grpSp>
      <p:sp>
        <p:nvSpPr>
          <p:cNvPr id="5" name="Slide Number Placeholder 4">
            <a:extLst>
              <a:ext uri="{FF2B5EF4-FFF2-40B4-BE49-F238E27FC236}">
                <a16:creationId xmlns:a16="http://schemas.microsoft.com/office/drawing/2014/main" id="{7593B9AD-39C3-DA6E-7970-AEAEFAECEDFE}"/>
              </a:ext>
            </a:extLst>
          </p:cNvPr>
          <p:cNvSpPr>
            <a:spLocks noGrp="1"/>
          </p:cNvSpPr>
          <p:nvPr>
            <p:ph type="sldNum" sz="quarter" idx="12"/>
          </p:nvPr>
        </p:nvSpPr>
        <p:spPr/>
        <p:txBody>
          <a:bodyPr/>
          <a:lstStyle/>
          <a:p>
            <a:fld id="{F57510DD-BC01-452C-839D-799B49A94BF7}" type="slidenum">
              <a:rPr lang="en-IN" smtClean="0"/>
              <a:t>11</a:t>
            </a:fld>
            <a:endParaRPr lang="en-IN"/>
          </a:p>
        </p:txBody>
      </p:sp>
    </p:spTree>
    <p:extLst>
      <p:ext uri="{BB962C8B-B14F-4D97-AF65-F5344CB8AC3E}">
        <p14:creationId xmlns:p14="http://schemas.microsoft.com/office/powerpoint/2010/main" val="3182349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6456F-89CC-EAAA-9F6B-757676D4B025}"/>
            </a:ext>
          </a:extLst>
        </p:cNvPr>
        <p:cNvGrpSpPr/>
        <p:nvPr/>
      </p:nvGrpSpPr>
      <p:grpSpPr>
        <a:xfrm>
          <a:off x="0" y="0"/>
          <a:ext cx="0" cy="0"/>
          <a:chOff x="0" y="0"/>
          <a:chExt cx="0" cy="0"/>
        </a:xfrm>
      </p:grpSpPr>
      <p:sp>
        <p:nvSpPr>
          <p:cNvPr id="2" name="object 8">
            <a:extLst>
              <a:ext uri="{FF2B5EF4-FFF2-40B4-BE49-F238E27FC236}">
                <a16:creationId xmlns:a16="http://schemas.microsoft.com/office/drawing/2014/main" id="{0992E721-BDC8-933C-0D99-24211CDAB406}"/>
              </a:ext>
            </a:extLst>
          </p:cNvPr>
          <p:cNvSpPr txBox="1">
            <a:spLocks/>
          </p:cNvSpPr>
          <p:nvPr/>
        </p:nvSpPr>
        <p:spPr>
          <a:xfrm>
            <a:off x="2170354" y="264004"/>
            <a:ext cx="7779226" cy="292388"/>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インドにおけるM&amp;Aを促進する主要な法的</a:t>
            </a:r>
            <a:r>
              <a:rPr lang="ja-JP" altLang="en-US" sz="2000" dirty="0">
                <a:solidFill>
                  <a:schemeClr val="tx1"/>
                </a:solidFill>
                <a:latin typeface="Poppins" panose="00000500000000000000" pitchFamily="2" charset="0"/>
                <a:cs typeface="Poppins" panose="00000500000000000000" pitchFamily="2" charset="0"/>
              </a:rPr>
              <a:t>・</a:t>
            </a:r>
            <a:r>
              <a:rPr kumimoji="0" lang="ja" sz="2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規制上の要因</a:t>
            </a:r>
          </a:p>
        </p:txBody>
      </p:sp>
      <p:sp>
        <p:nvSpPr>
          <p:cNvPr id="3" name="Text Placeholder 3">
            <a:extLst>
              <a:ext uri="{FF2B5EF4-FFF2-40B4-BE49-F238E27FC236}">
                <a16:creationId xmlns:a16="http://schemas.microsoft.com/office/drawing/2014/main" id="{8A876B8D-BD6B-C9A2-E0AF-AFC64F29E944}"/>
              </a:ext>
            </a:extLst>
          </p:cNvPr>
          <p:cNvSpPr txBox="1">
            <a:spLocks/>
          </p:cNvSpPr>
          <p:nvPr/>
        </p:nvSpPr>
        <p:spPr>
          <a:xfrm>
            <a:off x="227708" y="752105"/>
            <a:ext cx="11760160"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インドはM&amp;Aに関して明確な法的枠組みとFDI</a:t>
            </a:r>
            <a:r>
              <a:rPr lang="ja-JP" altLang="en-US" sz="1800" b="1" i="1" dirty="0">
                <a:solidFill>
                  <a:srgbClr val="C8252C"/>
                </a:solidFill>
                <a:latin typeface="Poppins" panose="00000500000000000000" pitchFamily="2" charset="0"/>
                <a:cs typeface="Poppins" panose="00000500000000000000" pitchFamily="2" charset="0"/>
              </a:rPr>
              <a:t>フレームワーク</a:t>
            </a:r>
            <a:r>
              <a:rPr lang="ja" sz="1800" b="1" i="1" dirty="0">
                <a:solidFill>
                  <a:srgbClr val="C8252C"/>
                </a:solidFill>
                <a:latin typeface="Poppins" panose="00000500000000000000" pitchFamily="2" charset="0"/>
                <a:cs typeface="Poppins" panose="00000500000000000000" pitchFamily="2" charset="0"/>
              </a:rPr>
              <a:t>を提供してい</a:t>
            </a:r>
            <a:r>
              <a:rPr lang="ja-JP" altLang="en-US" sz="1800" b="1" i="1" dirty="0">
                <a:solidFill>
                  <a:srgbClr val="C8252C"/>
                </a:solidFill>
                <a:latin typeface="Poppins" panose="00000500000000000000" pitchFamily="2" charset="0"/>
                <a:cs typeface="Poppins" panose="00000500000000000000" pitchFamily="2" charset="0"/>
              </a:rPr>
              <a:t>る</a:t>
            </a:r>
            <a:r>
              <a:rPr lang="ja" sz="1800" b="1" i="1" dirty="0">
                <a:solidFill>
                  <a:srgbClr val="C8252C"/>
                </a:solidFill>
                <a:latin typeface="Poppins" panose="00000500000000000000" pitchFamily="2" charset="0"/>
                <a:cs typeface="Poppins" panose="00000500000000000000" pitchFamily="2" charset="0"/>
              </a:rPr>
              <a:t>が、</a:t>
            </a:r>
            <a:endParaRPr lang="en-US" altLang="ja" sz="1800" b="1" i="1" dirty="0">
              <a:solidFill>
                <a:srgbClr val="C8252C"/>
              </a:solidFill>
              <a:latin typeface="Poppins" panose="00000500000000000000" pitchFamily="2" charset="0"/>
              <a:cs typeface="Poppins" panose="00000500000000000000" pitchFamily="2" charset="0"/>
            </a:endParaRPr>
          </a:p>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円滑な実行には規制遵守が不可欠。</a:t>
            </a:r>
            <a:endParaRPr lang="en-GB" sz="1800" b="1" i="1" dirty="0">
              <a:solidFill>
                <a:srgbClr val="C8252C"/>
              </a:solidFill>
              <a:latin typeface="Poppins" panose="00000500000000000000" pitchFamily="2" charset="0"/>
              <a:cs typeface="Poppins" panose="00000500000000000000" pitchFamily="2" charset="0"/>
            </a:endParaRPr>
          </a:p>
        </p:txBody>
      </p:sp>
      <p:graphicFrame>
        <p:nvGraphicFramePr>
          <p:cNvPr id="15" name="Table 14">
            <a:extLst>
              <a:ext uri="{FF2B5EF4-FFF2-40B4-BE49-F238E27FC236}">
                <a16:creationId xmlns:a16="http://schemas.microsoft.com/office/drawing/2014/main" id="{41DBA2B2-CCE7-01EF-5490-585A17895214}"/>
              </a:ext>
            </a:extLst>
          </p:cNvPr>
          <p:cNvGraphicFramePr>
            <a:graphicFrameLocks noGrp="1"/>
          </p:cNvGraphicFramePr>
          <p:nvPr>
            <p:extLst>
              <p:ext uri="{D42A27DB-BD31-4B8C-83A1-F6EECF244321}">
                <p14:modId xmlns:p14="http://schemas.microsoft.com/office/powerpoint/2010/main" val="2636523072"/>
              </p:ext>
            </p:extLst>
          </p:nvPr>
        </p:nvGraphicFramePr>
        <p:xfrm>
          <a:off x="4250857" y="1737306"/>
          <a:ext cx="3691067" cy="4223878"/>
        </p:xfrm>
        <a:graphic>
          <a:graphicData uri="http://schemas.openxmlformats.org/drawingml/2006/table">
            <a:tbl>
              <a:tblPr firstRow="1" bandRow="1">
                <a:tableStyleId>{5C22544A-7EE6-4342-B048-85BDC9FD1C3A}</a:tableStyleId>
              </a:tblPr>
              <a:tblGrid>
                <a:gridCol w="1389655">
                  <a:extLst>
                    <a:ext uri="{9D8B030D-6E8A-4147-A177-3AD203B41FA5}">
                      <a16:colId xmlns:a16="http://schemas.microsoft.com/office/drawing/2014/main" val="2528651951"/>
                    </a:ext>
                  </a:extLst>
                </a:gridCol>
                <a:gridCol w="904126">
                  <a:extLst>
                    <a:ext uri="{9D8B030D-6E8A-4147-A177-3AD203B41FA5}">
                      <a16:colId xmlns:a16="http://schemas.microsoft.com/office/drawing/2014/main" val="790312803"/>
                    </a:ext>
                  </a:extLst>
                </a:gridCol>
                <a:gridCol w="1397286">
                  <a:extLst>
                    <a:ext uri="{9D8B030D-6E8A-4147-A177-3AD203B41FA5}">
                      <a16:colId xmlns:a16="http://schemas.microsoft.com/office/drawing/2014/main" val="4159786609"/>
                    </a:ext>
                  </a:extLst>
                </a:gridCol>
              </a:tblGrid>
              <a:tr h="208922">
                <a:tc>
                  <a:txBody>
                    <a:bodyPr/>
                    <a:lstStyle/>
                    <a:p>
                      <a:r>
                        <a:rPr lang="ja" sz="1200" dirty="0">
                          <a:latin typeface="Poppins" panose="00000500000000000000" pitchFamily="2" charset="0"/>
                          <a:cs typeface="Poppins" panose="00000500000000000000" pitchFamily="2" charset="0"/>
                        </a:rPr>
                        <a:t>セクタ</a:t>
                      </a:r>
                      <a:r>
                        <a:rPr lang="ja-JP" altLang="en-US" sz="1200" dirty="0">
                          <a:latin typeface="Poppins" panose="00000500000000000000" pitchFamily="2" charset="0"/>
                          <a:cs typeface="Poppins" panose="00000500000000000000" pitchFamily="2" charset="0"/>
                        </a:rPr>
                        <a:t>ー</a:t>
                      </a:r>
                      <a:endParaRPr lang="en-IN" sz="1200" dirty="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ja" sz="1200">
                          <a:latin typeface="Poppins" panose="00000500000000000000" pitchFamily="2" charset="0"/>
                          <a:cs typeface="Poppins" panose="00000500000000000000" pitchFamily="2" charset="0"/>
                        </a:rPr>
                        <a:t>FDI制限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ja" sz="1200">
                          <a:latin typeface="Poppins" panose="00000500000000000000" pitchFamily="2" charset="0"/>
                          <a:cs typeface="Poppins" panose="00000500000000000000" pitchFamily="2" charset="0"/>
                        </a:rPr>
                        <a:t>進入ルート</a:t>
                      </a:r>
                      <a:endParaRPr lang="en-IN" sz="120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80560282"/>
                  </a:ext>
                </a:extLst>
              </a:tr>
              <a:tr h="444927">
                <a:tc>
                  <a:txBody>
                    <a:bodyPr/>
                    <a:lstStyle/>
                    <a:p>
                      <a:pPr algn="l" fontAlgn="t"/>
                      <a:r>
                        <a:rPr lang="ja" sz="1000" dirty="0">
                          <a:effectLst/>
                        </a:rPr>
                        <a:t>銀行 </a:t>
                      </a:r>
                      <a:r>
                        <a:rPr lang="en-US" altLang="ja" sz="1000" dirty="0">
                          <a:effectLst/>
                        </a:rPr>
                        <a:t>–</a:t>
                      </a:r>
                      <a:r>
                        <a:rPr lang="ja" sz="1000" dirty="0">
                          <a:effectLst/>
                        </a:rPr>
                        <a:t> </a:t>
                      </a:r>
                      <a:r>
                        <a:rPr lang="ja-JP" altLang="en-US" sz="1000" dirty="0">
                          <a:effectLst/>
                        </a:rPr>
                        <a:t>民間</a:t>
                      </a:r>
                      <a:endParaRPr lang="ja" sz="1000" dirty="0">
                        <a:effectLst/>
                      </a:endParaRP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ja" sz="1000" b="1">
                          <a:effectLst/>
                        </a:rPr>
                        <a:t>74%</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ja" sz="1000">
                          <a:effectLst/>
                        </a:rPr>
                        <a:t>49%～自動。49%以上～74%～政府ルート</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352891"/>
                  </a:ext>
                </a:extLst>
              </a:tr>
              <a:tr h="533913">
                <a:tc>
                  <a:txBody>
                    <a:bodyPr/>
                    <a:lstStyle/>
                    <a:p>
                      <a:r>
                        <a:rPr lang="ja" sz="1000" b="0" i="0" kern="1200">
                          <a:solidFill>
                            <a:schemeClr val="dk1"/>
                          </a:solidFill>
                          <a:effectLst/>
                          <a:latin typeface="+mn-lt"/>
                          <a:ea typeface="+mn-ea"/>
                          <a:cs typeface="+mn-cs"/>
                        </a:rPr>
                        <a:t>RBI、SEBI、IRDAI、その他の規制当局によって規制されている金融サービス活動</a:t>
                      </a:r>
                      <a:endParaRPr lang="en-IN"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ja" sz="1000" b="1">
                          <a:effectLst/>
                        </a:rPr>
                        <a:t>100%</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ja" sz="1000">
                          <a:effectLst/>
                        </a:rPr>
                        <a:t>自動</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2705427"/>
                  </a:ext>
                </a:extLst>
              </a:tr>
              <a:tr h="328859">
                <a:tc>
                  <a:txBody>
                    <a:bodyPr/>
                    <a:lstStyle/>
                    <a:p>
                      <a:pPr algn="l" fontAlgn="t"/>
                      <a:r>
                        <a:rPr lang="ja" sz="1000">
                          <a:effectLst/>
                        </a:rPr>
                        <a:t>単一ブランド小売取引</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ja" sz="1000" b="1">
                          <a:effectLst/>
                        </a:rPr>
                        <a:t>100%</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ja" sz="1000">
                          <a:effectLst/>
                        </a:rPr>
                        <a:t>自動</a:t>
                      </a:r>
                      <a:endParaRPr lang="en-US" sz="1000">
                        <a:effectLst/>
                      </a:endParaRP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91088"/>
                  </a:ext>
                </a:extLst>
              </a:tr>
              <a:tr h="212791">
                <a:tc>
                  <a:txBody>
                    <a:bodyPr/>
                    <a:lstStyle/>
                    <a:p>
                      <a:pPr algn="l" fontAlgn="t"/>
                      <a:r>
                        <a:rPr lang="ja" sz="1000" b="0" i="0" kern="1200">
                          <a:solidFill>
                            <a:schemeClr val="dk1"/>
                          </a:solidFill>
                          <a:effectLst/>
                          <a:latin typeface="+mn-lt"/>
                          <a:ea typeface="+mn-ea"/>
                          <a:cs typeface="+mn-cs"/>
                        </a:rPr>
                        <a:t>再生可能エネルギー</a:t>
                      </a:r>
                      <a:endParaRPr lang="en-IN" sz="1000">
                        <a:effectLst/>
                      </a:endParaRP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ja" sz="1000" b="1">
                          <a:effectLst/>
                        </a:rPr>
                        <a:t>100%</a:t>
                      </a:r>
                      <a:endParaRPr lang="en-IN" sz="1000" b="1">
                        <a:effectLst/>
                      </a:endParaRP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ja" sz="1000">
                          <a:effectLst/>
                        </a:rPr>
                        <a:t>自動</a:t>
                      </a:r>
                      <a:endParaRPr lang="en-IN" sz="1000">
                        <a:effectLst/>
                      </a:endParaRP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0588369"/>
                  </a:ext>
                </a:extLst>
              </a:tr>
              <a:tr h="328859">
                <a:tc>
                  <a:txBody>
                    <a:bodyPr/>
                    <a:lstStyle/>
                    <a:p>
                      <a:pPr algn="l" fontAlgn="t"/>
                      <a:r>
                        <a:rPr lang="ja" sz="1000">
                          <a:effectLst/>
                        </a:rPr>
                        <a:t>自動車部品とEV</a:t>
                      </a:r>
                      <a:endParaRPr lang="en-IN" sz="1000">
                        <a:effectLst/>
                      </a:endParaRP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ja" sz="1000" b="1">
                          <a:effectLst/>
                        </a:rPr>
                        <a:t>100%</a:t>
                      </a:r>
                      <a:endParaRPr lang="en-IN" sz="1000" b="1">
                        <a:effectLst/>
                      </a:endParaRP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ja" sz="1000">
                          <a:effectLst/>
                        </a:rPr>
                        <a:t>自動</a:t>
                      </a:r>
                      <a:endParaRPr lang="en-IN" sz="1000">
                        <a:effectLst/>
                      </a:endParaRP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3810750"/>
                  </a:ext>
                </a:extLst>
              </a:tr>
              <a:tr h="328859">
                <a:tc>
                  <a:txBody>
                    <a:bodyPr/>
                    <a:lstStyle/>
                    <a:p>
                      <a:pPr algn="l" fontAlgn="t"/>
                      <a:r>
                        <a:rPr lang="ja" sz="1000">
                          <a:effectLst/>
                        </a:rPr>
                        <a:t>電気機械およびシステム</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ja" sz="1000" b="1">
                          <a:effectLst/>
                        </a:rPr>
                        <a:t>100%</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ja" sz="1000" dirty="0">
                          <a:effectLst/>
                        </a:rPr>
                        <a:t>自動</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784784"/>
                  </a:ext>
                </a:extLst>
              </a:tr>
              <a:tr h="444927">
                <a:tc>
                  <a:txBody>
                    <a:bodyPr/>
                    <a:lstStyle/>
                    <a:p>
                      <a:pPr algn="l" fontAlgn="t"/>
                      <a:r>
                        <a:rPr lang="ja" sz="1000">
                          <a:effectLst/>
                        </a:rPr>
                        <a:t>防衛製造業</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ja" sz="1000" b="1">
                          <a:effectLst/>
                        </a:rPr>
                        <a:t>100%</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ja" sz="1000">
                          <a:effectLst/>
                        </a:rPr>
                        <a:t>49%</a:t>
                      </a:r>
                      <a:r>
                        <a:rPr lang="ja" sz="1000" err="1">
                          <a:effectLst/>
                        </a:rPr>
                        <a:t>までは</a:t>
                      </a:r>
                      <a:r>
                        <a:rPr lang="ja" sz="1000">
                          <a:effectLst/>
                        </a:rPr>
                        <a:t>自動。49%を超える場合は政府ルート。</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221917"/>
                  </a:ext>
                </a:extLst>
              </a:tr>
              <a:tr h="32885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 sz="1000" b="0" kern="1200">
                          <a:solidFill>
                            <a:schemeClr val="dk1"/>
                          </a:solidFill>
                          <a:effectLst/>
                          <a:latin typeface="+mn-lt"/>
                          <a:ea typeface="+mn-ea"/>
                          <a:cs typeface="+mn-cs"/>
                        </a:rPr>
                        <a:t>機械および産業機器</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ja" sz="1000" b="1">
                          <a:effectLst/>
                        </a:rPr>
                        <a:t>100%</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ja" sz="1000">
                          <a:effectLst/>
                        </a:rPr>
                        <a:t>自動</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183153"/>
                  </a:ext>
                </a:extLst>
              </a:tr>
              <a:tr h="212791">
                <a:tc>
                  <a:txBody>
                    <a:bodyPr/>
                    <a:lstStyle/>
                    <a:p>
                      <a:pPr algn="l" fontAlgn="t"/>
                      <a:r>
                        <a:rPr lang="ja" sz="1000">
                          <a:effectLst/>
                        </a:rPr>
                        <a:t>食品加工</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ja" sz="1000" b="1">
                          <a:effectLst/>
                        </a:rPr>
                        <a:t>100%</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ja" sz="1000" dirty="0">
                          <a:effectLst/>
                        </a:rPr>
                        <a:t>自動</a:t>
                      </a:r>
                    </a:p>
                  </a:txBody>
                  <a:tcPr marL="95250" marR="952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240326"/>
                  </a:ext>
                </a:extLst>
              </a:tr>
            </a:tbl>
          </a:graphicData>
        </a:graphic>
      </p:graphicFrame>
      <p:sp>
        <p:nvSpPr>
          <p:cNvPr id="4" name="Text Placeholder 3">
            <a:extLst>
              <a:ext uri="{FF2B5EF4-FFF2-40B4-BE49-F238E27FC236}">
                <a16:creationId xmlns:a16="http://schemas.microsoft.com/office/drawing/2014/main" id="{167F6982-EE9F-3F70-B0CA-8F29285C3437}"/>
              </a:ext>
            </a:extLst>
          </p:cNvPr>
          <p:cNvSpPr txBox="1">
            <a:spLocks/>
          </p:cNvSpPr>
          <p:nvPr/>
        </p:nvSpPr>
        <p:spPr>
          <a:xfrm>
            <a:off x="5077923" y="1471254"/>
            <a:ext cx="2036154" cy="371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FDI参入ルート</a:t>
            </a:r>
          </a:p>
        </p:txBody>
      </p:sp>
      <p:sp>
        <p:nvSpPr>
          <p:cNvPr id="5" name="Text Placeholder 3">
            <a:extLst>
              <a:ext uri="{FF2B5EF4-FFF2-40B4-BE49-F238E27FC236}">
                <a16:creationId xmlns:a16="http://schemas.microsoft.com/office/drawing/2014/main" id="{18E9F8D1-3CBF-E56D-BB28-FD7FAA90F80E}"/>
              </a:ext>
            </a:extLst>
          </p:cNvPr>
          <p:cNvSpPr txBox="1">
            <a:spLocks/>
          </p:cNvSpPr>
          <p:nvPr/>
        </p:nvSpPr>
        <p:spPr>
          <a:xfrm>
            <a:off x="1170714" y="1471254"/>
            <a:ext cx="2443678" cy="2753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M&amp;Aを規制する主要法</a:t>
            </a:r>
          </a:p>
        </p:txBody>
      </p:sp>
      <p:sp>
        <p:nvSpPr>
          <p:cNvPr id="6" name="Text Placeholder 3">
            <a:extLst>
              <a:ext uri="{FF2B5EF4-FFF2-40B4-BE49-F238E27FC236}">
                <a16:creationId xmlns:a16="http://schemas.microsoft.com/office/drawing/2014/main" id="{A4C154E3-EA7A-8689-0984-6CFB5EF43A90}"/>
              </a:ext>
            </a:extLst>
          </p:cNvPr>
          <p:cNvSpPr txBox="1">
            <a:spLocks/>
          </p:cNvSpPr>
          <p:nvPr/>
        </p:nvSpPr>
        <p:spPr>
          <a:xfrm>
            <a:off x="9003569" y="1471254"/>
            <a:ext cx="2036154" cy="371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上場企業取引における</a:t>
            </a:r>
            <a:endParaRPr lang="en-US" altLang="ja" sz="1200" b="1" dirty="0">
              <a:solidFill>
                <a:srgbClr val="000000"/>
              </a:solidFill>
              <a:latin typeface="Poppins" panose="00000500000000000000" pitchFamily="2" charset="0"/>
              <a:cs typeface="Poppins" panose="00000500000000000000" pitchFamily="2" charset="0"/>
            </a:endParaRPr>
          </a:p>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SEBIの役割</a:t>
            </a:r>
          </a:p>
        </p:txBody>
      </p:sp>
      <p:sp>
        <p:nvSpPr>
          <p:cNvPr id="7" name="Text Placeholder 3">
            <a:extLst>
              <a:ext uri="{FF2B5EF4-FFF2-40B4-BE49-F238E27FC236}">
                <a16:creationId xmlns:a16="http://schemas.microsoft.com/office/drawing/2014/main" id="{75275BB7-78CC-4DF4-4778-CAD7CA0E7B7F}"/>
              </a:ext>
            </a:extLst>
          </p:cNvPr>
          <p:cNvSpPr txBox="1">
            <a:spLocks/>
          </p:cNvSpPr>
          <p:nvPr/>
        </p:nvSpPr>
        <p:spPr>
          <a:xfrm>
            <a:off x="1170714" y="1825130"/>
            <a:ext cx="2443678" cy="2753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mj-lt"/>
                <a:cs typeface="Poppins" panose="00000500000000000000" pitchFamily="2" charset="0"/>
              </a:rPr>
              <a:t>2013年会社法</a:t>
            </a:r>
          </a:p>
        </p:txBody>
      </p:sp>
      <p:sp>
        <p:nvSpPr>
          <p:cNvPr id="9" name="Text Placeholder 3">
            <a:extLst>
              <a:ext uri="{FF2B5EF4-FFF2-40B4-BE49-F238E27FC236}">
                <a16:creationId xmlns:a16="http://schemas.microsoft.com/office/drawing/2014/main" id="{5265E61D-3D6F-32A2-6174-D83A55B3C4E1}"/>
              </a:ext>
            </a:extLst>
          </p:cNvPr>
          <p:cNvSpPr txBox="1">
            <a:spLocks/>
          </p:cNvSpPr>
          <p:nvPr/>
        </p:nvSpPr>
        <p:spPr>
          <a:xfrm>
            <a:off x="1170714" y="3216619"/>
            <a:ext cx="2443678" cy="2753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mj-lt"/>
                <a:cs typeface="Poppins" panose="00000500000000000000" pitchFamily="2" charset="0"/>
              </a:rPr>
              <a:t>外国為替管理法</a:t>
            </a:r>
          </a:p>
        </p:txBody>
      </p:sp>
      <p:sp>
        <p:nvSpPr>
          <p:cNvPr id="10" name="Text Placeholder 3">
            <a:extLst>
              <a:ext uri="{FF2B5EF4-FFF2-40B4-BE49-F238E27FC236}">
                <a16:creationId xmlns:a16="http://schemas.microsoft.com/office/drawing/2014/main" id="{7826E578-2C67-5228-F7BA-911A6CF1A7A8}"/>
              </a:ext>
            </a:extLst>
          </p:cNvPr>
          <p:cNvSpPr txBox="1">
            <a:spLocks/>
          </p:cNvSpPr>
          <p:nvPr/>
        </p:nvSpPr>
        <p:spPr>
          <a:xfrm>
            <a:off x="1170714" y="4791446"/>
            <a:ext cx="2443678" cy="2753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dirty="0">
                <a:solidFill>
                  <a:srgbClr val="000000"/>
                </a:solidFill>
                <a:latin typeface="+mj-lt"/>
                <a:cs typeface="Poppins" panose="00000500000000000000" pitchFamily="2" charset="0"/>
              </a:rPr>
              <a:t>競争法</a:t>
            </a:r>
          </a:p>
        </p:txBody>
      </p:sp>
      <p:sp>
        <p:nvSpPr>
          <p:cNvPr id="13" name="TextBox 12">
            <a:extLst>
              <a:ext uri="{FF2B5EF4-FFF2-40B4-BE49-F238E27FC236}">
                <a16:creationId xmlns:a16="http://schemas.microsoft.com/office/drawing/2014/main" id="{D6F01E2E-3E4C-9889-7996-80BEE48C577D}"/>
              </a:ext>
            </a:extLst>
          </p:cNvPr>
          <p:cNvSpPr txBox="1"/>
          <p:nvPr/>
        </p:nvSpPr>
        <p:spPr>
          <a:xfrm>
            <a:off x="875791" y="2111620"/>
            <a:ext cx="3120855" cy="1034775"/>
          </a:xfrm>
          <a:prstGeom prst="rect">
            <a:avLst/>
          </a:prstGeom>
          <a:solidFill>
            <a:schemeClr val="bg1">
              <a:lumMod val="85000"/>
            </a:schemeClr>
          </a:solidFill>
        </p:spPr>
        <p:txBody>
          <a:bodyPr wrap="square" rtlCol="0" anchor="ctr">
            <a:noAutofit/>
          </a:bodyPr>
          <a:lstStyle/>
          <a:p>
            <a:r>
              <a:rPr lang="ja" sz="1000" dirty="0"/>
              <a:t>この法律は、企業内部の承認と取引後のコンプライアンスを規定してい</a:t>
            </a:r>
            <a:r>
              <a:rPr lang="ja-JP" altLang="en-US" sz="1000" dirty="0"/>
              <a:t>る</a:t>
            </a:r>
            <a:r>
              <a:rPr lang="ja" sz="1000" dirty="0"/>
              <a:t>。また、関連当事者間取引、少数株主保護、情報開示に関する規則を通じて、取引の構造化にも影響を与え</a:t>
            </a:r>
            <a:r>
              <a:rPr lang="ja-JP" altLang="en-US" sz="1000" dirty="0"/>
              <a:t>る</a:t>
            </a:r>
            <a:r>
              <a:rPr lang="ja" sz="1000" dirty="0"/>
              <a:t>。特に、ガバナンスが非公式になりがちなプロモーター主導の企業においては、この法律が大きな影響を与え</a:t>
            </a:r>
            <a:r>
              <a:rPr lang="ja-JP" altLang="en-US" sz="1000" dirty="0"/>
              <a:t>る</a:t>
            </a:r>
            <a:r>
              <a:rPr lang="ja" sz="1000" dirty="0"/>
              <a:t>。</a:t>
            </a:r>
            <a:endParaRPr lang="en-IN" sz="1000" dirty="0"/>
          </a:p>
        </p:txBody>
      </p:sp>
      <p:sp>
        <p:nvSpPr>
          <p:cNvPr id="14" name="TextBox 13">
            <a:extLst>
              <a:ext uri="{FF2B5EF4-FFF2-40B4-BE49-F238E27FC236}">
                <a16:creationId xmlns:a16="http://schemas.microsoft.com/office/drawing/2014/main" id="{E5BE90D7-9D7F-9953-70AC-E33826F0B544}"/>
              </a:ext>
            </a:extLst>
          </p:cNvPr>
          <p:cNvSpPr txBox="1"/>
          <p:nvPr/>
        </p:nvSpPr>
        <p:spPr>
          <a:xfrm>
            <a:off x="875791" y="3488960"/>
            <a:ext cx="3120855" cy="1273458"/>
          </a:xfrm>
          <a:prstGeom prst="rect">
            <a:avLst/>
          </a:prstGeom>
          <a:solidFill>
            <a:schemeClr val="bg1">
              <a:lumMod val="85000"/>
            </a:schemeClr>
          </a:solidFill>
        </p:spPr>
        <p:txBody>
          <a:bodyPr wrap="square" rtlCol="0" anchor="ctr">
            <a:noAutofit/>
          </a:bodyPr>
          <a:lstStyle/>
          <a:p>
            <a:r>
              <a:rPr lang="ja" sz="1000" dirty="0"/>
              <a:t>FEMAは、外国投資家による資本調達、買収の組成、そしてリターンの本国送金の方法を規制してい</a:t>
            </a:r>
            <a:r>
              <a:rPr lang="ja-JP" altLang="en-US" sz="1000" dirty="0"/>
              <a:t>る</a:t>
            </a:r>
            <a:r>
              <a:rPr lang="ja" sz="1000" dirty="0"/>
              <a:t>。クロスボーダー取引の価格設定ガイドライン、承認要件、そしてスケジュールを定めてい</a:t>
            </a:r>
            <a:r>
              <a:rPr lang="ja-JP" altLang="en-US" sz="1000" dirty="0"/>
              <a:t>る</a:t>
            </a:r>
            <a:r>
              <a:rPr lang="ja" sz="1000" dirty="0"/>
              <a:t>。規制に違反するとクロージングが遅れる可能性があるため、株式の注入、アーンアウト、あるいはオフショア保有事業体の構築は、FEMAの規則に厳密に準拠する必要があ</a:t>
            </a:r>
            <a:r>
              <a:rPr lang="ja-JP" altLang="en-US" sz="1000" dirty="0"/>
              <a:t>る</a:t>
            </a:r>
            <a:r>
              <a:rPr lang="ja" sz="1000" dirty="0"/>
              <a:t>。</a:t>
            </a:r>
            <a:endParaRPr lang="en-IN" sz="1000" dirty="0"/>
          </a:p>
        </p:txBody>
      </p:sp>
      <p:sp>
        <p:nvSpPr>
          <p:cNvPr id="16" name="TextBox 15">
            <a:extLst>
              <a:ext uri="{FF2B5EF4-FFF2-40B4-BE49-F238E27FC236}">
                <a16:creationId xmlns:a16="http://schemas.microsoft.com/office/drawing/2014/main" id="{3B55DDB7-61A6-7EEE-40DF-EF16C2783F00}"/>
              </a:ext>
            </a:extLst>
          </p:cNvPr>
          <p:cNvSpPr txBox="1"/>
          <p:nvPr/>
        </p:nvSpPr>
        <p:spPr>
          <a:xfrm>
            <a:off x="875790" y="5063787"/>
            <a:ext cx="3120855" cy="1260522"/>
          </a:xfrm>
          <a:prstGeom prst="rect">
            <a:avLst/>
          </a:prstGeom>
          <a:solidFill>
            <a:schemeClr val="bg1">
              <a:lumMod val="85000"/>
            </a:schemeClr>
          </a:solidFill>
        </p:spPr>
        <p:txBody>
          <a:bodyPr wrap="square" rtlCol="0" anchor="ctr">
            <a:noAutofit/>
          </a:bodyPr>
          <a:lstStyle/>
          <a:p>
            <a:r>
              <a:rPr lang="ja" sz="1000" dirty="0"/>
              <a:t>この法律では、買収者と対象企業が一定の資産または売上高の基準を超える場合、CCIの承認が必要とな</a:t>
            </a:r>
            <a:r>
              <a:rPr lang="ja-JP" altLang="en-US" sz="1000" dirty="0"/>
              <a:t>る</a:t>
            </a:r>
            <a:r>
              <a:rPr lang="ja" sz="1000" dirty="0"/>
              <a:t>。少数株主による買収であっても、戦略的支配権を付与する場合は承認が必要となる場合があ</a:t>
            </a:r>
            <a:r>
              <a:rPr lang="ja-JP" altLang="en-US" sz="1000" dirty="0"/>
              <a:t>る</a:t>
            </a:r>
            <a:r>
              <a:rPr lang="ja" sz="1000" dirty="0"/>
              <a:t>。インドで事業を展開するグローバルな買収企業にとって、承認プロセスにおける遅延や是正措置を回避するために、早期の競争リスクチェックは不可欠。</a:t>
            </a:r>
            <a:endParaRPr lang="en-IN" sz="1000" dirty="0"/>
          </a:p>
        </p:txBody>
      </p:sp>
      <p:sp>
        <p:nvSpPr>
          <p:cNvPr id="17" name="Text Placeholder 3">
            <a:extLst>
              <a:ext uri="{FF2B5EF4-FFF2-40B4-BE49-F238E27FC236}">
                <a16:creationId xmlns:a16="http://schemas.microsoft.com/office/drawing/2014/main" id="{6596BB5C-DF70-EB2A-6BA1-77BB39F9DEB1}"/>
              </a:ext>
            </a:extLst>
          </p:cNvPr>
          <p:cNvSpPr txBox="1">
            <a:spLocks/>
          </p:cNvSpPr>
          <p:nvPr/>
        </p:nvSpPr>
        <p:spPr>
          <a:xfrm>
            <a:off x="8441356" y="1962807"/>
            <a:ext cx="3256504" cy="71679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dirty="0">
                <a:solidFill>
                  <a:srgbClr val="000000"/>
                </a:solidFill>
                <a:latin typeface="Aptos"/>
                <a:ea typeface="Cambria"/>
                <a:cs typeface="Poppins"/>
              </a:rPr>
              <a:t>公開オファー要件</a:t>
            </a:r>
          </a:p>
          <a:p>
            <a:pPr marL="0" indent="0">
              <a:spcBef>
                <a:spcPts val="0"/>
              </a:spcBef>
              <a:buNone/>
            </a:pPr>
            <a:r>
              <a:rPr lang="ja" sz="1100" i="1" dirty="0">
                <a:latin typeface="Aptos"/>
                <a:ea typeface="Cambria"/>
              </a:rPr>
              <a:t>外国の買収者は、インドの上場企業の 25% 以上の株式または支配権を取得する場合、公開買付けを行う必要があ</a:t>
            </a:r>
            <a:r>
              <a:rPr lang="ja-JP" altLang="en-US" sz="1100" i="1" dirty="0">
                <a:latin typeface="Aptos"/>
                <a:ea typeface="Cambria"/>
              </a:rPr>
              <a:t>る</a:t>
            </a:r>
            <a:r>
              <a:rPr lang="ja" sz="1100" i="1" dirty="0">
                <a:latin typeface="Aptos"/>
                <a:ea typeface="Cambria"/>
              </a:rPr>
              <a:t>。</a:t>
            </a:r>
          </a:p>
        </p:txBody>
      </p:sp>
      <p:sp>
        <p:nvSpPr>
          <p:cNvPr id="18" name="Text Placeholder 3">
            <a:extLst>
              <a:ext uri="{FF2B5EF4-FFF2-40B4-BE49-F238E27FC236}">
                <a16:creationId xmlns:a16="http://schemas.microsoft.com/office/drawing/2014/main" id="{5AFF721C-4589-CAE8-667D-43F6FC595B7D}"/>
              </a:ext>
            </a:extLst>
          </p:cNvPr>
          <p:cNvSpPr txBox="1">
            <a:spLocks/>
          </p:cNvSpPr>
          <p:nvPr/>
        </p:nvSpPr>
        <p:spPr>
          <a:xfrm>
            <a:off x="8441356" y="2843384"/>
            <a:ext cx="3256504" cy="71679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dirty="0">
                <a:solidFill>
                  <a:srgbClr val="000000"/>
                </a:solidFill>
                <a:latin typeface="Aptos"/>
                <a:ea typeface="Cambria"/>
                <a:cs typeface="Poppins"/>
              </a:rPr>
              <a:t>価格とスケジュール</a:t>
            </a:r>
          </a:p>
          <a:p>
            <a:pPr marL="0" indent="0">
              <a:spcBef>
                <a:spcPts val="0"/>
              </a:spcBef>
              <a:buNone/>
            </a:pPr>
            <a:r>
              <a:rPr lang="ja" sz="1100" i="1" dirty="0">
                <a:latin typeface="Aptos"/>
                <a:ea typeface="Cambria"/>
              </a:rPr>
              <a:t>SEBI はオファー価格の計算方法を規制し、プロセスを完了するための厳格なタイムラインを強制</a:t>
            </a:r>
            <a:r>
              <a:rPr lang="ja-JP" altLang="en-US" sz="1100" i="1" dirty="0">
                <a:latin typeface="Aptos"/>
                <a:ea typeface="Cambria"/>
              </a:rPr>
              <a:t>する</a:t>
            </a:r>
            <a:r>
              <a:rPr lang="ja" sz="1100" i="1" dirty="0">
                <a:latin typeface="Aptos"/>
                <a:ea typeface="Cambria"/>
              </a:rPr>
              <a:t>。</a:t>
            </a:r>
          </a:p>
        </p:txBody>
      </p:sp>
      <p:sp>
        <p:nvSpPr>
          <p:cNvPr id="19" name="Text Placeholder 3">
            <a:extLst>
              <a:ext uri="{FF2B5EF4-FFF2-40B4-BE49-F238E27FC236}">
                <a16:creationId xmlns:a16="http://schemas.microsoft.com/office/drawing/2014/main" id="{C6499187-DE75-AC07-8A40-EEA4C1A74301}"/>
              </a:ext>
            </a:extLst>
          </p:cNvPr>
          <p:cNvSpPr txBox="1">
            <a:spLocks/>
          </p:cNvSpPr>
          <p:nvPr/>
        </p:nvSpPr>
        <p:spPr>
          <a:xfrm>
            <a:off x="8441356" y="3723961"/>
            <a:ext cx="3256504" cy="71679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dirty="0">
                <a:solidFill>
                  <a:srgbClr val="000000"/>
                </a:solidFill>
                <a:latin typeface="Aptos"/>
                <a:ea typeface="Cambria"/>
                <a:cs typeface="Poppins"/>
              </a:rPr>
              <a:t>徐々に増</a:t>
            </a:r>
            <a:r>
              <a:rPr lang="ja-JP" altLang="en-US" sz="1100" b="1" dirty="0">
                <a:solidFill>
                  <a:srgbClr val="000000"/>
                </a:solidFill>
                <a:latin typeface="Aptos"/>
                <a:ea typeface="Cambria"/>
                <a:cs typeface="Poppins"/>
              </a:rPr>
              <a:t>やす</a:t>
            </a:r>
            <a:r>
              <a:rPr lang="ja" sz="1100" b="1" dirty="0">
                <a:solidFill>
                  <a:srgbClr val="000000"/>
                </a:solidFill>
                <a:latin typeface="Aptos"/>
                <a:ea typeface="Cambria"/>
                <a:cs typeface="Poppins"/>
              </a:rPr>
              <a:t>取得</a:t>
            </a:r>
            <a:r>
              <a:rPr lang="ja-JP" altLang="en-US" sz="1100" b="1" dirty="0">
                <a:solidFill>
                  <a:srgbClr val="000000"/>
                </a:solidFill>
                <a:latin typeface="Aptos"/>
                <a:ea typeface="Cambria"/>
                <a:cs typeface="Poppins"/>
              </a:rPr>
              <a:t>手法</a:t>
            </a:r>
            <a:endParaRPr lang="ja" sz="1100" b="1" dirty="0">
              <a:solidFill>
                <a:srgbClr val="000000"/>
              </a:solidFill>
              <a:latin typeface="Aptos"/>
              <a:ea typeface="Cambria"/>
              <a:cs typeface="Poppins"/>
            </a:endParaRPr>
          </a:p>
          <a:p>
            <a:pPr marL="0" indent="0">
              <a:spcBef>
                <a:spcPts val="0"/>
              </a:spcBef>
              <a:buNone/>
            </a:pPr>
            <a:r>
              <a:rPr lang="ja" sz="1100" i="1" dirty="0">
                <a:latin typeface="Aptos"/>
                <a:ea typeface="Cambria"/>
              </a:rPr>
              <a:t>買収者は公開買い付けを行なわずに年間最大 5% まで株式保有を増やすことができるため、段階的な参入戦略に役立</a:t>
            </a:r>
            <a:r>
              <a:rPr lang="ja-JP" altLang="en-US" sz="1100" i="1" dirty="0">
                <a:latin typeface="Aptos"/>
                <a:ea typeface="Cambria"/>
              </a:rPr>
              <a:t>つ</a:t>
            </a:r>
            <a:r>
              <a:rPr lang="ja" sz="1100" i="1" dirty="0">
                <a:latin typeface="Aptos"/>
                <a:ea typeface="Cambria"/>
              </a:rPr>
              <a:t>。</a:t>
            </a:r>
          </a:p>
        </p:txBody>
      </p:sp>
      <p:sp>
        <p:nvSpPr>
          <p:cNvPr id="20" name="Text Placeholder 3">
            <a:extLst>
              <a:ext uri="{FF2B5EF4-FFF2-40B4-BE49-F238E27FC236}">
                <a16:creationId xmlns:a16="http://schemas.microsoft.com/office/drawing/2014/main" id="{06C70116-132B-1ECD-F712-9E3A20870B57}"/>
              </a:ext>
            </a:extLst>
          </p:cNvPr>
          <p:cNvSpPr txBox="1">
            <a:spLocks/>
          </p:cNvSpPr>
          <p:nvPr/>
        </p:nvSpPr>
        <p:spPr>
          <a:xfrm>
            <a:off x="8441356" y="4604538"/>
            <a:ext cx="3256504" cy="71679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dirty="0">
                <a:solidFill>
                  <a:srgbClr val="000000"/>
                </a:solidFill>
                <a:latin typeface="Aptos"/>
                <a:ea typeface="Cambria"/>
                <a:cs typeface="Poppins"/>
              </a:rPr>
              <a:t>必須開示</a:t>
            </a:r>
          </a:p>
          <a:p>
            <a:pPr marL="0" indent="0">
              <a:spcBef>
                <a:spcPts val="0"/>
              </a:spcBef>
              <a:buNone/>
            </a:pPr>
            <a:r>
              <a:rPr lang="ja" sz="1100" i="1" dirty="0">
                <a:latin typeface="Aptos"/>
                <a:ea typeface="Cambria"/>
              </a:rPr>
              <a:t>すべての買収関連の申請は、規定の形式と期限に従って SEBI のオンライン ポータル (SI ポータル) で行う必要があ</a:t>
            </a:r>
            <a:r>
              <a:rPr lang="ja-JP" altLang="en-US" sz="1100" i="1" dirty="0">
                <a:latin typeface="Aptos"/>
                <a:ea typeface="Cambria"/>
              </a:rPr>
              <a:t>る</a:t>
            </a:r>
            <a:r>
              <a:rPr lang="ja" sz="1100" i="1" dirty="0">
                <a:latin typeface="Aptos"/>
                <a:ea typeface="Cambria"/>
              </a:rPr>
              <a:t>。</a:t>
            </a:r>
          </a:p>
        </p:txBody>
      </p:sp>
      <p:sp>
        <p:nvSpPr>
          <p:cNvPr id="21" name="Text Placeholder 3">
            <a:extLst>
              <a:ext uri="{FF2B5EF4-FFF2-40B4-BE49-F238E27FC236}">
                <a16:creationId xmlns:a16="http://schemas.microsoft.com/office/drawing/2014/main" id="{C5F7BA35-E419-1B26-9F63-3EA3CAA8592A}"/>
              </a:ext>
            </a:extLst>
          </p:cNvPr>
          <p:cNvSpPr txBox="1">
            <a:spLocks/>
          </p:cNvSpPr>
          <p:nvPr/>
        </p:nvSpPr>
        <p:spPr>
          <a:xfrm>
            <a:off x="8441356" y="5485114"/>
            <a:ext cx="3256504" cy="71679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dirty="0">
                <a:solidFill>
                  <a:srgbClr val="000000"/>
                </a:solidFill>
                <a:latin typeface="Aptos"/>
                <a:ea typeface="Cambria"/>
                <a:cs typeface="Poppins"/>
              </a:rPr>
              <a:t>RBIとの調整</a:t>
            </a:r>
          </a:p>
          <a:p>
            <a:pPr marL="0" indent="0">
              <a:spcBef>
                <a:spcPts val="0"/>
              </a:spcBef>
              <a:buNone/>
            </a:pPr>
            <a:r>
              <a:rPr lang="ja" sz="1100" i="1" dirty="0">
                <a:latin typeface="Aptos"/>
                <a:ea typeface="Cambria"/>
              </a:rPr>
              <a:t>NBFC や銀行などの分野での取引では、SEBI のコンプライアンスに加えて RBI の承認も必要になる場合があり、時間と複雑さが増す。</a:t>
            </a:r>
          </a:p>
        </p:txBody>
      </p:sp>
      <p:pic>
        <p:nvPicPr>
          <p:cNvPr id="22" name="Picture 21">
            <a:extLst>
              <a:ext uri="{FF2B5EF4-FFF2-40B4-BE49-F238E27FC236}">
                <a16:creationId xmlns:a16="http://schemas.microsoft.com/office/drawing/2014/main" id="{9BCF8527-2BEF-63A8-7EAF-F99B49EC69DF}"/>
              </a:ext>
            </a:extLst>
          </p:cNvPr>
          <p:cNvPicPr>
            <a:picLocks noChangeAspect="1"/>
          </p:cNvPicPr>
          <p:nvPr/>
        </p:nvPicPr>
        <p:blipFill>
          <a:blip r:embed="rId2"/>
          <a:srcRect l="77776" t="65570" r="7424" b="10185"/>
          <a:stretch/>
        </p:blipFill>
        <p:spPr>
          <a:xfrm>
            <a:off x="8080973" y="2079480"/>
            <a:ext cx="261182" cy="275899"/>
          </a:xfrm>
          <a:prstGeom prst="rect">
            <a:avLst/>
          </a:prstGeom>
        </p:spPr>
      </p:pic>
      <p:pic>
        <p:nvPicPr>
          <p:cNvPr id="23" name="Picture 22">
            <a:extLst>
              <a:ext uri="{FF2B5EF4-FFF2-40B4-BE49-F238E27FC236}">
                <a16:creationId xmlns:a16="http://schemas.microsoft.com/office/drawing/2014/main" id="{57424947-36FD-A51D-DC13-6C2AF0AFDD84}"/>
              </a:ext>
            </a:extLst>
          </p:cNvPr>
          <p:cNvPicPr>
            <a:picLocks noChangeAspect="1"/>
          </p:cNvPicPr>
          <p:nvPr/>
        </p:nvPicPr>
        <p:blipFill>
          <a:blip r:embed="rId2"/>
          <a:srcRect l="77776" t="65570" r="7424" b="10185"/>
          <a:stretch/>
        </p:blipFill>
        <p:spPr>
          <a:xfrm>
            <a:off x="8080973" y="2998776"/>
            <a:ext cx="261182" cy="275899"/>
          </a:xfrm>
          <a:prstGeom prst="rect">
            <a:avLst/>
          </a:prstGeom>
        </p:spPr>
      </p:pic>
      <p:pic>
        <p:nvPicPr>
          <p:cNvPr id="24" name="Picture 23">
            <a:extLst>
              <a:ext uri="{FF2B5EF4-FFF2-40B4-BE49-F238E27FC236}">
                <a16:creationId xmlns:a16="http://schemas.microsoft.com/office/drawing/2014/main" id="{32D6DEE3-3BC8-0D77-C08E-C5563D90984F}"/>
              </a:ext>
            </a:extLst>
          </p:cNvPr>
          <p:cNvPicPr>
            <a:picLocks noChangeAspect="1"/>
          </p:cNvPicPr>
          <p:nvPr/>
        </p:nvPicPr>
        <p:blipFill>
          <a:blip r:embed="rId2"/>
          <a:srcRect l="77776" t="65570" r="7424" b="10185"/>
          <a:stretch/>
        </p:blipFill>
        <p:spPr>
          <a:xfrm>
            <a:off x="8080973" y="3795303"/>
            <a:ext cx="261182" cy="275899"/>
          </a:xfrm>
          <a:prstGeom prst="rect">
            <a:avLst/>
          </a:prstGeom>
        </p:spPr>
      </p:pic>
      <p:pic>
        <p:nvPicPr>
          <p:cNvPr id="25" name="Picture 24">
            <a:extLst>
              <a:ext uri="{FF2B5EF4-FFF2-40B4-BE49-F238E27FC236}">
                <a16:creationId xmlns:a16="http://schemas.microsoft.com/office/drawing/2014/main" id="{906FA419-3EDF-E476-3C1E-B16CE313980D}"/>
              </a:ext>
            </a:extLst>
          </p:cNvPr>
          <p:cNvPicPr>
            <a:picLocks noChangeAspect="1"/>
          </p:cNvPicPr>
          <p:nvPr/>
        </p:nvPicPr>
        <p:blipFill>
          <a:blip r:embed="rId2"/>
          <a:srcRect l="77776" t="65570" r="7424" b="10185"/>
          <a:stretch/>
        </p:blipFill>
        <p:spPr>
          <a:xfrm>
            <a:off x="8080973" y="4714599"/>
            <a:ext cx="261182" cy="275899"/>
          </a:xfrm>
          <a:prstGeom prst="rect">
            <a:avLst/>
          </a:prstGeom>
        </p:spPr>
      </p:pic>
      <p:pic>
        <p:nvPicPr>
          <p:cNvPr id="26" name="Picture 25">
            <a:extLst>
              <a:ext uri="{FF2B5EF4-FFF2-40B4-BE49-F238E27FC236}">
                <a16:creationId xmlns:a16="http://schemas.microsoft.com/office/drawing/2014/main" id="{374E3F15-68FE-5599-34E8-F196A2CCA768}"/>
              </a:ext>
            </a:extLst>
          </p:cNvPr>
          <p:cNvPicPr>
            <a:picLocks noChangeAspect="1"/>
          </p:cNvPicPr>
          <p:nvPr/>
        </p:nvPicPr>
        <p:blipFill>
          <a:blip r:embed="rId2"/>
          <a:srcRect l="77776" t="65570" r="7424" b="10185"/>
          <a:stretch/>
        </p:blipFill>
        <p:spPr>
          <a:xfrm>
            <a:off x="8080973" y="5633895"/>
            <a:ext cx="261182" cy="275899"/>
          </a:xfrm>
          <a:prstGeom prst="rect">
            <a:avLst/>
          </a:prstGeom>
        </p:spPr>
      </p:pic>
      <p:sp>
        <p:nvSpPr>
          <p:cNvPr id="27" name="TextBox 151">
            <a:extLst>
              <a:ext uri="{FF2B5EF4-FFF2-40B4-BE49-F238E27FC236}">
                <a16:creationId xmlns:a16="http://schemas.microsoft.com/office/drawing/2014/main" id="{D2060621-9E57-71B7-4896-98725D53122A}"/>
              </a:ext>
            </a:extLst>
          </p:cNvPr>
          <p:cNvSpPr txBox="1"/>
          <p:nvPr/>
        </p:nvSpPr>
        <p:spPr>
          <a:xfrm>
            <a:off x="4003154" y="6145913"/>
            <a:ext cx="4113623"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出典：インドビジネス誌2023年版</a:t>
            </a:r>
          </a:p>
        </p:txBody>
      </p:sp>
      <p:sp>
        <p:nvSpPr>
          <p:cNvPr id="8" name="Slide Number Placeholder 7">
            <a:extLst>
              <a:ext uri="{FF2B5EF4-FFF2-40B4-BE49-F238E27FC236}">
                <a16:creationId xmlns:a16="http://schemas.microsoft.com/office/drawing/2014/main" id="{8C03FE0D-F667-862C-39C4-A36EAF8CAAA0}"/>
              </a:ext>
            </a:extLst>
          </p:cNvPr>
          <p:cNvSpPr>
            <a:spLocks noGrp="1"/>
          </p:cNvSpPr>
          <p:nvPr>
            <p:ph type="sldNum" sz="quarter" idx="12"/>
          </p:nvPr>
        </p:nvSpPr>
        <p:spPr/>
        <p:txBody>
          <a:bodyPr/>
          <a:lstStyle/>
          <a:p>
            <a:fld id="{F57510DD-BC01-452C-839D-799B49A94BF7}" type="slidenum">
              <a:rPr lang="en-IN" smtClean="0"/>
              <a:t>12</a:t>
            </a:fld>
            <a:endParaRPr lang="en-IN"/>
          </a:p>
        </p:txBody>
      </p:sp>
    </p:spTree>
    <p:extLst>
      <p:ext uri="{BB962C8B-B14F-4D97-AF65-F5344CB8AC3E}">
        <p14:creationId xmlns:p14="http://schemas.microsoft.com/office/powerpoint/2010/main" val="2339952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2207B-E47C-35F2-5B28-D71D0FBFD2C0}"/>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CFF86586-6388-DEAC-ECF9-24F0453D947B}"/>
              </a:ext>
            </a:extLst>
          </p:cNvPr>
          <p:cNvSpPr/>
          <p:nvPr/>
        </p:nvSpPr>
        <p:spPr>
          <a:xfrm>
            <a:off x="5296384" y="1794964"/>
            <a:ext cx="6206869" cy="2345252"/>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object 8">
            <a:extLst>
              <a:ext uri="{FF2B5EF4-FFF2-40B4-BE49-F238E27FC236}">
                <a16:creationId xmlns:a16="http://schemas.microsoft.com/office/drawing/2014/main" id="{A634632A-C28D-641D-11C7-3C8256D8CD85}"/>
              </a:ext>
            </a:extLst>
          </p:cNvPr>
          <p:cNvSpPr txBox="1">
            <a:spLocks/>
          </p:cNvSpPr>
          <p:nvPr/>
        </p:nvSpPr>
        <p:spPr>
          <a:xfrm>
            <a:off x="2170354" y="264004"/>
            <a:ext cx="7779226" cy="292388"/>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rPr>
              <a:t>税金、条約上の特典、取引のタイムライン</a:t>
            </a:r>
          </a:p>
        </p:txBody>
      </p:sp>
      <p:sp>
        <p:nvSpPr>
          <p:cNvPr id="3" name="Text Placeholder 3">
            <a:extLst>
              <a:ext uri="{FF2B5EF4-FFF2-40B4-BE49-F238E27FC236}">
                <a16:creationId xmlns:a16="http://schemas.microsoft.com/office/drawing/2014/main" id="{07764B72-8EE4-96A9-E5BD-CBA3A060C01B}"/>
              </a:ext>
            </a:extLst>
          </p:cNvPr>
          <p:cNvSpPr txBox="1">
            <a:spLocks/>
          </p:cNvSpPr>
          <p:nvPr/>
        </p:nvSpPr>
        <p:spPr>
          <a:xfrm>
            <a:off x="278042" y="752105"/>
            <a:ext cx="11398021"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インドにおけるクロスボーダーM&amp;Aは、明確なプロセス、支援的な租税条約、そして進化する</a:t>
            </a:r>
            <a:endParaRPr lang="en-US" altLang="ja" sz="1800" b="1" i="1" dirty="0">
              <a:solidFill>
                <a:srgbClr val="C8252C"/>
              </a:solidFill>
              <a:latin typeface="Poppins" panose="00000500000000000000" pitchFamily="2" charset="0"/>
              <a:cs typeface="Poppins" panose="00000500000000000000" pitchFamily="2" charset="0"/>
            </a:endParaRPr>
          </a:p>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規制の明確化によって形作られており、世界の投資家にとってますます</a:t>
            </a:r>
            <a:r>
              <a:rPr lang="ja-JP" altLang="en-US" sz="1800" b="1" i="1" dirty="0">
                <a:solidFill>
                  <a:srgbClr val="C8252C"/>
                </a:solidFill>
                <a:latin typeface="Poppins" panose="00000500000000000000" pitchFamily="2" charset="0"/>
                <a:cs typeface="Poppins" panose="00000500000000000000" pitchFamily="2" charset="0"/>
              </a:rPr>
              <a:t>実行し</a:t>
            </a:r>
            <a:r>
              <a:rPr lang="ja" sz="1800" b="1" i="1" dirty="0">
                <a:solidFill>
                  <a:srgbClr val="C8252C"/>
                </a:solidFill>
                <a:latin typeface="Poppins" panose="00000500000000000000" pitchFamily="2" charset="0"/>
                <a:cs typeface="Poppins" panose="00000500000000000000" pitchFamily="2" charset="0"/>
              </a:rPr>
              <a:t>やすくなってい</a:t>
            </a:r>
            <a:r>
              <a:rPr lang="ja-JP" altLang="en-US" sz="1800" b="1" i="1" dirty="0">
                <a:solidFill>
                  <a:srgbClr val="C8252C"/>
                </a:solidFill>
                <a:latin typeface="Poppins" panose="00000500000000000000" pitchFamily="2" charset="0"/>
                <a:cs typeface="Poppins" panose="00000500000000000000" pitchFamily="2" charset="0"/>
              </a:rPr>
              <a:t>る</a:t>
            </a:r>
            <a:endParaRPr lang="en-GB" sz="1800" b="1" i="1" dirty="0">
              <a:solidFill>
                <a:srgbClr val="C8252C"/>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DD0EBF68-00A4-F271-28CE-B43C949FC753}"/>
              </a:ext>
            </a:extLst>
          </p:cNvPr>
          <p:cNvSpPr txBox="1"/>
          <p:nvPr/>
        </p:nvSpPr>
        <p:spPr>
          <a:xfrm>
            <a:off x="686237" y="1768876"/>
            <a:ext cx="4362651" cy="861774"/>
          </a:xfrm>
          <a:prstGeom prst="rect">
            <a:avLst/>
          </a:prstGeom>
          <a:solidFill>
            <a:srgbClr val="C00000"/>
          </a:solidFill>
        </p:spPr>
        <p:txBody>
          <a:bodyPr wrap="square">
            <a:spAutoFit/>
          </a:bodyPr>
          <a:lstStyle/>
          <a:p>
            <a:r>
              <a:rPr lang="ja" sz="1000" b="1" dirty="0">
                <a:solidFill>
                  <a:schemeClr val="bg1"/>
                </a:solidFill>
              </a:rPr>
              <a:t>キャピタルゲイン税（外国人投資家向け）</a:t>
            </a:r>
          </a:p>
          <a:p>
            <a:r>
              <a:rPr lang="ja" sz="1000" dirty="0">
                <a:solidFill>
                  <a:schemeClr val="bg1"/>
                </a:solidFill>
              </a:rPr>
              <a:t>インドでは、外国人投資家は株式譲渡によるキャピタルゲインに対して課税され</a:t>
            </a:r>
            <a:r>
              <a:rPr lang="ja-JP" altLang="en-US" sz="1000" dirty="0">
                <a:solidFill>
                  <a:schemeClr val="bg1"/>
                </a:solidFill>
              </a:rPr>
              <a:t>る</a:t>
            </a:r>
            <a:r>
              <a:rPr lang="ja" sz="1000" dirty="0">
                <a:solidFill>
                  <a:schemeClr val="bg1"/>
                </a:solidFill>
              </a:rPr>
              <a:t>。上場株式の長期保有による利益は、租税条約による減税がない限り、12.5%の税率で課税され</a:t>
            </a:r>
            <a:r>
              <a:rPr lang="ja-JP" altLang="en-US" sz="1000" dirty="0">
                <a:solidFill>
                  <a:schemeClr val="bg1"/>
                </a:solidFill>
              </a:rPr>
              <a:t>る</a:t>
            </a:r>
            <a:r>
              <a:rPr lang="ja" sz="1000" dirty="0">
                <a:solidFill>
                  <a:schemeClr val="bg1"/>
                </a:solidFill>
              </a:rPr>
              <a:t>。AIF投資による利益は、投資家に直接課税され</a:t>
            </a:r>
            <a:r>
              <a:rPr lang="ja-JP" altLang="en-US" sz="1000" dirty="0">
                <a:solidFill>
                  <a:schemeClr val="bg1"/>
                </a:solidFill>
              </a:rPr>
              <a:t>る</a:t>
            </a:r>
            <a:r>
              <a:rPr lang="ja" sz="1000" dirty="0">
                <a:solidFill>
                  <a:schemeClr val="bg1"/>
                </a:solidFill>
              </a:rPr>
              <a:t>。</a:t>
            </a:r>
            <a:endParaRPr lang="en-US" altLang="ja" sz="1000" dirty="0">
              <a:solidFill>
                <a:schemeClr val="bg1"/>
              </a:solidFill>
            </a:endParaRPr>
          </a:p>
        </p:txBody>
      </p:sp>
      <p:sp>
        <p:nvSpPr>
          <p:cNvPr id="12" name="TextBox 11">
            <a:extLst>
              <a:ext uri="{FF2B5EF4-FFF2-40B4-BE49-F238E27FC236}">
                <a16:creationId xmlns:a16="http://schemas.microsoft.com/office/drawing/2014/main" id="{6EC97330-3AA8-591A-D2B2-615FE0A5F9AA}"/>
              </a:ext>
            </a:extLst>
          </p:cNvPr>
          <p:cNvSpPr txBox="1"/>
          <p:nvPr/>
        </p:nvSpPr>
        <p:spPr>
          <a:xfrm>
            <a:off x="686238" y="2673082"/>
            <a:ext cx="4362650" cy="707886"/>
          </a:xfrm>
          <a:prstGeom prst="rect">
            <a:avLst/>
          </a:prstGeom>
          <a:solidFill>
            <a:srgbClr val="C00000"/>
          </a:solidFill>
        </p:spPr>
        <p:txBody>
          <a:bodyPr wrap="square">
            <a:spAutoFit/>
          </a:bodyPr>
          <a:lstStyle/>
          <a:p>
            <a:r>
              <a:rPr lang="ja" sz="1000" b="1" dirty="0">
                <a:solidFill>
                  <a:schemeClr val="bg1"/>
                </a:solidFill>
              </a:rPr>
              <a:t>間接移転ルール</a:t>
            </a:r>
          </a:p>
          <a:p>
            <a:r>
              <a:rPr lang="ja" sz="1000" dirty="0">
                <a:solidFill>
                  <a:schemeClr val="bg1"/>
                </a:solidFill>
              </a:rPr>
              <a:t>インドは、外国のターゲット企業の価値の50%以上がインド資産から生じている場合、オフショア取引に課税</a:t>
            </a:r>
            <a:r>
              <a:rPr lang="ja-JP" altLang="en-US" sz="1000" dirty="0">
                <a:solidFill>
                  <a:schemeClr val="bg1"/>
                </a:solidFill>
              </a:rPr>
              <a:t>する</a:t>
            </a:r>
            <a:r>
              <a:rPr lang="ja" sz="1000" dirty="0">
                <a:solidFill>
                  <a:schemeClr val="bg1"/>
                </a:solidFill>
              </a:rPr>
              <a:t>。買収者は、租税条約の適用を受けない限り、源泉徴収を行い、取引を報告する必要がある場合あり。</a:t>
            </a:r>
            <a:endParaRPr lang="en-US" altLang="ja" sz="1000" dirty="0">
              <a:solidFill>
                <a:schemeClr val="bg1"/>
              </a:solidFill>
            </a:endParaRPr>
          </a:p>
        </p:txBody>
      </p:sp>
      <p:sp>
        <p:nvSpPr>
          <p:cNvPr id="27" name="TextBox 26">
            <a:extLst>
              <a:ext uri="{FF2B5EF4-FFF2-40B4-BE49-F238E27FC236}">
                <a16:creationId xmlns:a16="http://schemas.microsoft.com/office/drawing/2014/main" id="{FB8908FC-00DD-33AD-49D1-D57FCF4BB025}"/>
              </a:ext>
            </a:extLst>
          </p:cNvPr>
          <p:cNvSpPr txBox="1"/>
          <p:nvPr/>
        </p:nvSpPr>
        <p:spPr>
          <a:xfrm>
            <a:off x="686238" y="3422657"/>
            <a:ext cx="4362650" cy="861774"/>
          </a:xfrm>
          <a:prstGeom prst="rect">
            <a:avLst/>
          </a:prstGeom>
          <a:solidFill>
            <a:srgbClr val="C00000"/>
          </a:solidFill>
        </p:spPr>
        <p:txBody>
          <a:bodyPr wrap="square">
            <a:spAutoFit/>
          </a:bodyPr>
          <a:lstStyle/>
          <a:p>
            <a:r>
              <a:rPr lang="ja" sz="1000" b="1" dirty="0">
                <a:solidFill>
                  <a:schemeClr val="bg1"/>
                </a:solidFill>
              </a:rPr>
              <a:t>源泉徴収義務</a:t>
            </a:r>
          </a:p>
          <a:p>
            <a:r>
              <a:rPr lang="ja" sz="1000" dirty="0">
                <a:solidFill>
                  <a:schemeClr val="bg1"/>
                </a:solidFill>
              </a:rPr>
              <a:t>外国人購入者は、非居住者の売主への支払いに対して源泉徴収税を納付する必要があ</a:t>
            </a:r>
            <a:r>
              <a:rPr lang="ja-JP" altLang="en-US" sz="1000" dirty="0">
                <a:solidFill>
                  <a:schemeClr val="bg1"/>
                </a:solidFill>
              </a:rPr>
              <a:t>る</a:t>
            </a:r>
            <a:r>
              <a:rPr lang="ja" sz="1000" dirty="0">
                <a:solidFill>
                  <a:schemeClr val="bg1"/>
                </a:solidFill>
              </a:rPr>
              <a:t>。長期利益の場合、通常12.5%の税率が適用され</a:t>
            </a:r>
            <a:r>
              <a:rPr lang="ja-JP" altLang="en-US" sz="1000" dirty="0">
                <a:solidFill>
                  <a:schemeClr val="bg1"/>
                </a:solidFill>
              </a:rPr>
              <a:t>る</a:t>
            </a:r>
            <a:r>
              <a:rPr lang="ja" sz="1000" dirty="0">
                <a:solidFill>
                  <a:schemeClr val="bg1"/>
                </a:solidFill>
              </a:rPr>
              <a:t>。非居住者の購入者と居住者の売主間の取引には、源泉徴収税</a:t>
            </a:r>
            <a:r>
              <a:rPr lang="ja" altLang="en-US" sz="1000" dirty="0">
                <a:solidFill>
                  <a:schemeClr val="bg1"/>
                </a:solidFill>
              </a:rPr>
              <a:t>（</a:t>
            </a:r>
            <a:r>
              <a:rPr lang="en-US" altLang="ja" sz="1000" dirty="0">
                <a:solidFill>
                  <a:schemeClr val="bg1"/>
                </a:solidFill>
              </a:rPr>
              <a:t>TDS/TCS</a:t>
            </a:r>
            <a:r>
              <a:rPr lang="ja" altLang="en-US" sz="1000" dirty="0">
                <a:solidFill>
                  <a:schemeClr val="bg1"/>
                </a:solidFill>
              </a:rPr>
              <a:t>）</a:t>
            </a:r>
            <a:r>
              <a:rPr lang="ja" sz="1000" dirty="0">
                <a:solidFill>
                  <a:schemeClr val="bg1"/>
                </a:solidFill>
              </a:rPr>
              <a:t>は適用され</a:t>
            </a:r>
            <a:r>
              <a:rPr lang="ja-JP" altLang="en-US" sz="1000" dirty="0">
                <a:solidFill>
                  <a:schemeClr val="bg1"/>
                </a:solidFill>
              </a:rPr>
              <a:t>ない</a:t>
            </a:r>
            <a:r>
              <a:rPr lang="ja" sz="1000" dirty="0">
                <a:solidFill>
                  <a:schemeClr val="bg1"/>
                </a:solidFill>
              </a:rPr>
              <a:t>。</a:t>
            </a:r>
            <a:endParaRPr lang="en-US" altLang="ja" sz="1000" dirty="0">
              <a:solidFill>
                <a:schemeClr val="bg1"/>
              </a:solidFill>
            </a:endParaRPr>
          </a:p>
        </p:txBody>
      </p:sp>
      <p:sp>
        <p:nvSpPr>
          <p:cNvPr id="28" name="Text Placeholder 3">
            <a:extLst>
              <a:ext uri="{FF2B5EF4-FFF2-40B4-BE49-F238E27FC236}">
                <a16:creationId xmlns:a16="http://schemas.microsoft.com/office/drawing/2014/main" id="{9833946E-F171-6E87-61FF-D4FD1B19D7EB}"/>
              </a:ext>
            </a:extLst>
          </p:cNvPr>
          <p:cNvSpPr txBox="1">
            <a:spLocks/>
          </p:cNvSpPr>
          <p:nvPr/>
        </p:nvSpPr>
        <p:spPr>
          <a:xfrm>
            <a:off x="5620405" y="1794964"/>
            <a:ext cx="5882848" cy="39709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i="1" dirty="0">
                <a:latin typeface="Aptos"/>
                <a:ea typeface="Cambria"/>
              </a:rPr>
              <a:t>源泉徴収税率の引き下げ</a:t>
            </a:r>
          </a:p>
          <a:p>
            <a:pPr marL="0" indent="0">
              <a:spcBef>
                <a:spcPts val="0"/>
              </a:spcBef>
              <a:buNone/>
            </a:pPr>
            <a:r>
              <a:rPr lang="ja" sz="1100" i="1" dirty="0">
                <a:latin typeface="Aptos"/>
                <a:ea typeface="Cambria"/>
              </a:rPr>
              <a:t>配当金、利子、ロイヤルティには条約で定められた税率（通常10～15%）で課税されるため、米国と日本の投資家にとって国境を越えたM&amp;Aの取引コストが削減され</a:t>
            </a:r>
            <a:r>
              <a:rPr lang="ja-JP" altLang="en-US" sz="1100" i="1" dirty="0">
                <a:latin typeface="Aptos"/>
                <a:ea typeface="Cambria"/>
              </a:rPr>
              <a:t>る</a:t>
            </a:r>
            <a:r>
              <a:rPr lang="ja" sz="1100" i="1" dirty="0">
                <a:latin typeface="Aptos"/>
                <a:ea typeface="Cambria"/>
              </a:rPr>
              <a:t>。</a:t>
            </a:r>
          </a:p>
        </p:txBody>
      </p:sp>
      <p:pic>
        <p:nvPicPr>
          <p:cNvPr id="29" name="Picture 28">
            <a:extLst>
              <a:ext uri="{FF2B5EF4-FFF2-40B4-BE49-F238E27FC236}">
                <a16:creationId xmlns:a16="http://schemas.microsoft.com/office/drawing/2014/main" id="{92429754-8782-DF0E-1697-9FDC97EC6750}"/>
              </a:ext>
            </a:extLst>
          </p:cNvPr>
          <p:cNvPicPr>
            <a:picLocks noChangeAspect="1"/>
          </p:cNvPicPr>
          <p:nvPr/>
        </p:nvPicPr>
        <p:blipFill>
          <a:blip r:embed="rId2"/>
          <a:srcRect l="77776" t="65570" r="7424" b="10185"/>
          <a:stretch/>
        </p:blipFill>
        <p:spPr>
          <a:xfrm>
            <a:off x="5393233" y="1865101"/>
            <a:ext cx="211594" cy="223517"/>
          </a:xfrm>
          <a:prstGeom prst="rect">
            <a:avLst/>
          </a:prstGeom>
        </p:spPr>
      </p:pic>
      <p:sp>
        <p:nvSpPr>
          <p:cNvPr id="30" name="Text Placeholder 3">
            <a:extLst>
              <a:ext uri="{FF2B5EF4-FFF2-40B4-BE49-F238E27FC236}">
                <a16:creationId xmlns:a16="http://schemas.microsoft.com/office/drawing/2014/main" id="{C5594B5C-5294-F54E-A9FF-623DFAA09E5B}"/>
              </a:ext>
            </a:extLst>
          </p:cNvPr>
          <p:cNvSpPr txBox="1">
            <a:spLocks/>
          </p:cNvSpPr>
          <p:nvPr/>
        </p:nvSpPr>
        <p:spPr>
          <a:xfrm>
            <a:off x="5620405" y="2392551"/>
            <a:ext cx="5882848" cy="39709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i="1" dirty="0">
                <a:latin typeface="Aptos"/>
                <a:ea typeface="Cambria"/>
              </a:rPr>
              <a:t>二重課税からの保護</a:t>
            </a:r>
          </a:p>
          <a:p>
            <a:pPr marL="0" indent="0">
              <a:spcBef>
                <a:spcPts val="0"/>
              </a:spcBef>
              <a:buNone/>
            </a:pPr>
            <a:r>
              <a:rPr lang="ja" sz="1100" i="1" dirty="0">
                <a:latin typeface="Aptos"/>
                <a:ea typeface="Cambria"/>
              </a:rPr>
              <a:t>両条約により、企業はインドで支払った税金について自国で税額控除を請求することができ、キャピタルゲインや所得に対する二重課税がなくなる。</a:t>
            </a:r>
          </a:p>
        </p:txBody>
      </p:sp>
      <p:pic>
        <p:nvPicPr>
          <p:cNvPr id="31" name="Picture 30">
            <a:extLst>
              <a:ext uri="{FF2B5EF4-FFF2-40B4-BE49-F238E27FC236}">
                <a16:creationId xmlns:a16="http://schemas.microsoft.com/office/drawing/2014/main" id="{6FC527A7-ABAF-89BB-0B3B-B65665B69A52}"/>
              </a:ext>
            </a:extLst>
          </p:cNvPr>
          <p:cNvPicPr>
            <a:picLocks noChangeAspect="1"/>
          </p:cNvPicPr>
          <p:nvPr/>
        </p:nvPicPr>
        <p:blipFill>
          <a:blip r:embed="rId2"/>
          <a:srcRect l="77776" t="65570" r="7424" b="10185"/>
          <a:stretch/>
        </p:blipFill>
        <p:spPr>
          <a:xfrm>
            <a:off x="5393233" y="2462688"/>
            <a:ext cx="211594" cy="223517"/>
          </a:xfrm>
          <a:prstGeom prst="rect">
            <a:avLst/>
          </a:prstGeom>
        </p:spPr>
      </p:pic>
      <p:sp>
        <p:nvSpPr>
          <p:cNvPr id="32" name="Text Placeholder 3">
            <a:extLst>
              <a:ext uri="{FF2B5EF4-FFF2-40B4-BE49-F238E27FC236}">
                <a16:creationId xmlns:a16="http://schemas.microsoft.com/office/drawing/2014/main" id="{68C74E44-74A2-8DEC-BA9B-A14D4751B5C5}"/>
              </a:ext>
            </a:extLst>
          </p:cNvPr>
          <p:cNvSpPr txBox="1">
            <a:spLocks/>
          </p:cNvSpPr>
          <p:nvPr/>
        </p:nvSpPr>
        <p:spPr>
          <a:xfrm>
            <a:off x="5620405" y="2990138"/>
            <a:ext cx="5882848" cy="39709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i="1" dirty="0">
                <a:latin typeface="Aptos"/>
                <a:ea typeface="Cambria"/>
              </a:rPr>
              <a:t>税の確実性と紛争解決</a:t>
            </a:r>
          </a:p>
          <a:p>
            <a:pPr marL="0" indent="0">
              <a:spcBef>
                <a:spcPts val="0"/>
              </a:spcBef>
              <a:buNone/>
            </a:pPr>
            <a:r>
              <a:rPr lang="ja" sz="1100" i="1" dirty="0">
                <a:latin typeface="Aptos"/>
                <a:ea typeface="Cambria"/>
              </a:rPr>
              <a:t>インドと米国および日本との条約には、税務紛争の解決や複雑な取引構造の明確化に役立つ相互協議手続き（MAP）が含まれている。</a:t>
            </a:r>
          </a:p>
        </p:txBody>
      </p:sp>
      <p:pic>
        <p:nvPicPr>
          <p:cNvPr id="33" name="Picture 32">
            <a:extLst>
              <a:ext uri="{FF2B5EF4-FFF2-40B4-BE49-F238E27FC236}">
                <a16:creationId xmlns:a16="http://schemas.microsoft.com/office/drawing/2014/main" id="{B14DFED3-DF35-3E02-F91F-3F5DC78A899B}"/>
              </a:ext>
            </a:extLst>
          </p:cNvPr>
          <p:cNvPicPr>
            <a:picLocks noChangeAspect="1"/>
          </p:cNvPicPr>
          <p:nvPr/>
        </p:nvPicPr>
        <p:blipFill>
          <a:blip r:embed="rId2"/>
          <a:srcRect l="77776" t="65570" r="7424" b="10185"/>
          <a:stretch/>
        </p:blipFill>
        <p:spPr>
          <a:xfrm>
            <a:off x="5393233" y="3060275"/>
            <a:ext cx="211594" cy="223517"/>
          </a:xfrm>
          <a:prstGeom prst="rect">
            <a:avLst/>
          </a:prstGeom>
        </p:spPr>
      </p:pic>
      <p:sp>
        <p:nvSpPr>
          <p:cNvPr id="34" name="Text Placeholder 3">
            <a:extLst>
              <a:ext uri="{FF2B5EF4-FFF2-40B4-BE49-F238E27FC236}">
                <a16:creationId xmlns:a16="http://schemas.microsoft.com/office/drawing/2014/main" id="{416D275D-9348-D5C6-0B57-CEFF358EE52D}"/>
              </a:ext>
            </a:extLst>
          </p:cNvPr>
          <p:cNvSpPr txBox="1">
            <a:spLocks/>
          </p:cNvSpPr>
          <p:nvPr/>
        </p:nvSpPr>
        <p:spPr>
          <a:xfrm>
            <a:off x="5620405" y="3587725"/>
            <a:ext cx="5882848" cy="39709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i="1">
                <a:latin typeface="Aptos"/>
                <a:ea typeface="Cambria"/>
              </a:rPr>
              <a:t>戦略機関に対する優遇措置（日本特例）</a:t>
            </a:r>
          </a:p>
          <a:p>
            <a:pPr marL="0" indent="0">
              <a:spcBef>
                <a:spcPts val="0"/>
              </a:spcBef>
              <a:buNone/>
            </a:pPr>
            <a:r>
              <a:rPr lang="ja" sz="1100" i="1">
                <a:latin typeface="Aptos"/>
                <a:ea typeface="Cambria"/>
              </a:rPr>
              <a:t>JBICやJICAなどの日本の機関が得た利子収入は日印条約により免税となり、インフラへの官民投資が促進される。</a:t>
            </a:r>
          </a:p>
        </p:txBody>
      </p:sp>
      <p:pic>
        <p:nvPicPr>
          <p:cNvPr id="35" name="Picture 34">
            <a:extLst>
              <a:ext uri="{FF2B5EF4-FFF2-40B4-BE49-F238E27FC236}">
                <a16:creationId xmlns:a16="http://schemas.microsoft.com/office/drawing/2014/main" id="{EF5EFAD1-6363-7AEF-515A-62698FB9244F}"/>
              </a:ext>
            </a:extLst>
          </p:cNvPr>
          <p:cNvPicPr>
            <a:picLocks noChangeAspect="1"/>
          </p:cNvPicPr>
          <p:nvPr/>
        </p:nvPicPr>
        <p:blipFill>
          <a:blip r:embed="rId2"/>
          <a:srcRect l="77776" t="65570" r="7424" b="10185"/>
          <a:stretch/>
        </p:blipFill>
        <p:spPr>
          <a:xfrm>
            <a:off x="5393233" y="3657862"/>
            <a:ext cx="211594" cy="223517"/>
          </a:xfrm>
          <a:prstGeom prst="rect">
            <a:avLst/>
          </a:prstGeom>
        </p:spPr>
      </p:pic>
      <p:sp>
        <p:nvSpPr>
          <p:cNvPr id="37" name="Text Placeholder 3">
            <a:extLst>
              <a:ext uri="{FF2B5EF4-FFF2-40B4-BE49-F238E27FC236}">
                <a16:creationId xmlns:a16="http://schemas.microsoft.com/office/drawing/2014/main" id="{9A2123E5-5D5B-6833-3668-0DD32EA08E00}"/>
              </a:ext>
            </a:extLst>
          </p:cNvPr>
          <p:cNvSpPr txBox="1">
            <a:spLocks/>
          </p:cNvSpPr>
          <p:nvPr/>
        </p:nvSpPr>
        <p:spPr>
          <a:xfrm>
            <a:off x="1645724" y="1432754"/>
            <a:ext cx="2443678" cy="2753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M&amp;Aにおける税務上の考慮事項</a:t>
            </a:r>
          </a:p>
        </p:txBody>
      </p:sp>
      <p:sp>
        <p:nvSpPr>
          <p:cNvPr id="38" name="Text Placeholder 3">
            <a:extLst>
              <a:ext uri="{FF2B5EF4-FFF2-40B4-BE49-F238E27FC236}">
                <a16:creationId xmlns:a16="http://schemas.microsoft.com/office/drawing/2014/main" id="{8357613F-E23B-585A-6948-137D19A3C567}"/>
              </a:ext>
            </a:extLst>
          </p:cNvPr>
          <p:cNvSpPr txBox="1">
            <a:spLocks/>
          </p:cNvSpPr>
          <p:nvPr/>
        </p:nvSpPr>
        <p:spPr>
          <a:xfrm>
            <a:off x="5212522" y="1432754"/>
            <a:ext cx="6358467" cy="3237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租税条約のメリット – インドと日本、米国との二重課税回避協定</a:t>
            </a:r>
          </a:p>
        </p:txBody>
      </p:sp>
      <p:sp>
        <p:nvSpPr>
          <p:cNvPr id="40" name="Text Placeholder 3">
            <a:extLst>
              <a:ext uri="{FF2B5EF4-FFF2-40B4-BE49-F238E27FC236}">
                <a16:creationId xmlns:a16="http://schemas.microsoft.com/office/drawing/2014/main" id="{95FCD38F-4F7B-31E0-B701-EAFE2E13F298}"/>
              </a:ext>
            </a:extLst>
          </p:cNvPr>
          <p:cNvSpPr txBox="1">
            <a:spLocks/>
          </p:cNvSpPr>
          <p:nvPr/>
        </p:nvSpPr>
        <p:spPr>
          <a:xfrm>
            <a:off x="4592320" y="4265638"/>
            <a:ext cx="3149600" cy="2753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M&amp;A取引プロセス</a:t>
            </a:r>
          </a:p>
        </p:txBody>
      </p:sp>
      <p:sp>
        <p:nvSpPr>
          <p:cNvPr id="43" name="TextBox 42">
            <a:extLst>
              <a:ext uri="{FF2B5EF4-FFF2-40B4-BE49-F238E27FC236}">
                <a16:creationId xmlns:a16="http://schemas.microsoft.com/office/drawing/2014/main" id="{A3E6BD4E-A37E-4773-B301-5068698DFD1C}"/>
              </a:ext>
            </a:extLst>
          </p:cNvPr>
          <p:cNvSpPr txBox="1"/>
          <p:nvPr/>
        </p:nvSpPr>
        <p:spPr>
          <a:xfrm>
            <a:off x="585631" y="4798031"/>
            <a:ext cx="2148840" cy="557784"/>
          </a:xfrm>
          <a:prstGeom prst="rect">
            <a:avLst/>
          </a:prstGeom>
          <a:solidFill>
            <a:srgbClr val="FFEEB7"/>
          </a:solidFill>
        </p:spPr>
        <p:txBody>
          <a:bodyPr wrap="square" rtlCol="0" anchor="ctr">
            <a:noAutofit/>
          </a:bodyPr>
          <a:lstStyle/>
          <a:p>
            <a:r>
              <a:rPr lang="ja" sz="1000"/>
              <a:t>買収者は戦略的な適合性に基づいて潜在的なインド企業を絞り込む</a:t>
            </a:r>
            <a:endParaRPr lang="en-IN" sz="1000"/>
          </a:p>
        </p:txBody>
      </p:sp>
      <p:sp>
        <p:nvSpPr>
          <p:cNvPr id="48" name="TextBox 47">
            <a:extLst>
              <a:ext uri="{FF2B5EF4-FFF2-40B4-BE49-F238E27FC236}">
                <a16:creationId xmlns:a16="http://schemas.microsoft.com/office/drawing/2014/main" id="{87C09ED7-0A9B-B012-05DC-EB04E15FC5EC}"/>
              </a:ext>
            </a:extLst>
          </p:cNvPr>
          <p:cNvSpPr txBox="1"/>
          <p:nvPr/>
        </p:nvSpPr>
        <p:spPr>
          <a:xfrm>
            <a:off x="3088222" y="4798031"/>
            <a:ext cx="2148840" cy="557784"/>
          </a:xfrm>
          <a:prstGeom prst="rect">
            <a:avLst/>
          </a:prstGeom>
          <a:solidFill>
            <a:srgbClr val="FFEEB7"/>
          </a:solidFill>
        </p:spPr>
        <p:txBody>
          <a:bodyPr wrap="square" rtlCol="0" anchor="ctr">
            <a:noAutofit/>
          </a:bodyPr>
          <a:lstStyle/>
          <a:p>
            <a:r>
              <a:rPr lang="ja" sz="1000" dirty="0"/>
              <a:t>NDAに署名し、予備的な協議を行い、買収の意向を表明</a:t>
            </a:r>
            <a:endParaRPr lang="en-IN" sz="1000" dirty="0"/>
          </a:p>
        </p:txBody>
      </p:sp>
      <p:sp>
        <p:nvSpPr>
          <p:cNvPr id="49" name="TextBox 48">
            <a:extLst>
              <a:ext uri="{FF2B5EF4-FFF2-40B4-BE49-F238E27FC236}">
                <a16:creationId xmlns:a16="http://schemas.microsoft.com/office/drawing/2014/main" id="{3EB254FA-9D88-FCA3-2E53-F52EEB4D9BE7}"/>
              </a:ext>
            </a:extLst>
          </p:cNvPr>
          <p:cNvSpPr txBox="1"/>
          <p:nvPr/>
        </p:nvSpPr>
        <p:spPr>
          <a:xfrm>
            <a:off x="5590813" y="4798031"/>
            <a:ext cx="2148840" cy="557784"/>
          </a:xfrm>
          <a:prstGeom prst="rect">
            <a:avLst/>
          </a:prstGeom>
          <a:solidFill>
            <a:srgbClr val="FFEEB7"/>
          </a:solidFill>
        </p:spPr>
        <p:txBody>
          <a:bodyPr wrap="square" rtlCol="0" anchor="ctr">
            <a:noAutofit/>
          </a:bodyPr>
          <a:lstStyle/>
          <a:p>
            <a:r>
              <a:rPr lang="ja" sz="1000"/>
              <a:t>高レベルのデューデリジェンス、評価範囲、社内調整</a:t>
            </a:r>
            <a:endParaRPr lang="en-IN" sz="1000"/>
          </a:p>
        </p:txBody>
      </p:sp>
      <p:sp>
        <p:nvSpPr>
          <p:cNvPr id="50" name="TextBox 49">
            <a:extLst>
              <a:ext uri="{FF2B5EF4-FFF2-40B4-BE49-F238E27FC236}">
                <a16:creationId xmlns:a16="http://schemas.microsoft.com/office/drawing/2014/main" id="{73C8DDFE-5E29-A44E-D0B3-A6DA1322DB28}"/>
              </a:ext>
            </a:extLst>
          </p:cNvPr>
          <p:cNvSpPr txBox="1"/>
          <p:nvPr/>
        </p:nvSpPr>
        <p:spPr>
          <a:xfrm>
            <a:off x="8093403" y="4798031"/>
            <a:ext cx="2148840" cy="557784"/>
          </a:xfrm>
          <a:prstGeom prst="rect">
            <a:avLst/>
          </a:prstGeom>
          <a:solidFill>
            <a:srgbClr val="FFEEB7"/>
          </a:solidFill>
        </p:spPr>
        <p:txBody>
          <a:bodyPr wrap="square" rtlCol="0" anchor="ctr">
            <a:noAutofit/>
          </a:bodyPr>
          <a:lstStyle/>
          <a:p>
            <a:r>
              <a:rPr lang="ja" sz="1000" dirty="0"/>
              <a:t>商業条件が合意され、取引構造が決定（株式/資産/合弁事業）</a:t>
            </a:r>
            <a:endParaRPr lang="en-IN" sz="1000" dirty="0"/>
          </a:p>
        </p:txBody>
      </p:sp>
      <p:sp>
        <p:nvSpPr>
          <p:cNvPr id="51" name="TextBox 50">
            <a:extLst>
              <a:ext uri="{FF2B5EF4-FFF2-40B4-BE49-F238E27FC236}">
                <a16:creationId xmlns:a16="http://schemas.microsoft.com/office/drawing/2014/main" id="{7CCBBD2C-84C7-24E1-16E7-F4B82D44E18D}"/>
              </a:ext>
            </a:extLst>
          </p:cNvPr>
          <p:cNvSpPr txBox="1"/>
          <p:nvPr/>
        </p:nvSpPr>
        <p:spPr>
          <a:xfrm>
            <a:off x="10355257" y="5191491"/>
            <a:ext cx="1251111" cy="716146"/>
          </a:xfrm>
          <a:prstGeom prst="rect">
            <a:avLst/>
          </a:prstGeom>
          <a:solidFill>
            <a:srgbClr val="FFEEB7"/>
          </a:solidFill>
        </p:spPr>
        <p:txBody>
          <a:bodyPr wrap="square" rtlCol="0" anchor="ctr">
            <a:spAutoFit/>
          </a:bodyPr>
          <a:lstStyle/>
          <a:p>
            <a:r>
              <a:rPr lang="ja" sz="1000"/>
              <a:t>対象企業の法務、財務、税務、業務に関する徹底的なレビュー</a:t>
            </a:r>
            <a:endParaRPr lang="en-IN" sz="1000"/>
          </a:p>
        </p:txBody>
      </p:sp>
      <p:sp>
        <p:nvSpPr>
          <p:cNvPr id="52" name="TextBox 51">
            <a:extLst>
              <a:ext uri="{FF2B5EF4-FFF2-40B4-BE49-F238E27FC236}">
                <a16:creationId xmlns:a16="http://schemas.microsoft.com/office/drawing/2014/main" id="{6D8F3889-759B-6E41-F72B-44714E4D42E6}"/>
              </a:ext>
            </a:extLst>
          </p:cNvPr>
          <p:cNvSpPr txBox="1"/>
          <p:nvPr/>
        </p:nvSpPr>
        <p:spPr>
          <a:xfrm>
            <a:off x="8093403" y="5722571"/>
            <a:ext cx="2148840" cy="557784"/>
          </a:xfrm>
          <a:prstGeom prst="rect">
            <a:avLst/>
          </a:prstGeom>
          <a:solidFill>
            <a:srgbClr val="FFEEB7"/>
          </a:solidFill>
        </p:spPr>
        <p:txBody>
          <a:bodyPr wrap="square" rtlCol="0" anchor="ctr">
            <a:noAutofit/>
          </a:bodyPr>
          <a:lstStyle/>
          <a:p>
            <a:r>
              <a:rPr lang="ja" sz="1000"/>
              <a:t>クリアランス（FDIルート、CCIなど）を取得し、取締役会/株主の承認を開始</a:t>
            </a:r>
            <a:endParaRPr lang="en-IN" sz="1000"/>
          </a:p>
        </p:txBody>
      </p:sp>
      <p:sp>
        <p:nvSpPr>
          <p:cNvPr id="53" name="TextBox 52">
            <a:extLst>
              <a:ext uri="{FF2B5EF4-FFF2-40B4-BE49-F238E27FC236}">
                <a16:creationId xmlns:a16="http://schemas.microsoft.com/office/drawing/2014/main" id="{0A6E6465-9EB6-DD2B-032F-3506580B974B}"/>
              </a:ext>
            </a:extLst>
          </p:cNvPr>
          <p:cNvSpPr txBox="1"/>
          <p:nvPr/>
        </p:nvSpPr>
        <p:spPr>
          <a:xfrm>
            <a:off x="5590813" y="5722571"/>
            <a:ext cx="2148840" cy="557784"/>
          </a:xfrm>
          <a:prstGeom prst="rect">
            <a:avLst/>
          </a:prstGeom>
          <a:solidFill>
            <a:srgbClr val="FFEEB7"/>
          </a:solidFill>
        </p:spPr>
        <p:txBody>
          <a:bodyPr wrap="square" rtlCol="0" anchor="ctr">
            <a:noAutofit/>
          </a:bodyPr>
          <a:lstStyle/>
          <a:p>
            <a:r>
              <a:rPr lang="ja" sz="1000" dirty="0"/>
              <a:t>法的拘束力のある文書</a:t>
            </a:r>
            <a:r>
              <a:rPr lang="ja-JP" altLang="en-US" sz="1000" dirty="0"/>
              <a:t>を</a:t>
            </a:r>
            <a:r>
              <a:rPr lang="ja" sz="1000" dirty="0"/>
              <a:t>執行</a:t>
            </a:r>
            <a:endParaRPr lang="en-IN" sz="1000" dirty="0"/>
          </a:p>
        </p:txBody>
      </p:sp>
      <p:sp>
        <p:nvSpPr>
          <p:cNvPr id="54" name="TextBox 53">
            <a:extLst>
              <a:ext uri="{FF2B5EF4-FFF2-40B4-BE49-F238E27FC236}">
                <a16:creationId xmlns:a16="http://schemas.microsoft.com/office/drawing/2014/main" id="{E8F6C09D-C51F-DE77-E08A-95A2625B628D}"/>
              </a:ext>
            </a:extLst>
          </p:cNvPr>
          <p:cNvSpPr txBox="1"/>
          <p:nvPr/>
        </p:nvSpPr>
        <p:spPr>
          <a:xfrm>
            <a:off x="3088222" y="5722571"/>
            <a:ext cx="2148840" cy="557784"/>
          </a:xfrm>
          <a:prstGeom prst="rect">
            <a:avLst/>
          </a:prstGeom>
          <a:solidFill>
            <a:srgbClr val="FFEEB7"/>
          </a:solidFill>
        </p:spPr>
        <p:txBody>
          <a:bodyPr wrap="square" rtlCol="0" anchor="ctr">
            <a:noAutofit/>
          </a:bodyPr>
          <a:lstStyle/>
          <a:p>
            <a:r>
              <a:rPr lang="ja" sz="1000" dirty="0"/>
              <a:t>主要条件が満たされ、</a:t>
            </a:r>
            <a:r>
              <a:rPr lang="ja-JP" altLang="en-US" sz="1000" dirty="0"/>
              <a:t>送金が完了し</a:t>
            </a:r>
            <a:r>
              <a:rPr lang="ja" sz="1000" dirty="0"/>
              <a:t>、所有権が</a:t>
            </a:r>
            <a:r>
              <a:rPr lang="ja-JP" altLang="en-US" sz="1000" dirty="0"/>
              <a:t>移行</a:t>
            </a:r>
            <a:endParaRPr lang="en-IN" sz="1000" dirty="0"/>
          </a:p>
        </p:txBody>
      </p:sp>
      <p:sp>
        <p:nvSpPr>
          <p:cNvPr id="55" name="TextBox 54">
            <a:extLst>
              <a:ext uri="{FF2B5EF4-FFF2-40B4-BE49-F238E27FC236}">
                <a16:creationId xmlns:a16="http://schemas.microsoft.com/office/drawing/2014/main" id="{656BF7BC-2989-CBD1-EA36-680857A5C11D}"/>
              </a:ext>
            </a:extLst>
          </p:cNvPr>
          <p:cNvSpPr txBox="1"/>
          <p:nvPr/>
        </p:nvSpPr>
        <p:spPr>
          <a:xfrm>
            <a:off x="581526" y="5722571"/>
            <a:ext cx="2148840" cy="557784"/>
          </a:xfrm>
          <a:prstGeom prst="rect">
            <a:avLst/>
          </a:prstGeom>
          <a:solidFill>
            <a:srgbClr val="FFEEB7"/>
          </a:solidFill>
        </p:spPr>
        <p:txBody>
          <a:bodyPr wrap="square" rtlCol="0" anchor="ctr">
            <a:noAutofit/>
          </a:bodyPr>
          <a:lstStyle/>
          <a:p>
            <a:r>
              <a:rPr lang="ja" sz="1000"/>
              <a:t>文化、業務、戦略の統合が始まる</a:t>
            </a:r>
            <a:endParaRPr lang="en-IN" sz="1000"/>
          </a:p>
        </p:txBody>
      </p:sp>
      <p:cxnSp>
        <p:nvCxnSpPr>
          <p:cNvPr id="57" name="Straight Arrow Connector 56">
            <a:extLst>
              <a:ext uri="{FF2B5EF4-FFF2-40B4-BE49-F238E27FC236}">
                <a16:creationId xmlns:a16="http://schemas.microsoft.com/office/drawing/2014/main" id="{C5533C4A-DF34-0823-70C0-EC01305E2CCA}"/>
              </a:ext>
            </a:extLst>
          </p:cNvPr>
          <p:cNvCxnSpPr>
            <a:cxnSpLocks/>
            <a:stCxn id="43" idx="3"/>
            <a:endCxn id="48" idx="1"/>
          </p:cNvCxnSpPr>
          <p:nvPr/>
        </p:nvCxnSpPr>
        <p:spPr>
          <a:xfrm>
            <a:off x="2734471" y="5076923"/>
            <a:ext cx="35375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238B936A-62CA-207D-A494-F45444A10B63}"/>
              </a:ext>
            </a:extLst>
          </p:cNvPr>
          <p:cNvCxnSpPr>
            <a:cxnSpLocks/>
            <a:stCxn id="48" idx="3"/>
            <a:endCxn id="49" idx="1"/>
          </p:cNvCxnSpPr>
          <p:nvPr/>
        </p:nvCxnSpPr>
        <p:spPr>
          <a:xfrm>
            <a:off x="5237062" y="5076923"/>
            <a:ext cx="35375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7197F093-6037-C7C5-D1E6-3DBD9DD07958}"/>
              </a:ext>
            </a:extLst>
          </p:cNvPr>
          <p:cNvCxnSpPr>
            <a:cxnSpLocks/>
            <a:stCxn id="49" idx="3"/>
            <a:endCxn id="50" idx="1"/>
          </p:cNvCxnSpPr>
          <p:nvPr/>
        </p:nvCxnSpPr>
        <p:spPr>
          <a:xfrm>
            <a:off x="7739653" y="5076923"/>
            <a:ext cx="35375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435EF1C8-2340-F163-51FF-98EEF9C2F4E1}"/>
              </a:ext>
            </a:extLst>
          </p:cNvPr>
          <p:cNvCxnSpPr>
            <a:cxnSpLocks/>
            <a:stCxn id="52" idx="1"/>
            <a:endCxn id="53" idx="3"/>
          </p:cNvCxnSpPr>
          <p:nvPr/>
        </p:nvCxnSpPr>
        <p:spPr>
          <a:xfrm flipH="1">
            <a:off x="7739653" y="6001463"/>
            <a:ext cx="35375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82C6FB35-E424-8672-62F6-DD0F3CE825BF}"/>
              </a:ext>
            </a:extLst>
          </p:cNvPr>
          <p:cNvCxnSpPr>
            <a:cxnSpLocks/>
            <a:stCxn id="53" idx="1"/>
            <a:endCxn id="54" idx="3"/>
          </p:cNvCxnSpPr>
          <p:nvPr/>
        </p:nvCxnSpPr>
        <p:spPr>
          <a:xfrm flipH="1">
            <a:off x="5237062" y="6001463"/>
            <a:ext cx="35375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777A3A84-D6FB-6ABA-FB0F-5DF658BAFABF}"/>
              </a:ext>
            </a:extLst>
          </p:cNvPr>
          <p:cNvCxnSpPr>
            <a:cxnSpLocks/>
            <a:stCxn id="54" idx="1"/>
            <a:endCxn id="55" idx="3"/>
          </p:cNvCxnSpPr>
          <p:nvPr/>
        </p:nvCxnSpPr>
        <p:spPr>
          <a:xfrm flipH="1">
            <a:off x="2730366" y="6001463"/>
            <a:ext cx="35785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7" name="Connector: Elbow 76">
            <a:extLst>
              <a:ext uri="{FF2B5EF4-FFF2-40B4-BE49-F238E27FC236}">
                <a16:creationId xmlns:a16="http://schemas.microsoft.com/office/drawing/2014/main" id="{4A3FBEF0-8261-83DA-FC2D-73453D95B4D7}"/>
              </a:ext>
            </a:extLst>
          </p:cNvPr>
          <p:cNvCxnSpPr>
            <a:stCxn id="50" idx="3"/>
            <a:endCxn id="51" idx="0"/>
          </p:cNvCxnSpPr>
          <p:nvPr/>
        </p:nvCxnSpPr>
        <p:spPr>
          <a:xfrm>
            <a:off x="10242243" y="5076923"/>
            <a:ext cx="738570" cy="114568"/>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9" name="Connector: Elbow 78">
            <a:extLst>
              <a:ext uri="{FF2B5EF4-FFF2-40B4-BE49-F238E27FC236}">
                <a16:creationId xmlns:a16="http://schemas.microsoft.com/office/drawing/2014/main" id="{F1AB3455-EE0B-1AC1-86FD-75E007669AC6}"/>
              </a:ext>
            </a:extLst>
          </p:cNvPr>
          <p:cNvCxnSpPr>
            <a:stCxn id="51" idx="2"/>
            <a:endCxn id="52" idx="3"/>
          </p:cNvCxnSpPr>
          <p:nvPr/>
        </p:nvCxnSpPr>
        <p:spPr>
          <a:xfrm rot="5400000">
            <a:off x="10564615" y="5585265"/>
            <a:ext cx="93826" cy="738570"/>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5C82EC2-7004-73A5-9FD0-5ADCA0964B49}"/>
              </a:ext>
            </a:extLst>
          </p:cNvPr>
          <p:cNvSpPr txBox="1"/>
          <p:nvPr/>
        </p:nvSpPr>
        <p:spPr>
          <a:xfrm>
            <a:off x="624875" y="4530020"/>
            <a:ext cx="1579343" cy="276999"/>
          </a:xfrm>
          <a:prstGeom prst="rect">
            <a:avLst/>
          </a:prstGeom>
          <a:noFill/>
        </p:spPr>
        <p:txBody>
          <a:bodyPr wrap="none" rtlCol="0">
            <a:spAutoFit/>
          </a:bodyPr>
          <a:lstStyle/>
          <a:p>
            <a:r>
              <a:rPr lang="ja" sz="1200" b="1" dirty="0"/>
              <a:t>ターゲット識別</a:t>
            </a:r>
          </a:p>
        </p:txBody>
      </p:sp>
      <p:sp>
        <p:nvSpPr>
          <p:cNvPr id="81" name="TextBox 80">
            <a:extLst>
              <a:ext uri="{FF2B5EF4-FFF2-40B4-BE49-F238E27FC236}">
                <a16:creationId xmlns:a16="http://schemas.microsoft.com/office/drawing/2014/main" id="{F8643265-87DA-C98D-0975-CC90023DE4E4}"/>
              </a:ext>
            </a:extLst>
          </p:cNvPr>
          <p:cNvSpPr txBox="1"/>
          <p:nvPr/>
        </p:nvSpPr>
        <p:spPr>
          <a:xfrm>
            <a:off x="3171345" y="4530020"/>
            <a:ext cx="1485791" cy="276999"/>
          </a:xfrm>
          <a:prstGeom prst="rect">
            <a:avLst/>
          </a:prstGeom>
          <a:noFill/>
        </p:spPr>
        <p:txBody>
          <a:bodyPr wrap="none" rtlCol="0">
            <a:spAutoFit/>
          </a:bodyPr>
          <a:lstStyle/>
          <a:p>
            <a:r>
              <a:rPr lang="ja" sz="1200" b="1"/>
              <a:t>最初のエンゲージメント</a:t>
            </a:r>
          </a:p>
        </p:txBody>
      </p:sp>
      <p:sp>
        <p:nvSpPr>
          <p:cNvPr id="82" name="TextBox 81">
            <a:extLst>
              <a:ext uri="{FF2B5EF4-FFF2-40B4-BE49-F238E27FC236}">
                <a16:creationId xmlns:a16="http://schemas.microsoft.com/office/drawing/2014/main" id="{D623835B-AE67-2B43-3A8E-0D8AA919891F}"/>
              </a:ext>
            </a:extLst>
          </p:cNvPr>
          <p:cNvSpPr txBox="1"/>
          <p:nvPr/>
        </p:nvSpPr>
        <p:spPr>
          <a:xfrm>
            <a:off x="5631007" y="4530020"/>
            <a:ext cx="1889492" cy="276999"/>
          </a:xfrm>
          <a:prstGeom prst="rect">
            <a:avLst/>
          </a:prstGeom>
          <a:noFill/>
        </p:spPr>
        <p:txBody>
          <a:bodyPr wrap="none" rtlCol="0">
            <a:spAutoFit/>
          </a:bodyPr>
          <a:lstStyle/>
          <a:p>
            <a:r>
              <a:rPr lang="ja" sz="1200" b="1"/>
              <a:t>予備評価</a:t>
            </a:r>
          </a:p>
        </p:txBody>
      </p:sp>
      <p:sp>
        <p:nvSpPr>
          <p:cNvPr id="83" name="TextBox 82">
            <a:extLst>
              <a:ext uri="{FF2B5EF4-FFF2-40B4-BE49-F238E27FC236}">
                <a16:creationId xmlns:a16="http://schemas.microsoft.com/office/drawing/2014/main" id="{9DCC83BC-6B47-5AE2-5C07-8303D3264305}"/>
              </a:ext>
            </a:extLst>
          </p:cNvPr>
          <p:cNvSpPr txBox="1"/>
          <p:nvPr/>
        </p:nvSpPr>
        <p:spPr>
          <a:xfrm>
            <a:off x="8029274" y="4530020"/>
            <a:ext cx="2277098" cy="276999"/>
          </a:xfrm>
          <a:prstGeom prst="rect">
            <a:avLst/>
          </a:prstGeom>
          <a:noFill/>
        </p:spPr>
        <p:txBody>
          <a:bodyPr wrap="none" rtlCol="0">
            <a:spAutoFit/>
          </a:bodyPr>
          <a:lstStyle/>
          <a:p>
            <a:r>
              <a:rPr lang="ja" sz="1200" b="1"/>
              <a:t>契約条件書と取引構造</a:t>
            </a:r>
          </a:p>
        </p:txBody>
      </p:sp>
      <p:sp>
        <p:nvSpPr>
          <p:cNvPr id="85" name="TextBox 84">
            <a:extLst>
              <a:ext uri="{FF2B5EF4-FFF2-40B4-BE49-F238E27FC236}">
                <a16:creationId xmlns:a16="http://schemas.microsoft.com/office/drawing/2014/main" id="{30819357-BC47-EDFF-D166-DC22D60D7EA4}"/>
              </a:ext>
            </a:extLst>
          </p:cNvPr>
          <p:cNvSpPr txBox="1"/>
          <p:nvPr/>
        </p:nvSpPr>
        <p:spPr>
          <a:xfrm>
            <a:off x="624875" y="5443680"/>
            <a:ext cx="1663982" cy="276999"/>
          </a:xfrm>
          <a:prstGeom prst="rect">
            <a:avLst/>
          </a:prstGeom>
          <a:noFill/>
        </p:spPr>
        <p:txBody>
          <a:bodyPr wrap="none" rtlCol="0">
            <a:spAutoFit/>
          </a:bodyPr>
          <a:lstStyle/>
          <a:p>
            <a:r>
              <a:rPr lang="ja" sz="1200" b="1"/>
              <a:t>取引後の統合</a:t>
            </a:r>
          </a:p>
        </p:txBody>
      </p:sp>
      <p:sp>
        <p:nvSpPr>
          <p:cNvPr id="86" name="TextBox 85">
            <a:extLst>
              <a:ext uri="{FF2B5EF4-FFF2-40B4-BE49-F238E27FC236}">
                <a16:creationId xmlns:a16="http://schemas.microsoft.com/office/drawing/2014/main" id="{A92B59A9-8864-7180-35A4-5E8CF05D4449}"/>
              </a:ext>
            </a:extLst>
          </p:cNvPr>
          <p:cNvSpPr txBox="1"/>
          <p:nvPr/>
        </p:nvSpPr>
        <p:spPr>
          <a:xfrm>
            <a:off x="3125657" y="5443680"/>
            <a:ext cx="2410468" cy="276999"/>
          </a:xfrm>
          <a:prstGeom prst="rect">
            <a:avLst/>
          </a:prstGeom>
          <a:noFill/>
        </p:spPr>
        <p:txBody>
          <a:bodyPr wrap="none" rtlCol="0">
            <a:spAutoFit/>
          </a:bodyPr>
          <a:lstStyle/>
          <a:p>
            <a:r>
              <a:rPr lang="ja" sz="1200" b="1"/>
              <a:t>条件の履行と完了</a:t>
            </a:r>
          </a:p>
        </p:txBody>
      </p:sp>
      <p:sp>
        <p:nvSpPr>
          <p:cNvPr id="87" name="TextBox 86">
            <a:extLst>
              <a:ext uri="{FF2B5EF4-FFF2-40B4-BE49-F238E27FC236}">
                <a16:creationId xmlns:a16="http://schemas.microsoft.com/office/drawing/2014/main" id="{3CA6656D-3AD3-F588-4E89-9510108AE618}"/>
              </a:ext>
            </a:extLst>
          </p:cNvPr>
          <p:cNvSpPr txBox="1"/>
          <p:nvPr/>
        </p:nvSpPr>
        <p:spPr>
          <a:xfrm>
            <a:off x="5607190" y="5443680"/>
            <a:ext cx="2452018" cy="276999"/>
          </a:xfrm>
          <a:prstGeom prst="rect">
            <a:avLst/>
          </a:prstGeom>
          <a:noFill/>
        </p:spPr>
        <p:txBody>
          <a:bodyPr wrap="none" rtlCol="0">
            <a:spAutoFit/>
          </a:bodyPr>
          <a:lstStyle/>
          <a:p>
            <a:r>
              <a:rPr lang="ja" sz="1200" b="1" dirty="0"/>
              <a:t>最終契約の締結</a:t>
            </a:r>
          </a:p>
        </p:txBody>
      </p:sp>
      <p:sp>
        <p:nvSpPr>
          <p:cNvPr id="88" name="TextBox 87">
            <a:extLst>
              <a:ext uri="{FF2B5EF4-FFF2-40B4-BE49-F238E27FC236}">
                <a16:creationId xmlns:a16="http://schemas.microsoft.com/office/drawing/2014/main" id="{AF450D93-E3A9-7BBA-0D0D-AA017C61A89E}"/>
              </a:ext>
            </a:extLst>
          </p:cNvPr>
          <p:cNvSpPr txBox="1"/>
          <p:nvPr/>
        </p:nvSpPr>
        <p:spPr>
          <a:xfrm>
            <a:off x="8031272" y="5443680"/>
            <a:ext cx="2390141" cy="276999"/>
          </a:xfrm>
          <a:prstGeom prst="rect">
            <a:avLst/>
          </a:prstGeom>
          <a:noFill/>
        </p:spPr>
        <p:txBody>
          <a:bodyPr wrap="none" rtlCol="0">
            <a:spAutoFit/>
          </a:bodyPr>
          <a:lstStyle/>
          <a:p>
            <a:r>
              <a:rPr lang="ja" sz="1200" b="1" dirty="0"/>
              <a:t>規制および内部承認</a:t>
            </a:r>
          </a:p>
        </p:txBody>
      </p:sp>
      <p:sp>
        <p:nvSpPr>
          <p:cNvPr id="89" name="TextBox 88">
            <a:extLst>
              <a:ext uri="{FF2B5EF4-FFF2-40B4-BE49-F238E27FC236}">
                <a16:creationId xmlns:a16="http://schemas.microsoft.com/office/drawing/2014/main" id="{FFA1F023-DB45-2B14-2D13-26D497889729}"/>
              </a:ext>
            </a:extLst>
          </p:cNvPr>
          <p:cNvSpPr txBox="1"/>
          <p:nvPr/>
        </p:nvSpPr>
        <p:spPr>
          <a:xfrm>
            <a:off x="10529896" y="4639931"/>
            <a:ext cx="1251112" cy="461665"/>
          </a:xfrm>
          <a:prstGeom prst="rect">
            <a:avLst/>
          </a:prstGeom>
          <a:noFill/>
        </p:spPr>
        <p:txBody>
          <a:bodyPr wrap="square" rtlCol="0">
            <a:spAutoFit/>
          </a:bodyPr>
          <a:lstStyle/>
          <a:p>
            <a:pPr algn="r"/>
            <a:r>
              <a:rPr lang="ja" sz="1200" b="1" dirty="0"/>
              <a:t>詳細なデュー</a:t>
            </a:r>
            <a:endParaRPr lang="en-US" altLang="ja" sz="1200" b="1" dirty="0"/>
          </a:p>
          <a:p>
            <a:pPr algn="r"/>
            <a:r>
              <a:rPr lang="ja" sz="1200" b="1" dirty="0"/>
              <a:t>デリジェンス</a:t>
            </a:r>
          </a:p>
        </p:txBody>
      </p:sp>
      <p:sp>
        <p:nvSpPr>
          <p:cNvPr id="4" name="Slide Number Placeholder 3">
            <a:extLst>
              <a:ext uri="{FF2B5EF4-FFF2-40B4-BE49-F238E27FC236}">
                <a16:creationId xmlns:a16="http://schemas.microsoft.com/office/drawing/2014/main" id="{2B38E72E-1E41-9D10-7799-A05240D96693}"/>
              </a:ext>
            </a:extLst>
          </p:cNvPr>
          <p:cNvSpPr>
            <a:spLocks noGrp="1"/>
          </p:cNvSpPr>
          <p:nvPr>
            <p:ph type="sldNum" sz="quarter" idx="12"/>
          </p:nvPr>
        </p:nvSpPr>
        <p:spPr/>
        <p:txBody>
          <a:bodyPr/>
          <a:lstStyle/>
          <a:p>
            <a:fld id="{F57510DD-BC01-452C-839D-799B49A94BF7}" type="slidenum">
              <a:rPr lang="en-IN" smtClean="0"/>
              <a:t>13</a:t>
            </a:fld>
            <a:endParaRPr lang="en-IN"/>
          </a:p>
        </p:txBody>
      </p:sp>
    </p:spTree>
    <p:extLst>
      <p:ext uri="{BB962C8B-B14F-4D97-AF65-F5344CB8AC3E}">
        <p14:creationId xmlns:p14="http://schemas.microsoft.com/office/powerpoint/2010/main" val="3471030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AF128-7581-AD8B-17A5-BD3EB2F1184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AF5E55B-A4D6-17F4-A63C-60832239B7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1" cy="6858000"/>
          </a:xfrm>
          <a:prstGeom prst="rect">
            <a:avLst/>
          </a:prstGeom>
        </p:spPr>
      </p:pic>
      <p:sp>
        <p:nvSpPr>
          <p:cNvPr id="4" name="Title 4">
            <a:extLst>
              <a:ext uri="{FF2B5EF4-FFF2-40B4-BE49-F238E27FC236}">
                <a16:creationId xmlns:a16="http://schemas.microsoft.com/office/drawing/2014/main" id="{9F05FD81-FBFB-4BC0-9459-8ADBEDD53D38}"/>
              </a:ext>
            </a:extLst>
          </p:cNvPr>
          <p:cNvSpPr txBox="1">
            <a:spLocks/>
          </p:cNvSpPr>
          <p:nvPr/>
        </p:nvSpPr>
        <p:spPr>
          <a:xfrm>
            <a:off x="-1" y="4376691"/>
            <a:ext cx="7958139" cy="1384917"/>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Playfair Display" panose="00000500000000000000" pitchFamily="2" charset="0"/>
                <a:ea typeface="+mj-ea"/>
                <a:cs typeface="+mj-cs"/>
              </a:defRPr>
            </a:lvl1pPr>
          </a:lstStyle>
          <a:p>
            <a:pPr algn="l">
              <a:spcAft>
                <a:spcPts val="600"/>
              </a:spcAft>
            </a:pPr>
            <a:endParaRPr lang="en-IN" sz="4000" i="1" dirty="0">
              <a:solidFill>
                <a:srgbClr val="C00000"/>
              </a:solidFill>
              <a:latin typeface="Poppins" panose="00000500000000000000" pitchFamily="2" charset="0"/>
              <a:cs typeface="Poppins" panose="00000500000000000000" pitchFamily="2" charset="0"/>
            </a:endParaRPr>
          </a:p>
          <a:p>
            <a:pPr algn="l">
              <a:spcAft>
                <a:spcPts val="600"/>
              </a:spcAft>
            </a:pPr>
            <a:r>
              <a:rPr lang="ja" sz="4000" i="1" dirty="0">
                <a:solidFill>
                  <a:srgbClr val="C00000"/>
                </a:solidFill>
                <a:latin typeface="Poppins" panose="00000500000000000000" pitchFamily="2" charset="0"/>
                <a:cs typeface="Poppins" panose="00000500000000000000" pitchFamily="2" charset="0"/>
              </a:rPr>
              <a:t>セクター</a:t>
            </a:r>
            <a:r>
              <a:rPr lang="ja-JP" altLang="en-US" sz="4000" i="1" dirty="0">
                <a:solidFill>
                  <a:srgbClr val="C00000"/>
                </a:solidFill>
                <a:latin typeface="Poppins" panose="00000500000000000000" pitchFamily="2" charset="0"/>
                <a:cs typeface="Poppins" panose="00000500000000000000" pitchFamily="2" charset="0"/>
              </a:rPr>
              <a:t>別</a:t>
            </a:r>
            <a:r>
              <a:rPr lang="ja" sz="4000" i="1" dirty="0">
                <a:solidFill>
                  <a:srgbClr val="C00000"/>
                </a:solidFill>
                <a:latin typeface="Poppins" panose="00000500000000000000" pitchFamily="2" charset="0"/>
                <a:cs typeface="Poppins" panose="00000500000000000000" pitchFamily="2" charset="0"/>
              </a:rPr>
              <a:t>の機会</a:t>
            </a:r>
          </a:p>
          <a:p>
            <a:pPr algn="l">
              <a:spcAft>
                <a:spcPts val="600"/>
              </a:spcAft>
            </a:pPr>
            <a:endParaRPr lang="en-IN" sz="3600" i="1" dirty="0">
              <a:solidFill>
                <a:srgbClr val="C00000"/>
              </a:solidFill>
              <a:latin typeface="Poppins" panose="00000500000000000000" pitchFamily="2" charset="0"/>
              <a:cs typeface="Poppins" panose="00000500000000000000" pitchFamily="2" charset="0"/>
            </a:endParaRPr>
          </a:p>
        </p:txBody>
      </p:sp>
      <p:sp>
        <p:nvSpPr>
          <p:cNvPr id="5" name="Slide Number Placeholder 4">
            <a:extLst>
              <a:ext uri="{FF2B5EF4-FFF2-40B4-BE49-F238E27FC236}">
                <a16:creationId xmlns:a16="http://schemas.microsoft.com/office/drawing/2014/main" id="{102C54AC-A23A-BD31-4730-E037A7318B14}"/>
              </a:ext>
            </a:extLst>
          </p:cNvPr>
          <p:cNvSpPr>
            <a:spLocks noGrp="1"/>
          </p:cNvSpPr>
          <p:nvPr>
            <p:ph type="sldNum" sz="quarter" idx="12"/>
          </p:nvPr>
        </p:nvSpPr>
        <p:spPr/>
        <p:txBody>
          <a:bodyPr/>
          <a:lstStyle/>
          <a:p>
            <a:fld id="{F57510DD-BC01-452C-839D-799B49A94BF7}" type="slidenum">
              <a:rPr lang="en-IN" smtClean="0"/>
              <a:t>14</a:t>
            </a:fld>
            <a:endParaRPr lang="en-IN"/>
          </a:p>
        </p:txBody>
      </p:sp>
    </p:spTree>
    <p:extLst>
      <p:ext uri="{BB962C8B-B14F-4D97-AF65-F5344CB8AC3E}">
        <p14:creationId xmlns:p14="http://schemas.microsoft.com/office/powerpoint/2010/main" val="3163632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94C17-CC8C-2B27-E981-CA3D3ECAE594}"/>
            </a:ext>
          </a:extLst>
        </p:cNvPr>
        <p:cNvGrpSpPr/>
        <p:nvPr/>
      </p:nvGrpSpPr>
      <p:grpSpPr>
        <a:xfrm>
          <a:off x="0" y="0"/>
          <a:ext cx="0" cy="0"/>
          <a:chOff x="0" y="0"/>
          <a:chExt cx="0" cy="0"/>
        </a:xfrm>
      </p:grpSpPr>
      <p:sp>
        <p:nvSpPr>
          <p:cNvPr id="2" name="object 8">
            <a:extLst>
              <a:ext uri="{FF2B5EF4-FFF2-40B4-BE49-F238E27FC236}">
                <a16:creationId xmlns:a16="http://schemas.microsoft.com/office/drawing/2014/main" id="{0B837970-DB39-0BD8-BA45-AEDF28245F5E}"/>
              </a:ext>
            </a:extLst>
          </p:cNvPr>
          <p:cNvSpPr txBox="1">
            <a:spLocks/>
          </p:cNvSpPr>
          <p:nvPr/>
        </p:nvSpPr>
        <p:spPr>
          <a:xfrm>
            <a:off x="2170354" y="264004"/>
            <a:ext cx="7779226" cy="292388"/>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rPr>
              <a:t>食品サービス</a:t>
            </a:r>
          </a:p>
        </p:txBody>
      </p:sp>
      <p:sp>
        <p:nvSpPr>
          <p:cNvPr id="3" name="Text Placeholder 3">
            <a:extLst>
              <a:ext uri="{FF2B5EF4-FFF2-40B4-BE49-F238E27FC236}">
                <a16:creationId xmlns:a16="http://schemas.microsoft.com/office/drawing/2014/main" id="{F65257C5-7476-2A54-7A15-A73490395C0A}"/>
              </a:ext>
            </a:extLst>
          </p:cNvPr>
          <p:cNvSpPr txBox="1">
            <a:spLocks/>
          </p:cNvSpPr>
          <p:nvPr/>
        </p:nvSpPr>
        <p:spPr>
          <a:xfrm>
            <a:off x="397788" y="752105"/>
            <a:ext cx="11398021"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インドの食品サービス産業は約800億米ドルの価値があり、</a:t>
            </a:r>
            <a:endParaRPr lang="en-US" altLang="ja" sz="1800" b="1" i="1" dirty="0">
              <a:solidFill>
                <a:srgbClr val="C8252C"/>
              </a:solidFill>
              <a:latin typeface="Poppins" panose="00000500000000000000" pitchFamily="2" charset="0"/>
              <a:cs typeface="Poppins" panose="00000500000000000000" pitchFamily="2" charset="0"/>
            </a:endParaRPr>
          </a:p>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年平均成長率約10％で成長しており、組織化されたセクターによって牽引されてい</a:t>
            </a:r>
            <a:r>
              <a:rPr lang="ja-JP" altLang="en-US" sz="1800" b="1" i="1" dirty="0">
                <a:solidFill>
                  <a:srgbClr val="C8252C"/>
                </a:solidFill>
                <a:latin typeface="Poppins" panose="00000500000000000000" pitchFamily="2" charset="0"/>
                <a:cs typeface="Poppins" panose="00000500000000000000" pitchFamily="2" charset="0"/>
              </a:rPr>
              <a:t>る</a:t>
            </a:r>
            <a:endParaRPr lang="ja" sz="1800" b="1" i="1" dirty="0">
              <a:solidFill>
                <a:srgbClr val="C8252C"/>
              </a:solidFill>
              <a:latin typeface="Poppins" panose="00000500000000000000" pitchFamily="2" charset="0"/>
              <a:cs typeface="Poppins" panose="00000500000000000000" pitchFamily="2" charset="0"/>
            </a:endParaRPr>
          </a:p>
        </p:txBody>
      </p:sp>
      <p:graphicFrame>
        <p:nvGraphicFramePr>
          <p:cNvPr id="4" name="Chart 3">
            <a:extLst>
              <a:ext uri="{FF2B5EF4-FFF2-40B4-BE49-F238E27FC236}">
                <a16:creationId xmlns:a16="http://schemas.microsoft.com/office/drawing/2014/main" id="{C1200259-82D7-04F5-E6F7-2D387F8A107A}"/>
              </a:ext>
            </a:extLst>
          </p:cNvPr>
          <p:cNvGraphicFramePr/>
          <p:nvPr>
            <p:extLst>
              <p:ext uri="{D42A27DB-BD31-4B8C-83A1-F6EECF244321}">
                <p14:modId xmlns:p14="http://schemas.microsoft.com/office/powerpoint/2010/main" val="882047435"/>
              </p:ext>
            </p:extLst>
          </p:nvPr>
        </p:nvGraphicFramePr>
        <p:xfrm>
          <a:off x="595900" y="1746609"/>
          <a:ext cx="3637053" cy="168023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3">
            <a:extLst>
              <a:ext uri="{FF2B5EF4-FFF2-40B4-BE49-F238E27FC236}">
                <a16:creationId xmlns:a16="http://schemas.microsoft.com/office/drawing/2014/main" id="{E4C9AF54-A86B-3BEB-4099-AF09A1FDA474}"/>
              </a:ext>
            </a:extLst>
          </p:cNvPr>
          <p:cNvSpPr txBox="1">
            <a:spLocks/>
          </p:cNvSpPr>
          <p:nvPr/>
        </p:nvSpPr>
        <p:spPr>
          <a:xfrm>
            <a:off x="770562" y="1471254"/>
            <a:ext cx="3277456" cy="2753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インドの食品サービス市場（金額ベース）</a:t>
            </a:r>
          </a:p>
        </p:txBody>
      </p:sp>
      <p:sp>
        <p:nvSpPr>
          <p:cNvPr id="15" name="TextBox 14">
            <a:extLst>
              <a:ext uri="{FF2B5EF4-FFF2-40B4-BE49-F238E27FC236}">
                <a16:creationId xmlns:a16="http://schemas.microsoft.com/office/drawing/2014/main" id="{E9420504-3CCD-C93B-AA76-DD2002562FFC}"/>
              </a:ext>
            </a:extLst>
          </p:cNvPr>
          <p:cNvSpPr txBox="1"/>
          <p:nvPr/>
        </p:nvSpPr>
        <p:spPr>
          <a:xfrm>
            <a:off x="1129711" y="2311019"/>
            <a:ext cx="322524" cy="246221"/>
          </a:xfrm>
          <a:prstGeom prst="rect">
            <a:avLst/>
          </a:prstGeom>
          <a:noFill/>
        </p:spPr>
        <p:txBody>
          <a:bodyPr wrap="none" rtlCol="0">
            <a:spAutoFit/>
          </a:bodyPr>
          <a:lstStyle/>
          <a:p>
            <a:r>
              <a:rPr lang="ja" sz="1000">
                <a:latin typeface="Aptos" panose="020B0004020202020204" pitchFamily="34" charset="0"/>
              </a:rPr>
              <a:t>48</a:t>
            </a:r>
            <a:endParaRPr lang="en-IN" sz="1000">
              <a:latin typeface="Aptos" panose="020B0004020202020204" pitchFamily="34" charset="0"/>
            </a:endParaRPr>
          </a:p>
        </p:txBody>
      </p:sp>
      <p:sp>
        <p:nvSpPr>
          <p:cNvPr id="16" name="TextBox 15">
            <a:extLst>
              <a:ext uri="{FF2B5EF4-FFF2-40B4-BE49-F238E27FC236}">
                <a16:creationId xmlns:a16="http://schemas.microsoft.com/office/drawing/2014/main" id="{1148071B-E78A-8CD9-72DE-1B641F19C91D}"/>
              </a:ext>
            </a:extLst>
          </p:cNvPr>
          <p:cNvSpPr txBox="1"/>
          <p:nvPr/>
        </p:nvSpPr>
        <p:spPr>
          <a:xfrm>
            <a:off x="2248028" y="2107927"/>
            <a:ext cx="322524" cy="246221"/>
          </a:xfrm>
          <a:prstGeom prst="rect">
            <a:avLst/>
          </a:prstGeom>
          <a:noFill/>
        </p:spPr>
        <p:txBody>
          <a:bodyPr wrap="none" rtlCol="0">
            <a:spAutoFit/>
          </a:bodyPr>
          <a:lstStyle/>
          <a:p>
            <a:r>
              <a:rPr lang="ja" sz="1000">
                <a:latin typeface="Aptos" panose="020B0004020202020204" pitchFamily="34" charset="0"/>
              </a:rPr>
              <a:t>70</a:t>
            </a:r>
            <a:endParaRPr lang="en-IN" sz="1000">
              <a:latin typeface="Aptos" panose="020B0004020202020204" pitchFamily="34" charset="0"/>
            </a:endParaRPr>
          </a:p>
        </p:txBody>
      </p:sp>
      <p:sp>
        <p:nvSpPr>
          <p:cNvPr id="19" name="TextBox 18">
            <a:extLst>
              <a:ext uri="{FF2B5EF4-FFF2-40B4-BE49-F238E27FC236}">
                <a16:creationId xmlns:a16="http://schemas.microsoft.com/office/drawing/2014/main" id="{22CAAED6-640F-F7F0-49C5-4B35C8842DCF}"/>
              </a:ext>
            </a:extLst>
          </p:cNvPr>
          <p:cNvSpPr txBox="1"/>
          <p:nvPr/>
        </p:nvSpPr>
        <p:spPr>
          <a:xfrm>
            <a:off x="3335148" y="1835800"/>
            <a:ext cx="391454" cy="246221"/>
          </a:xfrm>
          <a:prstGeom prst="rect">
            <a:avLst/>
          </a:prstGeom>
          <a:noFill/>
        </p:spPr>
        <p:txBody>
          <a:bodyPr wrap="none" rtlCol="0">
            <a:spAutoFit/>
          </a:bodyPr>
          <a:lstStyle/>
          <a:p>
            <a:r>
              <a:rPr lang="ja" sz="1000">
                <a:latin typeface="Aptos" panose="020B0004020202020204" pitchFamily="34" charset="0"/>
              </a:rPr>
              <a:t>115</a:t>
            </a:r>
            <a:endParaRPr lang="en-IN" sz="1000">
              <a:latin typeface="Aptos" panose="020B0004020202020204" pitchFamily="34" charset="0"/>
            </a:endParaRPr>
          </a:p>
        </p:txBody>
      </p:sp>
      <p:cxnSp>
        <p:nvCxnSpPr>
          <p:cNvPr id="20" name="Connector: Elbow 19">
            <a:extLst>
              <a:ext uri="{FF2B5EF4-FFF2-40B4-BE49-F238E27FC236}">
                <a16:creationId xmlns:a16="http://schemas.microsoft.com/office/drawing/2014/main" id="{023C9C7B-C664-4191-BB73-EE58C11BEC3E}"/>
              </a:ext>
            </a:extLst>
          </p:cNvPr>
          <p:cNvCxnSpPr>
            <a:cxnSpLocks/>
            <a:stCxn id="15" idx="0"/>
            <a:endCxn id="16" idx="1"/>
          </p:cNvCxnSpPr>
          <p:nvPr/>
        </p:nvCxnSpPr>
        <p:spPr>
          <a:xfrm rot="5400000" flipH="1" flipV="1">
            <a:off x="1729510" y="1792502"/>
            <a:ext cx="79981" cy="957055"/>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D6BE4E0-F6A6-CE2F-5EFF-E250F1BF49BD}"/>
              </a:ext>
            </a:extLst>
          </p:cNvPr>
          <p:cNvSpPr txBox="1"/>
          <p:nvPr/>
        </p:nvSpPr>
        <p:spPr>
          <a:xfrm>
            <a:off x="1576435" y="2133328"/>
            <a:ext cx="409611" cy="230832"/>
          </a:xfrm>
          <a:prstGeom prst="rect">
            <a:avLst/>
          </a:prstGeom>
          <a:solidFill>
            <a:schemeClr val="bg1"/>
          </a:solidFill>
          <a:ln>
            <a:solidFill>
              <a:srgbClr val="C00000"/>
            </a:solidFill>
          </a:ln>
        </p:spPr>
        <p:txBody>
          <a:bodyPr wrap="square" rtlCol="0">
            <a:spAutoFit/>
          </a:bodyPr>
          <a:lstStyle/>
          <a:p>
            <a:pPr algn="ctr"/>
            <a:r>
              <a:rPr lang="ja" sz="900" b="1">
                <a:latin typeface="Aptos" panose="020B0004020202020204" pitchFamily="34" charset="0"/>
              </a:rPr>
              <a:t>+8%</a:t>
            </a:r>
            <a:endParaRPr lang="en-IN" sz="900" b="1">
              <a:latin typeface="Aptos" panose="020B0004020202020204" pitchFamily="34" charset="0"/>
            </a:endParaRPr>
          </a:p>
        </p:txBody>
      </p:sp>
      <p:cxnSp>
        <p:nvCxnSpPr>
          <p:cNvPr id="23" name="Connector: Elbow 22">
            <a:extLst>
              <a:ext uri="{FF2B5EF4-FFF2-40B4-BE49-F238E27FC236}">
                <a16:creationId xmlns:a16="http://schemas.microsoft.com/office/drawing/2014/main" id="{AFC3B0BD-1D4E-CDF5-99D3-95981604AC75}"/>
              </a:ext>
            </a:extLst>
          </p:cNvPr>
          <p:cNvCxnSpPr>
            <a:cxnSpLocks/>
            <a:stCxn id="16" idx="0"/>
            <a:endCxn id="19" idx="1"/>
          </p:cNvCxnSpPr>
          <p:nvPr/>
        </p:nvCxnSpPr>
        <p:spPr>
          <a:xfrm rot="5400000" flipH="1" flipV="1">
            <a:off x="2797711" y="1570490"/>
            <a:ext cx="149016" cy="92585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5A923DD-94EC-62E7-61FF-F24C57B51B10}"/>
              </a:ext>
            </a:extLst>
          </p:cNvPr>
          <p:cNvSpPr txBox="1"/>
          <p:nvPr/>
        </p:nvSpPr>
        <p:spPr>
          <a:xfrm>
            <a:off x="2547385" y="1834923"/>
            <a:ext cx="486031" cy="230832"/>
          </a:xfrm>
          <a:prstGeom prst="rect">
            <a:avLst/>
          </a:prstGeom>
          <a:solidFill>
            <a:schemeClr val="bg1"/>
          </a:solidFill>
          <a:ln>
            <a:solidFill>
              <a:srgbClr val="C00000"/>
            </a:solidFill>
          </a:ln>
        </p:spPr>
        <p:txBody>
          <a:bodyPr wrap="square" rtlCol="0">
            <a:spAutoFit/>
          </a:bodyPr>
          <a:lstStyle/>
          <a:p>
            <a:pPr algn="ctr"/>
            <a:r>
              <a:rPr lang="ja" sz="900" b="1">
                <a:latin typeface="Aptos" panose="020B0004020202020204" pitchFamily="34" charset="0"/>
              </a:rPr>
              <a:t>+10%</a:t>
            </a:r>
            <a:endParaRPr lang="en-IN" sz="900" b="1">
              <a:latin typeface="Aptos" panose="020B0004020202020204" pitchFamily="34" charset="0"/>
            </a:endParaRPr>
          </a:p>
        </p:txBody>
      </p:sp>
      <p:cxnSp>
        <p:nvCxnSpPr>
          <p:cNvPr id="27" name="Straight Connector 26">
            <a:extLst>
              <a:ext uri="{FF2B5EF4-FFF2-40B4-BE49-F238E27FC236}">
                <a16:creationId xmlns:a16="http://schemas.microsoft.com/office/drawing/2014/main" id="{118FB121-16BD-AEC4-BCDF-5BB4C64438EF}"/>
              </a:ext>
            </a:extLst>
          </p:cNvPr>
          <p:cNvCxnSpPr>
            <a:cxnSpLocks/>
          </p:cNvCxnSpPr>
          <p:nvPr/>
        </p:nvCxnSpPr>
        <p:spPr>
          <a:xfrm>
            <a:off x="4266719" y="1814343"/>
            <a:ext cx="0" cy="421549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B22C907C-D59D-A04D-0FBB-E602531C778A}"/>
              </a:ext>
            </a:extLst>
          </p:cNvPr>
          <p:cNvCxnSpPr>
            <a:cxnSpLocks/>
          </p:cNvCxnSpPr>
          <p:nvPr/>
        </p:nvCxnSpPr>
        <p:spPr>
          <a:xfrm>
            <a:off x="7927527" y="1814343"/>
            <a:ext cx="0" cy="421549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33" name="Chart 32">
            <a:extLst>
              <a:ext uri="{FF2B5EF4-FFF2-40B4-BE49-F238E27FC236}">
                <a16:creationId xmlns:a16="http://schemas.microsoft.com/office/drawing/2014/main" id="{69297CF6-4402-2CBC-8CF5-CA5BCE1C523E}"/>
              </a:ext>
            </a:extLst>
          </p:cNvPr>
          <p:cNvGraphicFramePr/>
          <p:nvPr>
            <p:extLst>
              <p:ext uri="{D42A27DB-BD31-4B8C-83A1-F6EECF244321}">
                <p14:modId xmlns:p14="http://schemas.microsoft.com/office/powerpoint/2010/main" val="3157483868"/>
              </p:ext>
            </p:extLst>
          </p:nvPr>
        </p:nvGraphicFramePr>
        <p:xfrm>
          <a:off x="4162617" y="1814343"/>
          <a:ext cx="3668573" cy="1451632"/>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 Placeholder 3">
            <a:extLst>
              <a:ext uri="{FF2B5EF4-FFF2-40B4-BE49-F238E27FC236}">
                <a16:creationId xmlns:a16="http://schemas.microsoft.com/office/drawing/2014/main" id="{16AE078C-BF3F-C5CC-14DB-729EC1BA8082}"/>
              </a:ext>
            </a:extLst>
          </p:cNvPr>
          <p:cNvSpPr txBox="1">
            <a:spLocks/>
          </p:cNvSpPr>
          <p:nvPr/>
        </p:nvSpPr>
        <p:spPr>
          <a:xfrm>
            <a:off x="4454509" y="1746608"/>
            <a:ext cx="3277456" cy="2753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000" b="1">
                <a:solidFill>
                  <a:srgbClr val="000000"/>
                </a:solidFill>
                <a:latin typeface="Poppins" panose="00000500000000000000" pitchFamily="2" charset="0"/>
                <a:cs typeface="Poppins" panose="00000500000000000000" pitchFamily="2" charset="0"/>
              </a:rPr>
              <a:t>食品サービス市場のセグメンテーション</a:t>
            </a:r>
          </a:p>
        </p:txBody>
      </p:sp>
      <p:sp>
        <p:nvSpPr>
          <p:cNvPr id="43" name="Text Placeholder 3">
            <a:extLst>
              <a:ext uri="{FF2B5EF4-FFF2-40B4-BE49-F238E27FC236}">
                <a16:creationId xmlns:a16="http://schemas.microsoft.com/office/drawing/2014/main" id="{9B48FA69-0A30-12C9-4132-B08A1C97F0A3}"/>
              </a:ext>
            </a:extLst>
          </p:cNvPr>
          <p:cNvSpPr txBox="1">
            <a:spLocks/>
          </p:cNvSpPr>
          <p:nvPr/>
        </p:nvSpPr>
        <p:spPr>
          <a:xfrm>
            <a:off x="847030" y="3426848"/>
            <a:ext cx="3419688" cy="5093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900" b="1">
                <a:solidFill>
                  <a:srgbClr val="000000"/>
                </a:solidFill>
                <a:latin typeface="Poppins" panose="00000500000000000000" pitchFamily="2" charset="0"/>
                <a:cs typeface="Poppins" panose="00000500000000000000" pitchFamily="2" charset="0"/>
              </a:rPr>
              <a:t>利便性への支出増加</a:t>
            </a:r>
          </a:p>
          <a:p>
            <a:pPr marL="0" indent="0">
              <a:spcBef>
                <a:spcPts val="0"/>
              </a:spcBef>
              <a:buNone/>
            </a:pPr>
            <a:r>
              <a:rPr lang="ja" sz="900" i="1">
                <a:latin typeface="Aptos" panose="020B0004020202020204" pitchFamily="34" charset="0"/>
              </a:rPr>
              <a:t>レジャーや利便性への資金配分の増加、家庭料理以外の食品の消費増加</a:t>
            </a:r>
            <a:endParaRPr lang="en-IN" sz="900" i="1">
              <a:latin typeface="Aptos" panose="020B0004020202020204" pitchFamily="34" charset="0"/>
            </a:endParaRPr>
          </a:p>
          <a:p>
            <a:pPr marL="0" indent="0">
              <a:spcBef>
                <a:spcPts val="0"/>
              </a:spcBef>
              <a:buNone/>
            </a:pPr>
            <a:endParaRPr lang="en-US" sz="1050" b="1">
              <a:solidFill>
                <a:srgbClr val="000000"/>
              </a:solidFill>
              <a:latin typeface="Poppins" panose="00000500000000000000" pitchFamily="2" charset="0"/>
              <a:cs typeface="Poppins" panose="00000500000000000000" pitchFamily="2" charset="0"/>
            </a:endParaRPr>
          </a:p>
        </p:txBody>
      </p:sp>
      <p:sp>
        <p:nvSpPr>
          <p:cNvPr id="44" name="Text Placeholder 3">
            <a:extLst>
              <a:ext uri="{FF2B5EF4-FFF2-40B4-BE49-F238E27FC236}">
                <a16:creationId xmlns:a16="http://schemas.microsoft.com/office/drawing/2014/main" id="{C84BDAA8-29BC-EBF0-345F-BEBB44815E97}"/>
              </a:ext>
            </a:extLst>
          </p:cNvPr>
          <p:cNvSpPr txBox="1">
            <a:spLocks/>
          </p:cNvSpPr>
          <p:nvPr/>
        </p:nvSpPr>
        <p:spPr>
          <a:xfrm>
            <a:off x="844789" y="3942440"/>
            <a:ext cx="3479173" cy="7167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900" b="1" dirty="0">
                <a:solidFill>
                  <a:srgbClr val="000000"/>
                </a:solidFill>
                <a:latin typeface="Poppins" panose="00000500000000000000" pitchFamily="2" charset="0"/>
                <a:cs typeface="Poppins" panose="00000500000000000000" pitchFamily="2" charset="0"/>
              </a:rPr>
              <a:t>消費者の嗜好</a:t>
            </a:r>
          </a:p>
          <a:p>
            <a:pPr marL="0" indent="0">
              <a:spcBef>
                <a:spcPts val="0"/>
              </a:spcBef>
              <a:buNone/>
            </a:pPr>
            <a:r>
              <a:rPr lang="ja" sz="900" dirty="0">
                <a:solidFill>
                  <a:srgbClr val="000000"/>
                </a:solidFill>
                <a:latin typeface="+mn-lt"/>
                <a:cs typeface="Poppins" panose="00000500000000000000" pitchFamily="2" charset="0"/>
              </a:rPr>
              <a:t>インドの大都市圏およびティア1消費者の約50％が、</a:t>
            </a:r>
            <a:r>
              <a:rPr lang="ja" altLang="ja-JP" sz="900" dirty="0">
                <a:solidFill>
                  <a:srgbClr val="000000"/>
                </a:solidFill>
                <a:cs typeface="Poppins" panose="00000500000000000000" pitchFamily="2" charset="0"/>
              </a:rPr>
              <a:t> 2024年に</a:t>
            </a:r>
            <a:r>
              <a:rPr lang="ja" sz="900" dirty="0">
                <a:solidFill>
                  <a:srgbClr val="000000"/>
                </a:solidFill>
                <a:latin typeface="+mn-lt"/>
                <a:cs typeface="Poppins" panose="00000500000000000000" pitchFamily="2" charset="0"/>
              </a:rPr>
              <a:t>2019年と比較して外食の頻度が高くなってい</a:t>
            </a:r>
            <a:r>
              <a:rPr lang="ja-JP" altLang="en-US" sz="900" dirty="0">
                <a:solidFill>
                  <a:srgbClr val="000000"/>
                </a:solidFill>
                <a:latin typeface="+mn-lt"/>
                <a:cs typeface="Poppins" panose="00000500000000000000" pitchFamily="2" charset="0"/>
              </a:rPr>
              <a:t>る</a:t>
            </a:r>
            <a:r>
              <a:rPr lang="ja" sz="900" dirty="0">
                <a:solidFill>
                  <a:srgbClr val="000000"/>
                </a:solidFill>
                <a:latin typeface="+mn-lt"/>
                <a:cs typeface="Poppins" panose="00000500000000000000" pitchFamily="2" charset="0"/>
              </a:rPr>
              <a:t>。平均すると</a:t>
            </a:r>
            <a:r>
              <a:rPr lang="ja-JP" altLang="en-US" sz="900" dirty="0">
                <a:solidFill>
                  <a:srgbClr val="000000"/>
                </a:solidFill>
                <a:latin typeface="+mn-lt"/>
                <a:cs typeface="Poppins" panose="00000500000000000000" pitchFamily="2" charset="0"/>
              </a:rPr>
              <a:t>、</a:t>
            </a:r>
            <a:r>
              <a:rPr lang="ja" sz="900" dirty="0">
                <a:solidFill>
                  <a:srgbClr val="000000"/>
                </a:solidFill>
                <a:latin typeface="+mn-lt"/>
                <a:cs typeface="Poppins" panose="00000500000000000000" pitchFamily="2" charset="0"/>
              </a:rPr>
              <a:t>個人は月に約4.5回外食し、毎月23～46米ドルを費やしてい</a:t>
            </a:r>
            <a:r>
              <a:rPr lang="ja-JP" altLang="en-US" sz="900" dirty="0">
                <a:solidFill>
                  <a:srgbClr val="000000"/>
                </a:solidFill>
                <a:latin typeface="+mn-lt"/>
                <a:cs typeface="Poppins" panose="00000500000000000000" pitchFamily="2" charset="0"/>
              </a:rPr>
              <a:t>る</a:t>
            </a:r>
            <a:r>
              <a:rPr lang="ja" sz="900" dirty="0">
                <a:solidFill>
                  <a:srgbClr val="000000"/>
                </a:solidFill>
                <a:latin typeface="+mn-lt"/>
                <a:cs typeface="Poppins" panose="00000500000000000000" pitchFamily="2" charset="0"/>
              </a:rPr>
              <a:t>。</a:t>
            </a:r>
          </a:p>
        </p:txBody>
      </p:sp>
      <p:pic>
        <p:nvPicPr>
          <p:cNvPr id="45" name="Picture 44">
            <a:extLst>
              <a:ext uri="{FF2B5EF4-FFF2-40B4-BE49-F238E27FC236}">
                <a16:creationId xmlns:a16="http://schemas.microsoft.com/office/drawing/2014/main" id="{3777D321-3952-92A8-A4C6-EA4DB561371A}"/>
              </a:ext>
            </a:extLst>
          </p:cNvPr>
          <p:cNvPicPr>
            <a:picLocks noChangeAspect="1"/>
          </p:cNvPicPr>
          <p:nvPr/>
        </p:nvPicPr>
        <p:blipFill>
          <a:blip r:embed="rId4"/>
          <a:srcRect l="77776" t="65570" r="7424" b="10185"/>
          <a:stretch/>
        </p:blipFill>
        <p:spPr>
          <a:xfrm>
            <a:off x="669594" y="3561555"/>
            <a:ext cx="201936" cy="196429"/>
          </a:xfrm>
          <a:prstGeom prst="rect">
            <a:avLst/>
          </a:prstGeom>
        </p:spPr>
      </p:pic>
      <p:pic>
        <p:nvPicPr>
          <p:cNvPr id="46" name="Picture 45">
            <a:extLst>
              <a:ext uri="{FF2B5EF4-FFF2-40B4-BE49-F238E27FC236}">
                <a16:creationId xmlns:a16="http://schemas.microsoft.com/office/drawing/2014/main" id="{A31DF439-CAED-D309-270E-539B9E502D60}"/>
              </a:ext>
            </a:extLst>
          </p:cNvPr>
          <p:cNvPicPr>
            <a:picLocks noChangeAspect="1"/>
          </p:cNvPicPr>
          <p:nvPr/>
        </p:nvPicPr>
        <p:blipFill>
          <a:blip r:embed="rId4"/>
          <a:srcRect l="77776" t="65570" r="7424" b="10185"/>
          <a:stretch/>
        </p:blipFill>
        <p:spPr>
          <a:xfrm>
            <a:off x="669594" y="3996771"/>
            <a:ext cx="201936" cy="196429"/>
          </a:xfrm>
          <a:prstGeom prst="rect">
            <a:avLst/>
          </a:prstGeom>
        </p:spPr>
      </p:pic>
      <p:sp>
        <p:nvSpPr>
          <p:cNvPr id="47" name="TextBox 46">
            <a:extLst>
              <a:ext uri="{FF2B5EF4-FFF2-40B4-BE49-F238E27FC236}">
                <a16:creationId xmlns:a16="http://schemas.microsoft.com/office/drawing/2014/main" id="{223E48EE-2313-4C80-C3CD-D1DB3AA659D0}"/>
              </a:ext>
            </a:extLst>
          </p:cNvPr>
          <p:cNvSpPr txBox="1"/>
          <p:nvPr/>
        </p:nvSpPr>
        <p:spPr>
          <a:xfrm>
            <a:off x="855773" y="4519506"/>
            <a:ext cx="3417291" cy="307777"/>
          </a:xfrm>
          <a:prstGeom prst="rect">
            <a:avLst/>
          </a:prstGeom>
          <a:noFill/>
        </p:spPr>
        <p:txBody>
          <a:bodyPr wrap="square" rtlCol="0">
            <a:spAutoFit/>
          </a:bodyPr>
          <a:lstStyle/>
          <a:p>
            <a:r>
              <a:rPr lang="ja" sz="700" i="1" dirty="0">
                <a:latin typeface="Aptos" panose="020B0004020202020204" pitchFamily="34" charset="0"/>
                <a:cs typeface="Poppins" panose="00000500000000000000" pitchFamily="2" charset="0"/>
              </a:rPr>
              <a:t>出典：インドの食品業界におけるクラウドキッチンの拡大に関するRedseerレポート</a:t>
            </a:r>
          </a:p>
        </p:txBody>
      </p:sp>
      <p:sp>
        <p:nvSpPr>
          <p:cNvPr id="48" name="Text Placeholder 3">
            <a:extLst>
              <a:ext uri="{FF2B5EF4-FFF2-40B4-BE49-F238E27FC236}">
                <a16:creationId xmlns:a16="http://schemas.microsoft.com/office/drawing/2014/main" id="{F47923A4-D5C2-3E54-890E-2625B59BA1CB}"/>
              </a:ext>
            </a:extLst>
          </p:cNvPr>
          <p:cNvSpPr txBox="1">
            <a:spLocks/>
          </p:cNvSpPr>
          <p:nvPr/>
        </p:nvSpPr>
        <p:spPr>
          <a:xfrm>
            <a:off x="844787" y="4807691"/>
            <a:ext cx="3203230" cy="7167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900" b="1" dirty="0">
                <a:solidFill>
                  <a:srgbClr val="000000"/>
                </a:solidFill>
                <a:latin typeface="Poppins" panose="00000500000000000000" pitchFamily="2" charset="0"/>
                <a:cs typeface="Poppins" panose="00000500000000000000" pitchFamily="2" charset="0"/>
              </a:rPr>
              <a:t>ブランド創造</a:t>
            </a:r>
          </a:p>
          <a:p>
            <a:pPr marL="0" indent="0">
              <a:spcBef>
                <a:spcPts val="0"/>
              </a:spcBef>
              <a:buNone/>
            </a:pPr>
            <a:r>
              <a:rPr lang="ja" sz="900" i="1" dirty="0">
                <a:latin typeface="Aptos" panose="020B0004020202020204" pitchFamily="34" charset="0"/>
              </a:rPr>
              <a:t>多様性へのニーズが料理のブランド創造を推進してきた</a:t>
            </a:r>
          </a:p>
          <a:p>
            <a:pPr marL="0" indent="0">
              <a:spcBef>
                <a:spcPts val="0"/>
              </a:spcBef>
              <a:buNone/>
            </a:pPr>
            <a:r>
              <a:rPr lang="ja" sz="900" i="1" dirty="0">
                <a:latin typeface="Aptos" panose="020B0004020202020204" pitchFamily="34" charset="0"/>
              </a:rPr>
              <a:t>2000-2010: 400社が組織化</a:t>
            </a:r>
          </a:p>
          <a:p>
            <a:pPr marL="0" indent="0">
              <a:spcBef>
                <a:spcPts val="0"/>
              </a:spcBef>
              <a:buNone/>
            </a:pPr>
            <a:r>
              <a:rPr lang="ja" sz="900" i="1" dirty="0">
                <a:latin typeface="Aptos" panose="020B0004020202020204" pitchFamily="34" charset="0"/>
              </a:rPr>
              <a:t>2010年から現在まで：1,100社以上の組織化された企業</a:t>
            </a:r>
          </a:p>
          <a:p>
            <a:pPr marL="0" indent="0">
              <a:spcBef>
                <a:spcPts val="0"/>
              </a:spcBef>
              <a:buNone/>
            </a:pPr>
            <a:endParaRPr lang="en-US" sz="1000" b="1" dirty="0">
              <a:solidFill>
                <a:srgbClr val="000000"/>
              </a:solidFill>
              <a:latin typeface="Poppins" panose="00000500000000000000" pitchFamily="2" charset="0"/>
              <a:cs typeface="Poppins" panose="00000500000000000000" pitchFamily="2" charset="0"/>
            </a:endParaRPr>
          </a:p>
        </p:txBody>
      </p:sp>
      <p:pic>
        <p:nvPicPr>
          <p:cNvPr id="49" name="Picture 48">
            <a:extLst>
              <a:ext uri="{FF2B5EF4-FFF2-40B4-BE49-F238E27FC236}">
                <a16:creationId xmlns:a16="http://schemas.microsoft.com/office/drawing/2014/main" id="{CFF9E159-5B0A-75DD-9791-5705003B761B}"/>
              </a:ext>
            </a:extLst>
          </p:cNvPr>
          <p:cNvPicPr>
            <a:picLocks noChangeAspect="1"/>
          </p:cNvPicPr>
          <p:nvPr/>
        </p:nvPicPr>
        <p:blipFill>
          <a:blip r:embed="rId4"/>
          <a:srcRect l="77776" t="65570" r="7424" b="10185"/>
          <a:stretch/>
        </p:blipFill>
        <p:spPr>
          <a:xfrm>
            <a:off x="669594" y="4875425"/>
            <a:ext cx="201936" cy="196429"/>
          </a:xfrm>
          <a:prstGeom prst="rect">
            <a:avLst/>
          </a:prstGeom>
        </p:spPr>
      </p:pic>
      <p:pic>
        <p:nvPicPr>
          <p:cNvPr id="50" name="Picture 49">
            <a:extLst>
              <a:ext uri="{FF2B5EF4-FFF2-40B4-BE49-F238E27FC236}">
                <a16:creationId xmlns:a16="http://schemas.microsoft.com/office/drawing/2014/main" id="{05BD1EEC-1726-31E5-4683-6E193C6233B8}"/>
              </a:ext>
            </a:extLst>
          </p:cNvPr>
          <p:cNvPicPr>
            <a:picLocks noChangeAspect="1"/>
          </p:cNvPicPr>
          <p:nvPr/>
        </p:nvPicPr>
        <p:blipFill>
          <a:blip r:embed="rId4"/>
          <a:srcRect l="77776" t="65570" r="7424" b="10185"/>
          <a:stretch/>
        </p:blipFill>
        <p:spPr>
          <a:xfrm>
            <a:off x="669594" y="5710592"/>
            <a:ext cx="201936" cy="196429"/>
          </a:xfrm>
          <a:prstGeom prst="rect">
            <a:avLst/>
          </a:prstGeom>
        </p:spPr>
      </p:pic>
      <p:sp>
        <p:nvSpPr>
          <p:cNvPr id="54" name="Text Placeholder 3">
            <a:extLst>
              <a:ext uri="{FF2B5EF4-FFF2-40B4-BE49-F238E27FC236}">
                <a16:creationId xmlns:a16="http://schemas.microsoft.com/office/drawing/2014/main" id="{F94687D6-B3CB-1DB1-E512-6E8E2E0A30E9}"/>
              </a:ext>
            </a:extLst>
          </p:cNvPr>
          <p:cNvSpPr txBox="1">
            <a:spLocks/>
          </p:cNvSpPr>
          <p:nvPr/>
        </p:nvSpPr>
        <p:spPr>
          <a:xfrm>
            <a:off x="844787" y="5655891"/>
            <a:ext cx="3417290" cy="7167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900" b="1" dirty="0">
                <a:solidFill>
                  <a:srgbClr val="000000"/>
                </a:solidFill>
                <a:latin typeface="Poppins" panose="00000500000000000000" pitchFamily="2" charset="0"/>
                <a:cs typeface="Poppins" panose="00000500000000000000" pitchFamily="2" charset="0"/>
              </a:rPr>
              <a:t>複数ブランド、多様なモデルポートフォリオ</a:t>
            </a:r>
          </a:p>
          <a:p>
            <a:pPr marL="0" indent="0">
              <a:spcBef>
                <a:spcPts val="0"/>
              </a:spcBef>
              <a:buNone/>
            </a:pPr>
            <a:r>
              <a:rPr lang="ja" sz="900" i="1" dirty="0">
                <a:latin typeface="Aptos" panose="020B0004020202020204" pitchFamily="34" charset="0"/>
              </a:rPr>
              <a:t>オンラインでの採用の増加により、デリバリー専門ブランドやニッチメニューが促進され、デジタル牽引力が強化されてい</a:t>
            </a:r>
            <a:r>
              <a:rPr lang="ja-JP" altLang="en-US" sz="900" i="1" dirty="0">
                <a:latin typeface="Aptos" panose="020B0004020202020204" pitchFamily="34" charset="0"/>
              </a:rPr>
              <a:t>る</a:t>
            </a:r>
            <a:r>
              <a:rPr lang="ja" sz="900" i="1" dirty="0">
                <a:latin typeface="Aptos" panose="020B0004020202020204" pitchFamily="34" charset="0"/>
              </a:rPr>
              <a:t>。マルチブランドプラットフォームは、単一ブランドのプレーヤーよりも2～3倍速く拡大してい</a:t>
            </a:r>
            <a:r>
              <a:rPr lang="ja-JP" altLang="en-US" sz="900" i="1" dirty="0">
                <a:latin typeface="Aptos" panose="020B0004020202020204" pitchFamily="34" charset="0"/>
              </a:rPr>
              <a:t>る</a:t>
            </a:r>
            <a:r>
              <a:rPr lang="ja" sz="900" i="1" dirty="0">
                <a:latin typeface="Aptos" panose="020B0004020202020204" pitchFamily="34" charset="0"/>
              </a:rPr>
              <a:t>。</a:t>
            </a:r>
            <a:endParaRPr lang="en-US" sz="1000" b="1" dirty="0">
              <a:solidFill>
                <a:srgbClr val="000000"/>
              </a:solidFill>
              <a:latin typeface="Poppins" panose="00000500000000000000" pitchFamily="2" charset="0"/>
              <a:cs typeface="Poppins" panose="00000500000000000000" pitchFamily="2" charset="0"/>
            </a:endParaRPr>
          </a:p>
        </p:txBody>
      </p:sp>
      <p:sp>
        <p:nvSpPr>
          <p:cNvPr id="55" name="Text Placeholder 3">
            <a:extLst>
              <a:ext uri="{FF2B5EF4-FFF2-40B4-BE49-F238E27FC236}">
                <a16:creationId xmlns:a16="http://schemas.microsoft.com/office/drawing/2014/main" id="{0AC40793-0BAB-07C5-A72E-909885052A16}"/>
              </a:ext>
            </a:extLst>
          </p:cNvPr>
          <p:cNvSpPr txBox="1">
            <a:spLocks/>
          </p:cNvSpPr>
          <p:nvPr/>
        </p:nvSpPr>
        <p:spPr>
          <a:xfrm>
            <a:off x="4258951" y="1473729"/>
            <a:ext cx="3668573"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細分化された市場は統合の準備が整っている</a:t>
            </a:r>
          </a:p>
        </p:txBody>
      </p:sp>
      <p:sp>
        <p:nvSpPr>
          <p:cNvPr id="56" name="TextBox 55">
            <a:extLst>
              <a:ext uri="{FF2B5EF4-FFF2-40B4-BE49-F238E27FC236}">
                <a16:creationId xmlns:a16="http://schemas.microsoft.com/office/drawing/2014/main" id="{B318EC10-DE92-B0D0-9B54-2A7FFED66715}"/>
              </a:ext>
            </a:extLst>
          </p:cNvPr>
          <p:cNvSpPr txBox="1"/>
          <p:nvPr/>
        </p:nvSpPr>
        <p:spPr>
          <a:xfrm>
            <a:off x="4315373" y="3124392"/>
            <a:ext cx="3561253" cy="215444"/>
          </a:xfrm>
          <a:prstGeom prst="rect">
            <a:avLst/>
          </a:prstGeom>
          <a:noFill/>
        </p:spPr>
        <p:txBody>
          <a:bodyPr wrap="square" rtlCol="0">
            <a:spAutoFit/>
          </a:bodyPr>
          <a:lstStyle/>
          <a:p>
            <a:pPr algn="ctr"/>
            <a:r>
              <a:rPr lang="ja" sz="800" i="1">
                <a:latin typeface="Aptos" panose="020B0004020202020204" pitchFamily="34" charset="0"/>
                <a:cs typeface="Poppins" panose="00000500000000000000" pitchFamily="2" charset="0"/>
              </a:rPr>
              <a:t>出典：Swiggy DRHP、Dolat Capitalレポート</a:t>
            </a:r>
          </a:p>
        </p:txBody>
      </p:sp>
      <p:sp>
        <p:nvSpPr>
          <p:cNvPr id="57" name="TextBox 56">
            <a:extLst>
              <a:ext uri="{FF2B5EF4-FFF2-40B4-BE49-F238E27FC236}">
                <a16:creationId xmlns:a16="http://schemas.microsoft.com/office/drawing/2014/main" id="{A7FDE167-3316-A47F-F028-E9DF59DC7D04}"/>
              </a:ext>
            </a:extLst>
          </p:cNvPr>
          <p:cNvSpPr txBox="1"/>
          <p:nvPr/>
        </p:nvSpPr>
        <p:spPr>
          <a:xfrm>
            <a:off x="246564" y="3231920"/>
            <a:ext cx="4325452" cy="130746"/>
          </a:xfrm>
          <a:prstGeom prst="rect">
            <a:avLst/>
          </a:prstGeom>
          <a:noFill/>
        </p:spPr>
        <p:txBody>
          <a:bodyPr wrap="square" rtlCol="0">
            <a:spAutoFit/>
          </a:bodyPr>
          <a:lstStyle/>
          <a:p>
            <a:pPr algn="ctr"/>
            <a:r>
              <a:rPr lang="ja" sz="800" i="1">
                <a:latin typeface="Aptos" panose="020B0004020202020204" pitchFamily="34" charset="0"/>
                <a:cs typeface="Poppins" panose="00000500000000000000" pitchFamily="2" charset="0"/>
              </a:rPr>
              <a:t>出典: Swiggy DRHP、 </a:t>
            </a:r>
            <a:r>
              <a:rPr lang="ja" sz="800" i="1" err="1">
                <a:latin typeface="Aptos" panose="020B0004020202020204" pitchFamily="34" charset="0"/>
                <a:cs typeface="Poppins" panose="00000500000000000000" pitchFamily="2" charset="0"/>
              </a:rPr>
              <a:t>Redseer </a:t>
            </a:r>
            <a:r>
              <a:rPr lang="ja" sz="800" i="1">
                <a:latin typeface="Aptos" panose="020B0004020202020204" pitchFamily="34" charset="0"/>
                <a:cs typeface="Poppins" panose="00000500000000000000" pitchFamily="2" charset="0"/>
              </a:rPr>
              <a:t>Report、2024年2月</a:t>
            </a:r>
          </a:p>
        </p:txBody>
      </p:sp>
      <p:graphicFrame>
        <p:nvGraphicFramePr>
          <p:cNvPr id="58" name="Table 57">
            <a:extLst>
              <a:ext uri="{FF2B5EF4-FFF2-40B4-BE49-F238E27FC236}">
                <a16:creationId xmlns:a16="http://schemas.microsoft.com/office/drawing/2014/main" id="{E0DEE89E-1308-E61A-1371-92146C0981A1}"/>
              </a:ext>
            </a:extLst>
          </p:cNvPr>
          <p:cNvGraphicFramePr>
            <a:graphicFrameLocks noGrp="1"/>
          </p:cNvGraphicFramePr>
          <p:nvPr>
            <p:extLst>
              <p:ext uri="{D42A27DB-BD31-4B8C-83A1-F6EECF244321}">
                <p14:modId xmlns:p14="http://schemas.microsoft.com/office/powerpoint/2010/main" val="2741206641"/>
              </p:ext>
            </p:extLst>
          </p:nvPr>
        </p:nvGraphicFramePr>
        <p:xfrm>
          <a:off x="4309754" y="3726921"/>
          <a:ext cx="3572237" cy="1767840"/>
        </p:xfrm>
        <a:graphic>
          <a:graphicData uri="http://schemas.openxmlformats.org/drawingml/2006/table">
            <a:tbl>
              <a:tblPr firstRow="1" bandRow="1">
                <a:tableStyleId>{EB344D84-9AFB-497E-A393-DC336BA19D2E}</a:tableStyleId>
              </a:tblPr>
              <a:tblGrid>
                <a:gridCol w="1462396">
                  <a:extLst>
                    <a:ext uri="{9D8B030D-6E8A-4147-A177-3AD203B41FA5}">
                      <a16:colId xmlns:a16="http://schemas.microsoft.com/office/drawing/2014/main" val="777178581"/>
                    </a:ext>
                  </a:extLst>
                </a:gridCol>
                <a:gridCol w="754380">
                  <a:extLst>
                    <a:ext uri="{9D8B030D-6E8A-4147-A177-3AD203B41FA5}">
                      <a16:colId xmlns:a16="http://schemas.microsoft.com/office/drawing/2014/main" val="596977496"/>
                    </a:ext>
                  </a:extLst>
                </a:gridCol>
                <a:gridCol w="617220">
                  <a:extLst>
                    <a:ext uri="{9D8B030D-6E8A-4147-A177-3AD203B41FA5}">
                      <a16:colId xmlns:a16="http://schemas.microsoft.com/office/drawing/2014/main" val="2852468837"/>
                    </a:ext>
                  </a:extLst>
                </a:gridCol>
                <a:gridCol w="738241">
                  <a:extLst>
                    <a:ext uri="{9D8B030D-6E8A-4147-A177-3AD203B41FA5}">
                      <a16:colId xmlns:a16="http://schemas.microsoft.com/office/drawing/2014/main" val="3650408990"/>
                    </a:ext>
                  </a:extLst>
                </a:gridCol>
              </a:tblGrid>
              <a:tr h="360662">
                <a:tc>
                  <a:txBody>
                    <a:bodyPr/>
                    <a:lstStyle/>
                    <a:p>
                      <a:r>
                        <a:rPr lang="ja" sz="1000">
                          <a:solidFill>
                            <a:schemeClr val="tx1"/>
                          </a:solidFill>
                          <a:latin typeface="Aptos" panose="020B0004020202020204" pitchFamily="34" charset="0"/>
                        </a:rPr>
                        <a:t>年平均成長率</a:t>
                      </a:r>
                      <a:endParaRPr lang="en-IN" sz="1000">
                        <a:solidFill>
                          <a:schemeClr val="tx1"/>
                        </a:solidFill>
                        <a:latin typeface="Aptos" panose="020B0004020202020204" pitchFamily="34" charset="0"/>
                      </a:endParaRPr>
                    </a:p>
                  </a:txBody>
                  <a:tcPr>
                    <a:solidFill>
                      <a:schemeClr val="bg1"/>
                    </a:solidFill>
                  </a:tcPr>
                </a:tc>
                <a:tc>
                  <a:txBody>
                    <a:bodyPr/>
                    <a:lstStyle/>
                    <a:p>
                      <a:r>
                        <a:rPr lang="ja" sz="1000" dirty="0">
                          <a:solidFill>
                            <a:schemeClr val="tx1"/>
                          </a:solidFill>
                          <a:latin typeface="Aptos" panose="020B0004020202020204" pitchFamily="34" charset="0"/>
                        </a:rPr>
                        <a:t>2010～2015年度</a:t>
                      </a:r>
                      <a:endParaRPr lang="en-IN" sz="1000" dirty="0">
                        <a:solidFill>
                          <a:schemeClr val="tx1"/>
                        </a:solidFill>
                        <a:latin typeface="Aptos" panose="020B0004020202020204" pitchFamily="34" charset="0"/>
                      </a:endParaRPr>
                    </a:p>
                  </a:txBody>
                  <a:tcPr>
                    <a:solidFill>
                      <a:schemeClr val="bg1"/>
                    </a:solidFill>
                  </a:tcPr>
                </a:tc>
                <a:tc>
                  <a:txBody>
                    <a:bodyPr/>
                    <a:lstStyle/>
                    <a:p>
                      <a:r>
                        <a:rPr lang="ja" sz="1000">
                          <a:solidFill>
                            <a:schemeClr val="tx1"/>
                          </a:solidFill>
                          <a:latin typeface="Aptos" panose="020B0004020202020204" pitchFamily="34" charset="0"/>
                        </a:rPr>
                        <a:t>15～20年度</a:t>
                      </a:r>
                      <a:endParaRPr lang="en-IN" sz="1000">
                        <a:solidFill>
                          <a:schemeClr val="tx1"/>
                        </a:solidFill>
                        <a:latin typeface="Aptos" panose="020B0004020202020204" pitchFamily="34" charset="0"/>
                      </a:endParaRPr>
                    </a:p>
                  </a:txBody>
                  <a:tcPr>
                    <a:solidFill>
                      <a:schemeClr val="bg1"/>
                    </a:solidFill>
                  </a:tcPr>
                </a:tc>
                <a:tc>
                  <a:txBody>
                    <a:bodyPr/>
                    <a:lstStyle/>
                    <a:p>
                      <a:r>
                        <a:rPr lang="ja" sz="1000">
                          <a:solidFill>
                            <a:schemeClr val="tx1"/>
                          </a:solidFill>
                          <a:latin typeface="Aptos" panose="020B0004020202020204" pitchFamily="34" charset="0"/>
                        </a:rPr>
                        <a:t>2020～25年度</a:t>
                      </a:r>
                      <a:endParaRPr lang="en-IN" sz="1000">
                        <a:solidFill>
                          <a:schemeClr val="tx1"/>
                        </a:solidFill>
                        <a:latin typeface="Aptos" panose="020B0004020202020204" pitchFamily="34" charset="0"/>
                      </a:endParaRPr>
                    </a:p>
                  </a:txBody>
                  <a:tcPr>
                    <a:solidFill>
                      <a:schemeClr val="bg1"/>
                    </a:solidFill>
                  </a:tcPr>
                </a:tc>
                <a:extLst>
                  <a:ext uri="{0D108BD9-81ED-4DB2-BD59-A6C34878D82A}">
                    <a16:rowId xmlns:a16="http://schemas.microsoft.com/office/drawing/2014/main" val="399630383"/>
                  </a:ext>
                </a:extLst>
              </a:tr>
              <a:tr h="160294">
                <a:tc>
                  <a:txBody>
                    <a:bodyPr/>
                    <a:lstStyle/>
                    <a:p>
                      <a:r>
                        <a:rPr lang="ja" sz="1000" i="1" dirty="0">
                          <a:solidFill>
                            <a:schemeClr val="tx1"/>
                          </a:solidFill>
                          <a:latin typeface="Aptos" panose="020B0004020202020204" pitchFamily="34" charset="0"/>
                        </a:rPr>
                        <a:t>非組織的な小売業</a:t>
                      </a:r>
                      <a:endParaRPr lang="en-IN" sz="1000" i="1" dirty="0">
                        <a:solidFill>
                          <a:schemeClr val="tx1"/>
                        </a:solidFill>
                        <a:latin typeface="Aptos" panose="020B0004020202020204" pitchFamily="34" charset="0"/>
                      </a:endParaRPr>
                    </a:p>
                  </a:txBody>
                  <a:tcPr/>
                </a:tc>
                <a:tc>
                  <a:txBody>
                    <a:bodyPr/>
                    <a:lstStyle/>
                    <a:p>
                      <a:pPr algn="ctr"/>
                      <a:r>
                        <a:rPr lang="ja" sz="1000">
                          <a:solidFill>
                            <a:schemeClr val="tx1"/>
                          </a:solidFill>
                          <a:latin typeface="Aptos" panose="020B0004020202020204" pitchFamily="34" charset="0"/>
                        </a:rPr>
                        <a:t>7%</a:t>
                      </a:r>
                      <a:endParaRPr lang="en-IN" sz="1000">
                        <a:solidFill>
                          <a:schemeClr val="tx1"/>
                        </a:solidFill>
                        <a:latin typeface="Aptos" panose="020B0004020202020204" pitchFamily="34" charset="0"/>
                      </a:endParaRPr>
                    </a:p>
                  </a:txBody>
                  <a:tcPr/>
                </a:tc>
                <a:tc>
                  <a:txBody>
                    <a:bodyPr/>
                    <a:lstStyle/>
                    <a:p>
                      <a:pPr algn="ctr"/>
                      <a:r>
                        <a:rPr lang="ja" sz="1000">
                          <a:solidFill>
                            <a:schemeClr val="tx1"/>
                          </a:solidFill>
                          <a:latin typeface="Aptos" panose="020B0004020202020204" pitchFamily="34" charset="0"/>
                        </a:rPr>
                        <a:t>5%</a:t>
                      </a:r>
                      <a:endParaRPr lang="en-IN" sz="1000">
                        <a:solidFill>
                          <a:schemeClr val="tx1"/>
                        </a:solidFill>
                        <a:latin typeface="Aptos" panose="020B0004020202020204" pitchFamily="34" charset="0"/>
                      </a:endParaRPr>
                    </a:p>
                  </a:txBody>
                  <a:tcPr/>
                </a:tc>
                <a:tc>
                  <a:txBody>
                    <a:bodyPr/>
                    <a:lstStyle/>
                    <a:p>
                      <a:pPr algn="ctr"/>
                      <a:r>
                        <a:rPr lang="ja" sz="1000">
                          <a:solidFill>
                            <a:schemeClr val="tx1"/>
                          </a:solidFill>
                          <a:latin typeface="Aptos" panose="020B0004020202020204" pitchFamily="34" charset="0"/>
                        </a:rPr>
                        <a:t>3%</a:t>
                      </a:r>
                      <a:endParaRPr lang="en-IN" sz="1000">
                        <a:solidFill>
                          <a:schemeClr val="tx1"/>
                        </a:solidFill>
                        <a:latin typeface="Aptos" panose="020B0004020202020204" pitchFamily="34" charset="0"/>
                      </a:endParaRPr>
                    </a:p>
                  </a:txBody>
                  <a:tcPr/>
                </a:tc>
                <a:extLst>
                  <a:ext uri="{0D108BD9-81ED-4DB2-BD59-A6C34878D82A}">
                    <a16:rowId xmlns:a16="http://schemas.microsoft.com/office/drawing/2014/main" val="3896019241"/>
                  </a:ext>
                </a:extLst>
              </a:tr>
              <a:tr h="260478">
                <a:tc>
                  <a:txBody>
                    <a:bodyPr/>
                    <a:lstStyle/>
                    <a:p>
                      <a:r>
                        <a:rPr lang="ja-JP" altLang="en-US" sz="1000" i="1" dirty="0">
                          <a:solidFill>
                            <a:schemeClr val="tx1"/>
                          </a:solidFill>
                          <a:latin typeface="Aptos" panose="020B0004020202020204" pitchFamily="34" charset="0"/>
                        </a:rPr>
                        <a:t>組織化</a:t>
                      </a:r>
                      <a:r>
                        <a:rPr lang="ja" sz="1000" i="1" dirty="0">
                          <a:solidFill>
                            <a:schemeClr val="tx1"/>
                          </a:solidFill>
                          <a:latin typeface="Aptos" panose="020B0004020202020204" pitchFamily="34" charset="0"/>
                        </a:rPr>
                        <a:t>されたスタンドアロン</a:t>
                      </a:r>
                      <a:endParaRPr lang="en-IN" sz="1000" i="1" dirty="0">
                        <a:solidFill>
                          <a:schemeClr val="tx1"/>
                        </a:solidFill>
                        <a:latin typeface="Aptos" panose="020B0004020202020204" pitchFamily="34" charset="0"/>
                      </a:endParaRPr>
                    </a:p>
                  </a:txBody>
                  <a:tcPr/>
                </a:tc>
                <a:tc>
                  <a:txBody>
                    <a:bodyPr/>
                    <a:lstStyle/>
                    <a:p>
                      <a:pPr algn="ctr"/>
                      <a:r>
                        <a:rPr lang="ja" sz="1000">
                          <a:solidFill>
                            <a:schemeClr val="tx1"/>
                          </a:solidFill>
                          <a:latin typeface="Aptos" panose="020B0004020202020204" pitchFamily="34" charset="0"/>
                        </a:rPr>
                        <a:t>13%</a:t>
                      </a:r>
                      <a:endParaRPr lang="en-IN" sz="1000">
                        <a:solidFill>
                          <a:schemeClr val="tx1"/>
                        </a:solidFill>
                        <a:latin typeface="Aptos" panose="020B0004020202020204" pitchFamily="34" charset="0"/>
                      </a:endParaRPr>
                    </a:p>
                  </a:txBody>
                  <a:tcPr/>
                </a:tc>
                <a:tc>
                  <a:txBody>
                    <a:bodyPr/>
                    <a:lstStyle/>
                    <a:p>
                      <a:pPr algn="ctr"/>
                      <a:r>
                        <a:rPr lang="ja" sz="1000">
                          <a:solidFill>
                            <a:schemeClr val="tx1"/>
                          </a:solidFill>
                          <a:latin typeface="Aptos" panose="020B0004020202020204" pitchFamily="34" charset="0"/>
                        </a:rPr>
                        <a:t>13%</a:t>
                      </a:r>
                      <a:endParaRPr lang="en-IN" sz="1000">
                        <a:solidFill>
                          <a:schemeClr val="tx1"/>
                        </a:solidFill>
                        <a:latin typeface="Aptos" panose="020B0004020202020204" pitchFamily="34" charset="0"/>
                      </a:endParaRPr>
                    </a:p>
                  </a:txBody>
                  <a:tcPr/>
                </a:tc>
                <a:tc>
                  <a:txBody>
                    <a:bodyPr/>
                    <a:lstStyle/>
                    <a:p>
                      <a:pPr algn="ctr"/>
                      <a:r>
                        <a:rPr lang="ja" sz="1000">
                          <a:solidFill>
                            <a:schemeClr val="tx1"/>
                          </a:solidFill>
                          <a:latin typeface="Aptos" panose="020B0004020202020204" pitchFamily="34" charset="0"/>
                        </a:rPr>
                        <a:t>13%</a:t>
                      </a:r>
                      <a:endParaRPr lang="en-IN" sz="1000">
                        <a:solidFill>
                          <a:schemeClr val="tx1"/>
                        </a:solidFill>
                        <a:latin typeface="Aptos" panose="020B0004020202020204" pitchFamily="34" charset="0"/>
                      </a:endParaRPr>
                    </a:p>
                  </a:txBody>
                  <a:tcPr/>
                </a:tc>
                <a:extLst>
                  <a:ext uri="{0D108BD9-81ED-4DB2-BD59-A6C34878D82A}">
                    <a16:rowId xmlns:a16="http://schemas.microsoft.com/office/drawing/2014/main" val="3230670931"/>
                  </a:ext>
                </a:extLst>
              </a:tr>
              <a:tr h="0">
                <a:tc>
                  <a:txBody>
                    <a:bodyPr/>
                    <a:lstStyle/>
                    <a:p>
                      <a:r>
                        <a:rPr lang="ja" sz="1000" i="1">
                          <a:solidFill>
                            <a:schemeClr val="tx1"/>
                          </a:solidFill>
                          <a:latin typeface="Aptos" panose="020B0004020202020204" pitchFamily="34" charset="0"/>
                        </a:rPr>
                        <a:t>チェーン</a:t>
                      </a:r>
                      <a:endParaRPr lang="en-IN" sz="1000" i="1">
                        <a:solidFill>
                          <a:schemeClr val="tx1"/>
                        </a:solidFill>
                        <a:latin typeface="Aptos" panose="020B0004020202020204" pitchFamily="34" charset="0"/>
                      </a:endParaRPr>
                    </a:p>
                  </a:txBody>
                  <a:tcPr>
                    <a:solidFill>
                      <a:srgbClr val="E7E7E7"/>
                    </a:solidFill>
                  </a:tcPr>
                </a:tc>
                <a:tc>
                  <a:txBody>
                    <a:bodyPr/>
                    <a:lstStyle/>
                    <a:p>
                      <a:pPr algn="ctr"/>
                      <a:r>
                        <a:rPr lang="ja" sz="1000">
                          <a:solidFill>
                            <a:schemeClr val="tx1"/>
                          </a:solidFill>
                          <a:latin typeface="Aptos" panose="020B0004020202020204" pitchFamily="34" charset="0"/>
                        </a:rPr>
                        <a:t>21%</a:t>
                      </a:r>
                      <a:endParaRPr lang="en-IN" sz="1000">
                        <a:solidFill>
                          <a:schemeClr val="tx1"/>
                        </a:solidFill>
                        <a:latin typeface="Aptos" panose="020B0004020202020204" pitchFamily="34" charset="0"/>
                      </a:endParaRPr>
                    </a:p>
                  </a:txBody>
                  <a:tcPr>
                    <a:solidFill>
                      <a:srgbClr val="E7E7E7"/>
                    </a:solidFill>
                  </a:tcPr>
                </a:tc>
                <a:tc>
                  <a:txBody>
                    <a:bodyPr/>
                    <a:lstStyle/>
                    <a:p>
                      <a:pPr algn="ctr"/>
                      <a:r>
                        <a:rPr lang="ja" sz="1000">
                          <a:solidFill>
                            <a:schemeClr val="tx1"/>
                          </a:solidFill>
                          <a:latin typeface="Aptos" panose="020B0004020202020204" pitchFamily="34" charset="0"/>
                        </a:rPr>
                        <a:t>18%</a:t>
                      </a:r>
                      <a:endParaRPr lang="en-IN" sz="1000">
                        <a:solidFill>
                          <a:schemeClr val="tx1"/>
                        </a:solidFill>
                        <a:latin typeface="Aptos" panose="020B0004020202020204" pitchFamily="34" charset="0"/>
                      </a:endParaRPr>
                    </a:p>
                  </a:txBody>
                  <a:tcPr>
                    <a:solidFill>
                      <a:srgbClr val="E7E7E7"/>
                    </a:solidFill>
                  </a:tcPr>
                </a:tc>
                <a:tc>
                  <a:txBody>
                    <a:bodyPr/>
                    <a:lstStyle/>
                    <a:p>
                      <a:pPr algn="ctr"/>
                      <a:r>
                        <a:rPr lang="ja" sz="1000">
                          <a:solidFill>
                            <a:schemeClr val="tx1"/>
                          </a:solidFill>
                          <a:latin typeface="Aptos" panose="020B0004020202020204" pitchFamily="34" charset="0"/>
                        </a:rPr>
                        <a:t>20%</a:t>
                      </a:r>
                      <a:endParaRPr lang="en-IN" sz="1000">
                        <a:solidFill>
                          <a:schemeClr val="tx1"/>
                        </a:solidFill>
                        <a:latin typeface="Aptos" panose="020B0004020202020204" pitchFamily="34" charset="0"/>
                      </a:endParaRPr>
                    </a:p>
                  </a:txBody>
                  <a:tcPr>
                    <a:solidFill>
                      <a:srgbClr val="E7E7E7"/>
                    </a:solidFill>
                  </a:tcPr>
                </a:tc>
                <a:extLst>
                  <a:ext uri="{0D108BD9-81ED-4DB2-BD59-A6C34878D82A}">
                    <a16:rowId xmlns:a16="http://schemas.microsoft.com/office/drawing/2014/main" val="1081165964"/>
                  </a:ext>
                </a:extLst>
              </a:tr>
              <a:tr h="160294">
                <a:tc>
                  <a:txBody>
                    <a:bodyPr/>
                    <a:lstStyle/>
                    <a:p>
                      <a:r>
                        <a:rPr lang="ja" sz="1000" i="1">
                          <a:solidFill>
                            <a:schemeClr val="tx1"/>
                          </a:solidFill>
                          <a:latin typeface="Aptos" panose="020B0004020202020204" pitchFamily="34" charset="0"/>
                        </a:rPr>
                        <a:t>ホテル内レストラン</a:t>
                      </a:r>
                      <a:endParaRPr lang="en-IN" sz="1000" i="1">
                        <a:solidFill>
                          <a:schemeClr val="tx1"/>
                        </a:solidFill>
                        <a:latin typeface="Aptos" panose="020B0004020202020204" pitchFamily="34" charset="0"/>
                      </a:endParaRPr>
                    </a:p>
                  </a:txBody>
                  <a:tcPr/>
                </a:tc>
                <a:tc>
                  <a:txBody>
                    <a:bodyPr/>
                    <a:lstStyle/>
                    <a:p>
                      <a:pPr algn="ctr"/>
                      <a:r>
                        <a:rPr lang="ja" sz="1000">
                          <a:solidFill>
                            <a:schemeClr val="tx1"/>
                          </a:solidFill>
                          <a:latin typeface="Aptos" panose="020B0004020202020204" pitchFamily="34" charset="0"/>
                        </a:rPr>
                        <a:t>10%</a:t>
                      </a:r>
                      <a:endParaRPr lang="en-IN" sz="1000">
                        <a:solidFill>
                          <a:schemeClr val="tx1"/>
                        </a:solidFill>
                        <a:latin typeface="Aptos" panose="020B0004020202020204" pitchFamily="34" charset="0"/>
                      </a:endParaRPr>
                    </a:p>
                  </a:txBody>
                  <a:tcPr anchor="ctr"/>
                </a:tc>
                <a:tc>
                  <a:txBody>
                    <a:bodyPr/>
                    <a:lstStyle/>
                    <a:p>
                      <a:pPr algn="ctr"/>
                      <a:r>
                        <a:rPr lang="ja" sz="1000">
                          <a:solidFill>
                            <a:schemeClr val="tx1"/>
                          </a:solidFill>
                          <a:latin typeface="Aptos" panose="020B0004020202020204" pitchFamily="34" charset="0"/>
                        </a:rPr>
                        <a:t>8%</a:t>
                      </a:r>
                      <a:endParaRPr lang="en-IN" sz="1000">
                        <a:solidFill>
                          <a:schemeClr val="tx1"/>
                        </a:solidFill>
                        <a:latin typeface="Aptos" panose="020B0004020202020204" pitchFamily="34" charset="0"/>
                      </a:endParaRPr>
                    </a:p>
                  </a:txBody>
                  <a:tcPr anchor="ctr"/>
                </a:tc>
                <a:tc>
                  <a:txBody>
                    <a:bodyPr/>
                    <a:lstStyle/>
                    <a:p>
                      <a:pPr algn="ctr"/>
                      <a:r>
                        <a:rPr lang="ja" sz="1000">
                          <a:solidFill>
                            <a:schemeClr val="tx1"/>
                          </a:solidFill>
                          <a:latin typeface="Aptos" panose="020B0004020202020204" pitchFamily="34" charset="0"/>
                        </a:rPr>
                        <a:t>5%</a:t>
                      </a:r>
                      <a:endParaRPr lang="en-IN" sz="1000">
                        <a:solidFill>
                          <a:schemeClr val="tx1"/>
                        </a:solidFill>
                        <a:latin typeface="Aptos" panose="020B0004020202020204" pitchFamily="34" charset="0"/>
                      </a:endParaRPr>
                    </a:p>
                  </a:txBody>
                  <a:tcPr anchor="ctr"/>
                </a:tc>
                <a:extLst>
                  <a:ext uri="{0D108BD9-81ED-4DB2-BD59-A6C34878D82A}">
                    <a16:rowId xmlns:a16="http://schemas.microsoft.com/office/drawing/2014/main" val="2930345695"/>
                  </a:ext>
                </a:extLst>
              </a:tr>
              <a:tr h="167228">
                <a:tc>
                  <a:txBody>
                    <a:bodyPr/>
                    <a:lstStyle/>
                    <a:p>
                      <a:r>
                        <a:rPr lang="ja" sz="1000" b="1" i="1">
                          <a:solidFill>
                            <a:schemeClr val="tx1"/>
                          </a:solidFill>
                          <a:latin typeface="Aptos" panose="020B0004020202020204" pitchFamily="34" charset="0"/>
                        </a:rPr>
                        <a:t>食品サービス市場全体</a:t>
                      </a:r>
                      <a:endParaRPr lang="en-IN" sz="1000" b="1" i="1">
                        <a:solidFill>
                          <a:schemeClr val="tx1"/>
                        </a:solidFill>
                        <a:latin typeface="Aptos" panose="020B0004020202020204" pitchFamily="34" charset="0"/>
                      </a:endParaRPr>
                    </a:p>
                  </a:txBody>
                  <a:tcPr>
                    <a:solidFill>
                      <a:srgbClr val="E7E7E7"/>
                    </a:solidFill>
                  </a:tcPr>
                </a:tc>
                <a:tc>
                  <a:txBody>
                    <a:bodyPr/>
                    <a:lstStyle/>
                    <a:p>
                      <a:pPr algn="ctr"/>
                      <a:r>
                        <a:rPr lang="ja" sz="1000">
                          <a:solidFill>
                            <a:schemeClr val="tx1"/>
                          </a:solidFill>
                          <a:latin typeface="Aptos" panose="020B0004020202020204" pitchFamily="34" charset="0"/>
                        </a:rPr>
                        <a:t>9%</a:t>
                      </a:r>
                      <a:endParaRPr lang="en-IN" sz="1000">
                        <a:solidFill>
                          <a:schemeClr val="tx1"/>
                        </a:solidFill>
                        <a:latin typeface="Aptos" panose="020B0004020202020204" pitchFamily="34" charset="0"/>
                      </a:endParaRPr>
                    </a:p>
                  </a:txBody>
                  <a:tcPr anchor="ctr">
                    <a:solidFill>
                      <a:srgbClr val="E7E7E7"/>
                    </a:solidFill>
                  </a:tcPr>
                </a:tc>
                <a:tc>
                  <a:txBody>
                    <a:bodyPr/>
                    <a:lstStyle/>
                    <a:p>
                      <a:pPr algn="ctr"/>
                      <a:r>
                        <a:rPr lang="ja" sz="1000">
                          <a:solidFill>
                            <a:schemeClr val="tx1"/>
                          </a:solidFill>
                          <a:latin typeface="Aptos" panose="020B0004020202020204" pitchFamily="34" charset="0"/>
                        </a:rPr>
                        <a:t>8%</a:t>
                      </a:r>
                      <a:endParaRPr lang="en-IN" sz="1000">
                        <a:solidFill>
                          <a:schemeClr val="tx1"/>
                        </a:solidFill>
                        <a:latin typeface="Aptos" panose="020B0004020202020204" pitchFamily="34" charset="0"/>
                      </a:endParaRPr>
                    </a:p>
                  </a:txBody>
                  <a:tcPr anchor="ctr">
                    <a:solidFill>
                      <a:srgbClr val="E7E7E7"/>
                    </a:solidFill>
                  </a:tcPr>
                </a:tc>
                <a:tc>
                  <a:txBody>
                    <a:bodyPr/>
                    <a:lstStyle/>
                    <a:p>
                      <a:pPr algn="ctr"/>
                      <a:r>
                        <a:rPr lang="ja" sz="1000" dirty="0">
                          <a:solidFill>
                            <a:schemeClr val="tx1"/>
                          </a:solidFill>
                          <a:latin typeface="Aptos" panose="020B0004020202020204" pitchFamily="34" charset="0"/>
                        </a:rPr>
                        <a:t>8%</a:t>
                      </a:r>
                      <a:endParaRPr lang="en-IN" sz="1000" dirty="0">
                        <a:solidFill>
                          <a:schemeClr val="tx1"/>
                        </a:solidFill>
                        <a:latin typeface="Aptos" panose="020B0004020202020204" pitchFamily="34" charset="0"/>
                      </a:endParaRPr>
                    </a:p>
                  </a:txBody>
                  <a:tcPr anchor="ctr">
                    <a:solidFill>
                      <a:srgbClr val="E7E7E7"/>
                    </a:solidFill>
                  </a:tcPr>
                </a:tc>
                <a:extLst>
                  <a:ext uri="{0D108BD9-81ED-4DB2-BD59-A6C34878D82A}">
                    <a16:rowId xmlns:a16="http://schemas.microsoft.com/office/drawing/2014/main" val="3789368836"/>
                  </a:ext>
                </a:extLst>
              </a:tr>
            </a:tbl>
          </a:graphicData>
        </a:graphic>
      </p:graphicFrame>
      <p:sp>
        <p:nvSpPr>
          <p:cNvPr id="59" name="Text Placeholder 3">
            <a:extLst>
              <a:ext uri="{FF2B5EF4-FFF2-40B4-BE49-F238E27FC236}">
                <a16:creationId xmlns:a16="http://schemas.microsoft.com/office/drawing/2014/main" id="{2850584C-495D-4106-AE8A-A0BD23BEB6D0}"/>
              </a:ext>
            </a:extLst>
          </p:cNvPr>
          <p:cNvSpPr txBox="1">
            <a:spLocks/>
          </p:cNvSpPr>
          <p:nvPr/>
        </p:nvSpPr>
        <p:spPr>
          <a:xfrm>
            <a:off x="4266718" y="3498528"/>
            <a:ext cx="3658305"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000" b="1" dirty="0">
                <a:solidFill>
                  <a:srgbClr val="000000"/>
                </a:solidFill>
                <a:latin typeface="Poppins" panose="00000500000000000000" pitchFamily="2" charset="0"/>
                <a:cs typeface="Poppins" panose="00000500000000000000" pitchFamily="2" charset="0"/>
              </a:rPr>
              <a:t>インドの食品サービス業界のセグメント別成長</a:t>
            </a:r>
          </a:p>
        </p:txBody>
      </p:sp>
      <p:sp>
        <p:nvSpPr>
          <p:cNvPr id="61" name="TextBox 60">
            <a:extLst>
              <a:ext uri="{FF2B5EF4-FFF2-40B4-BE49-F238E27FC236}">
                <a16:creationId xmlns:a16="http://schemas.microsoft.com/office/drawing/2014/main" id="{4553692C-107F-8B0C-8409-7F7AED0D2CC8}"/>
              </a:ext>
            </a:extLst>
          </p:cNvPr>
          <p:cNvSpPr txBox="1"/>
          <p:nvPr/>
        </p:nvSpPr>
        <p:spPr>
          <a:xfrm>
            <a:off x="4323962" y="5581133"/>
            <a:ext cx="3576881" cy="707886"/>
          </a:xfrm>
          <a:prstGeom prst="rect">
            <a:avLst/>
          </a:prstGeom>
          <a:solidFill>
            <a:schemeClr val="tx1"/>
          </a:solidFill>
        </p:spPr>
        <p:txBody>
          <a:bodyPr wrap="square" rtlCol="0">
            <a:spAutoFit/>
          </a:bodyPr>
          <a:lstStyle/>
          <a:p>
            <a:r>
              <a:rPr lang="ja" sz="1000" dirty="0">
                <a:solidFill>
                  <a:schemeClr val="bg1"/>
                </a:solidFill>
              </a:rPr>
              <a:t>2020年度のQSRおよびチェーンレストラン市場は約20億米ドル（シェア4%）で、2025年度には2.8倍の約60億米ドル（9%）に成長すると予測されてい</a:t>
            </a:r>
            <a:r>
              <a:rPr lang="ja-JP" altLang="en-US" sz="1000" dirty="0">
                <a:solidFill>
                  <a:schemeClr val="bg1"/>
                </a:solidFill>
              </a:rPr>
              <a:t>る</a:t>
            </a:r>
            <a:r>
              <a:rPr lang="ja" sz="1000" dirty="0">
                <a:solidFill>
                  <a:schemeClr val="bg1"/>
                </a:solidFill>
              </a:rPr>
              <a:t>。国際ブランドは店舗の約50%を占めており、そのほとんどが上場企業。</a:t>
            </a:r>
            <a:endParaRPr lang="en-IN" sz="1000" dirty="0">
              <a:solidFill>
                <a:schemeClr val="bg1"/>
              </a:solidFill>
            </a:endParaRPr>
          </a:p>
        </p:txBody>
      </p:sp>
      <p:sp>
        <p:nvSpPr>
          <p:cNvPr id="62" name="Text Placeholder 3">
            <a:extLst>
              <a:ext uri="{FF2B5EF4-FFF2-40B4-BE49-F238E27FC236}">
                <a16:creationId xmlns:a16="http://schemas.microsoft.com/office/drawing/2014/main" id="{46B50959-C532-DB15-4DAF-B314F4847BE7}"/>
              </a:ext>
            </a:extLst>
          </p:cNvPr>
          <p:cNvSpPr txBox="1">
            <a:spLocks/>
          </p:cNvSpPr>
          <p:nvPr/>
        </p:nvSpPr>
        <p:spPr>
          <a:xfrm>
            <a:off x="7927523" y="1473729"/>
            <a:ext cx="3668573"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インドでM&amp;A活動が加速</a:t>
            </a:r>
          </a:p>
        </p:txBody>
      </p:sp>
      <p:graphicFrame>
        <p:nvGraphicFramePr>
          <p:cNvPr id="63" name="Table 62">
            <a:extLst>
              <a:ext uri="{FF2B5EF4-FFF2-40B4-BE49-F238E27FC236}">
                <a16:creationId xmlns:a16="http://schemas.microsoft.com/office/drawing/2014/main" id="{6CFA9DEF-3A6C-9AA7-7801-3FF2789F44AA}"/>
              </a:ext>
            </a:extLst>
          </p:cNvPr>
          <p:cNvGraphicFramePr>
            <a:graphicFrameLocks noGrp="1"/>
          </p:cNvGraphicFramePr>
          <p:nvPr>
            <p:extLst>
              <p:ext uri="{D42A27DB-BD31-4B8C-83A1-F6EECF244321}">
                <p14:modId xmlns:p14="http://schemas.microsoft.com/office/powerpoint/2010/main" val="1451715671"/>
              </p:ext>
            </p:extLst>
          </p:nvPr>
        </p:nvGraphicFramePr>
        <p:xfrm>
          <a:off x="8010942" y="3984718"/>
          <a:ext cx="3784860" cy="2119573"/>
        </p:xfrm>
        <a:graphic>
          <a:graphicData uri="http://schemas.openxmlformats.org/drawingml/2006/table">
            <a:tbl>
              <a:tblPr firstRow="1" bandRow="1">
                <a:tableStyleId>{EB344D84-9AFB-497E-A393-DC336BA19D2E}</a:tableStyleId>
              </a:tblPr>
              <a:tblGrid>
                <a:gridCol w="1242468">
                  <a:extLst>
                    <a:ext uri="{9D8B030D-6E8A-4147-A177-3AD203B41FA5}">
                      <a16:colId xmlns:a16="http://schemas.microsoft.com/office/drawing/2014/main" val="777178581"/>
                    </a:ext>
                  </a:extLst>
                </a:gridCol>
                <a:gridCol w="1433640">
                  <a:extLst>
                    <a:ext uri="{9D8B030D-6E8A-4147-A177-3AD203B41FA5}">
                      <a16:colId xmlns:a16="http://schemas.microsoft.com/office/drawing/2014/main" val="2852468837"/>
                    </a:ext>
                  </a:extLst>
                </a:gridCol>
                <a:gridCol w="1108752">
                  <a:extLst>
                    <a:ext uri="{9D8B030D-6E8A-4147-A177-3AD203B41FA5}">
                      <a16:colId xmlns:a16="http://schemas.microsoft.com/office/drawing/2014/main" val="2173237243"/>
                    </a:ext>
                  </a:extLst>
                </a:gridCol>
              </a:tblGrid>
              <a:tr h="445770">
                <a:tc>
                  <a:txBody>
                    <a:bodyPr/>
                    <a:lstStyle/>
                    <a:p>
                      <a:r>
                        <a:rPr lang="ja" sz="1000">
                          <a:solidFill>
                            <a:schemeClr val="tx1"/>
                          </a:solidFill>
                          <a:latin typeface="Aptos" panose="020B0004020202020204" pitchFamily="34" charset="0"/>
                        </a:rPr>
                        <a:t>会社</a:t>
                      </a:r>
                    </a:p>
                  </a:txBody>
                  <a:tcPr>
                    <a:solidFill>
                      <a:schemeClr val="bg1"/>
                    </a:solidFill>
                  </a:tcPr>
                </a:tc>
                <a:tc>
                  <a:txBody>
                    <a:bodyPr/>
                    <a:lstStyle/>
                    <a:p>
                      <a:pPr algn="ctr"/>
                      <a:r>
                        <a:rPr lang="ja" sz="1000" dirty="0">
                          <a:solidFill>
                            <a:schemeClr val="tx1"/>
                          </a:solidFill>
                          <a:latin typeface="Aptos" panose="020B0004020202020204" pitchFamily="34" charset="0"/>
                        </a:rPr>
                        <a:t>ブランド</a:t>
                      </a:r>
                      <a:endParaRPr lang="en-IN" sz="1000" dirty="0">
                        <a:solidFill>
                          <a:schemeClr val="tx1"/>
                        </a:solidFill>
                        <a:latin typeface="Aptos" panose="020B0004020202020204" pitchFamily="34" charset="0"/>
                      </a:endParaRPr>
                    </a:p>
                  </a:txBody>
                  <a:tcPr>
                    <a:solidFill>
                      <a:schemeClr val="bg1"/>
                    </a:solidFill>
                  </a:tcPr>
                </a:tc>
                <a:tc>
                  <a:txBody>
                    <a:bodyPr/>
                    <a:lstStyle/>
                    <a:p>
                      <a:pPr algn="ctr"/>
                      <a:r>
                        <a:rPr lang="ja" sz="1000">
                          <a:solidFill>
                            <a:schemeClr val="tx1"/>
                          </a:solidFill>
                          <a:latin typeface="Aptos" panose="020B0004020202020204" pitchFamily="34" charset="0"/>
                        </a:rPr>
                        <a:t>調達額</a:t>
                      </a:r>
                    </a:p>
                    <a:p>
                      <a:pPr algn="ctr"/>
                      <a:r>
                        <a:rPr lang="ja" sz="1000">
                          <a:solidFill>
                            <a:schemeClr val="tx1"/>
                          </a:solidFill>
                          <a:latin typeface="Aptos" panose="020B0004020202020204" pitchFamily="34" charset="0"/>
                        </a:rPr>
                        <a:t>14-23年度</a:t>
                      </a:r>
                    </a:p>
                    <a:p>
                      <a:pPr algn="ctr"/>
                      <a:r>
                        <a:rPr lang="ja" sz="1000">
                          <a:solidFill>
                            <a:schemeClr val="tx1"/>
                          </a:solidFill>
                          <a:latin typeface="Aptos" panose="020B0004020202020204" pitchFamily="34" charset="0"/>
                        </a:rPr>
                        <a:t>（百万米ドル）</a:t>
                      </a:r>
                    </a:p>
                  </a:txBody>
                  <a:tcPr>
                    <a:solidFill>
                      <a:schemeClr val="bg1"/>
                    </a:solidFill>
                  </a:tcPr>
                </a:tc>
                <a:extLst>
                  <a:ext uri="{0D108BD9-81ED-4DB2-BD59-A6C34878D82A}">
                    <a16:rowId xmlns:a16="http://schemas.microsoft.com/office/drawing/2014/main" val="399630383"/>
                  </a:ext>
                </a:extLst>
              </a:tr>
              <a:tr h="445770">
                <a:tc>
                  <a:txBody>
                    <a:bodyPr/>
                    <a:lstStyle/>
                    <a:p>
                      <a:r>
                        <a:rPr lang="en-US" sz="900" dirty="0">
                          <a:solidFill>
                            <a:schemeClr val="tx1"/>
                          </a:solidFill>
                          <a:latin typeface="Aptos" panose="020B0004020202020204" pitchFamily="34" charset="0"/>
                        </a:rPr>
                        <a:t>Rebel Foods</a:t>
                      </a:r>
                      <a:endParaRPr lang="en-IN" sz="900" i="1" dirty="0">
                        <a:solidFill>
                          <a:schemeClr val="tx1"/>
                        </a:solidFill>
                        <a:latin typeface="Aptos" panose="020B0004020202020204" pitchFamily="34" charset="0"/>
                      </a:endParaRPr>
                    </a:p>
                  </a:txBody>
                  <a:tcPr marT="41564" marB="41564"/>
                </a:tc>
                <a:tc>
                  <a:txBody>
                    <a:bodyPr/>
                    <a:lstStyle/>
                    <a:p>
                      <a:pPr algn="l"/>
                      <a:r>
                        <a:rPr lang="en-US" sz="900" dirty="0" err="1">
                          <a:solidFill>
                            <a:schemeClr val="tx1"/>
                          </a:solidFill>
                          <a:latin typeface="Aptos" panose="020B0004020202020204" pitchFamily="34" charset="0"/>
                        </a:rPr>
                        <a:t>Fasos</a:t>
                      </a:r>
                      <a:r>
                        <a:rPr lang="en-US" sz="900" dirty="0">
                          <a:solidFill>
                            <a:schemeClr val="tx1"/>
                          </a:solidFill>
                          <a:latin typeface="Aptos" panose="020B0004020202020204" pitchFamily="34" charset="0"/>
                        </a:rPr>
                        <a:t>, Behrouz Biriyani, </a:t>
                      </a:r>
                      <a:r>
                        <a:rPr lang="en-US" sz="900" dirty="0" err="1">
                          <a:solidFill>
                            <a:schemeClr val="tx1"/>
                          </a:solidFill>
                          <a:latin typeface="Aptos" panose="020B0004020202020204" pitchFamily="34" charset="0"/>
                        </a:rPr>
                        <a:t>Ovenstory</a:t>
                      </a:r>
                      <a:r>
                        <a:rPr lang="en-US" sz="900" dirty="0">
                          <a:solidFill>
                            <a:schemeClr val="tx1"/>
                          </a:solidFill>
                          <a:latin typeface="Aptos" panose="020B0004020202020204" pitchFamily="34" charset="0"/>
                        </a:rPr>
                        <a:t> pizza</a:t>
                      </a:r>
                      <a:endParaRPr lang="en-IN" sz="900" dirty="0">
                        <a:solidFill>
                          <a:schemeClr val="tx1"/>
                        </a:solidFill>
                        <a:latin typeface="Aptos" panose="020B0004020202020204" pitchFamily="34" charset="0"/>
                      </a:endParaRPr>
                    </a:p>
                  </a:txBody>
                  <a:tcPr marT="41564" marB="41564"/>
                </a:tc>
                <a:tc>
                  <a:txBody>
                    <a:bodyPr/>
                    <a:lstStyle/>
                    <a:p>
                      <a:pPr algn="ctr"/>
                      <a:r>
                        <a:rPr lang="ja" sz="1000" dirty="0">
                          <a:solidFill>
                            <a:schemeClr val="tx1"/>
                          </a:solidFill>
                          <a:latin typeface="Aptos" panose="020B0004020202020204" pitchFamily="34" charset="0"/>
                        </a:rPr>
                        <a:t>485</a:t>
                      </a:r>
                    </a:p>
                  </a:txBody>
                  <a:tcPr/>
                </a:tc>
                <a:extLst>
                  <a:ext uri="{0D108BD9-81ED-4DB2-BD59-A6C34878D82A}">
                    <a16:rowId xmlns:a16="http://schemas.microsoft.com/office/drawing/2014/main" val="3896019241"/>
                  </a:ext>
                </a:extLst>
              </a:tr>
              <a:tr h="321945">
                <a:tc>
                  <a:txBody>
                    <a:bodyPr/>
                    <a:lstStyle/>
                    <a:p>
                      <a:r>
                        <a:rPr lang="en-IN" sz="900" b="0" i="1" dirty="0" err="1">
                          <a:solidFill>
                            <a:schemeClr val="tx1"/>
                          </a:solidFill>
                          <a:latin typeface="Aptos" panose="020B0004020202020204" pitchFamily="34" charset="0"/>
                        </a:rPr>
                        <a:t>Eatclub</a:t>
                      </a:r>
                      <a:r>
                        <a:rPr lang="en-IN" sz="900" b="0" i="1" dirty="0">
                          <a:solidFill>
                            <a:schemeClr val="tx1"/>
                          </a:solidFill>
                          <a:latin typeface="Aptos" panose="020B0004020202020204" pitchFamily="34" charset="0"/>
                        </a:rPr>
                        <a:t> Brands</a:t>
                      </a:r>
                    </a:p>
                  </a:txBody>
                  <a:tcPr marT="41564" marB="41564"/>
                </a:tc>
                <a:tc>
                  <a:txBody>
                    <a:bodyPr/>
                    <a:lstStyle/>
                    <a:p>
                      <a:pPr algn="l"/>
                      <a:r>
                        <a:rPr lang="en-IN" sz="900" kern="1200">
                          <a:solidFill>
                            <a:schemeClr val="tx1"/>
                          </a:solidFill>
                          <a:latin typeface="Aptos" panose="020B0004020202020204" pitchFamily="34" charset="0"/>
                          <a:ea typeface="+mn-ea"/>
                          <a:cs typeface="+mn-cs"/>
                        </a:rPr>
                        <a:t>Box8, NH1 Bowls, Mojo Pizza</a:t>
                      </a:r>
                    </a:p>
                  </a:txBody>
                  <a:tcPr marT="41564" marB="41564" anchor="ctr"/>
                </a:tc>
                <a:tc>
                  <a:txBody>
                    <a:bodyPr/>
                    <a:lstStyle/>
                    <a:p>
                      <a:pPr algn="ctr"/>
                      <a:r>
                        <a:rPr lang="ja" sz="1000" kern="1200">
                          <a:solidFill>
                            <a:schemeClr val="tx1"/>
                          </a:solidFill>
                          <a:latin typeface="Aptos" panose="020B0004020202020204" pitchFamily="34" charset="0"/>
                          <a:ea typeface="+mn-ea"/>
                          <a:cs typeface="+mn-cs"/>
                        </a:rPr>
                        <a:t>58</a:t>
                      </a:r>
                    </a:p>
                  </a:txBody>
                  <a:tcPr anchor="ctr"/>
                </a:tc>
                <a:extLst>
                  <a:ext uri="{0D108BD9-81ED-4DB2-BD59-A6C34878D82A}">
                    <a16:rowId xmlns:a16="http://schemas.microsoft.com/office/drawing/2014/main" val="3820653017"/>
                  </a:ext>
                </a:extLst>
              </a:tr>
              <a:tr h="445770">
                <a:tc>
                  <a:txBody>
                    <a:bodyPr/>
                    <a:lstStyle/>
                    <a:p>
                      <a:r>
                        <a:rPr lang="en-IN" sz="900" b="0" i="1" dirty="0">
                          <a:solidFill>
                            <a:schemeClr val="tx1"/>
                          </a:solidFill>
                          <a:latin typeface="Aptos" panose="020B0004020202020204" pitchFamily="34" charset="0"/>
                        </a:rPr>
                        <a:t>Sky Gate Hospitality</a:t>
                      </a:r>
                    </a:p>
                  </a:txBody>
                  <a:tcPr marT="41564" marB="41564"/>
                </a:tc>
                <a:tc>
                  <a:txBody>
                    <a:bodyPr/>
                    <a:lstStyle/>
                    <a:p>
                      <a:pPr algn="l"/>
                      <a:r>
                        <a:rPr lang="en-IN" sz="900" kern="1200">
                          <a:solidFill>
                            <a:schemeClr val="tx1"/>
                          </a:solidFill>
                          <a:latin typeface="Aptos" panose="020B0004020202020204" pitchFamily="34" charset="0"/>
                          <a:ea typeface="+mn-ea"/>
                          <a:cs typeface="+mn-cs"/>
                        </a:rPr>
                        <a:t>Biryani By Kilo</a:t>
                      </a:r>
                    </a:p>
                  </a:txBody>
                  <a:tcPr marT="41564" marB="41564" anchor="ctr"/>
                </a:tc>
                <a:tc>
                  <a:txBody>
                    <a:bodyPr/>
                    <a:lstStyle/>
                    <a:p>
                      <a:pPr algn="ctr"/>
                      <a:r>
                        <a:rPr lang="ja" sz="1000" kern="1200">
                          <a:solidFill>
                            <a:schemeClr val="tx1"/>
                          </a:solidFill>
                          <a:latin typeface="Aptos" panose="020B0004020202020204" pitchFamily="34" charset="0"/>
                          <a:ea typeface="+mn-ea"/>
                          <a:cs typeface="+mn-cs"/>
                        </a:rPr>
                        <a:t>35</a:t>
                      </a:r>
                    </a:p>
                  </a:txBody>
                  <a:tcPr anchor="ctr"/>
                </a:tc>
                <a:extLst>
                  <a:ext uri="{0D108BD9-81ED-4DB2-BD59-A6C34878D82A}">
                    <a16:rowId xmlns:a16="http://schemas.microsoft.com/office/drawing/2014/main" val="183866267"/>
                  </a:ext>
                </a:extLst>
              </a:tr>
              <a:tr h="321945">
                <a:tc>
                  <a:txBody>
                    <a:bodyPr/>
                    <a:lstStyle/>
                    <a:p>
                      <a:r>
                        <a:rPr lang="en-IN" sz="900" b="0" i="1" dirty="0" err="1">
                          <a:solidFill>
                            <a:schemeClr val="tx1"/>
                          </a:solidFill>
                          <a:latin typeface="Aptos" panose="020B0004020202020204" pitchFamily="34" charset="0"/>
                        </a:rPr>
                        <a:t>Foodvista</a:t>
                      </a:r>
                      <a:r>
                        <a:rPr lang="en-IN" sz="900" b="0" i="1" dirty="0">
                          <a:solidFill>
                            <a:schemeClr val="tx1"/>
                          </a:solidFill>
                          <a:latin typeface="Aptos" panose="020B0004020202020204" pitchFamily="34" charset="0"/>
                        </a:rPr>
                        <a:t> India</a:t>
                      </a:r>
                    </a:p>
                  </a:txBody>
                  <a:tcPr marT="41564" marB="41564"/>
                </a:tc>
                <a:tc>
                  <a:txBody>
                    <a:bodyPr/>
                    <a:lstStyle/>
                    <a:p>
                      <a:pPr algn="l"/>
                      <a:r>
                        <a:rPr lang="en-IN" sz="900" kern="1200" dirty="0">
                          <a:solidFill>
                            <a:schemeClr val="tx1"/>
                          </a:solidFill>
                          <a:latin typeface="Aptos" panose="020B0004020202020204" pitchFamily="34" charset="0"/>
                          <a:ea typeface="+mn-ea"/>
                          <a:cs typeface="+mn-cs"/>
                        </a:rPr>
                        <a:t>Fresh Menu</a:t>
                      </a:r>
                    </a:p>
                  </a:txBody>
                  <a:tcPr marT="41564" marB="41564" anchor="ctr"/>
                </a:tc>
                <a:tc>
                  <a:txBody>
                    <a:bodyPr/>
                    <a:lstStyle/>
                    <a:p>
                      <a:pPr algn="ctr"/>
                      <a:r>
                        <a:rPr lang="ja" sz="1000" kern="1200" dirty="0">
                          <a:solidFill>
                            <a:schemeClr val="tx1"/>
                          </a:solidFill>
                          <a:latin typeface="Aptos" panose="020B0004020202020204" pitchFamily="34" charset="0"/>
                          <a:ea typeface="+mn-ea"/>
                          <a:cs typeface="+mn-cs"/>
                        </a:rPr>
                        <a:t>28</a:t>
                      </a:r>
                    </a:p>
                  </a:txBody>
                  <a:tcPr anchor="ctr"/>
                </a:tc>
                <a:extLst>
                  <a:ext uri="{0D108BD9-81ED-4DB2-BD59-A6C34878D82A}">
                    <a16:rowId xmlns:a16="http://schemas.microsoft.com/office/drawing/2014/main" val="1613872291"/>
                  </a:ext>
                </a:extLst>
              </a:tr>
            </a:tbl>
          </a:graphicData>
        </a:graphic>
      </p:graphicFrame>
      <p:sp>
        <p:nvSpPr>
          <p:cNvPr id="64" name="Text Placeholder 3">
            <a:extLst>
              <a:ext uri="{FF2B5EF4-FFF2-40B4-BE49-F238E27FC236}">
                <a16:creationId xmlns:a16="http://schemas.microsoft.com/office/drawing/2014/main" id="{0F07EB8E-8C6B-9EB1-B7C4-D6071775914F}"/>
              </a:ext>
            </a:extLst>
          </p:cNvPr>
          <p:cNvSpPr txBox="1">
            <a:spLocks/>
          </p:cNvSpPr>
          <p:nvPr/>
        </p:nvSpPr>
        <p:spPr>
          <a:xfrm>
            <a:off x="7828294" y="3634036"/>
            <a:ext cx="4123675" cy="1533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000" b="1" dirty="0">
                <a:solidFill>
                  <a:srgbClr val="000000"/>
                </a:solidFill>
                <a:latin typeface="Poppins" panose="00000500000000000000" pitchFamily="2" charset="0"/>
                <a:cs typeface="Poppins" panose="00000500000000000000" pitchFamily="2" charset="0"/>
              </a:rPr>
              <a:t>クラウドキッチンの成長はPE/VCの資金によって推進されている</a:t>
            </a:r>
          </a:p>
        </p:txBody>
      </p:sp>
      <p:sp>
        <p:nvSpPr>
          <p:cNvPr id="65" name="TextBox 64">
            <a:extLst>
              <a:ext uri="{FF2B5EF4-FFF2-40B4-BE49-F238E27FC236}">
                <a16:creationId xmlns:a16="http://schemas.microsoft.com/office/drawing/2014/main" id="{D2962481-DE4B-A44D-7281-22A749D40D5E}"/>
              </a:ext>
            </a:extLst>
          </p:cNvPr>
          <p:cNvSpPr txBox="1"/>
          <p:nvPr/>
        </p:nvSpPr>
        <p:spPr>
          <a:xfrm>
            <a:off x="8110170" y="6197847"/>
            <a:ext cx="3561253" cy="215444"/>
          </a:xfrm>
          <a:prstGeom prst="rect">
            <a:avLst/>
          </a:prstGeom>
          <a:noFill/>
        </p:spPr>
        <p:txBody>
          <a:bodyPr wrap="square" rtlCol="0">
            <a:spAutoFit/>
          </a:bodyPr>
          <a:lstStyle/>
          <a:p>
            <a:pPr algn="ctr"/>
            <a:r>
              <a:rPr lang="ja" sz="800" i="1" dirty="0">
                <a:latin typeface="Aptos" panose="020B0004020202020204" pitchFamily="34" charset="0"/>
              </a:rPr>
              <a:t>出典: Tracxn</a:t>
            </a:r>
            <a:endParaRPr lang="en-IN" sz="800" i="1" dirty="0">
              <a:latin typeface="Aptos" panose="020B0004020202020204" pitchFamily="34" charset="0"/>
            </a:endParaRPr>
          </a:p>
        </p:txBody>
      </p:sp>
      <p:pic>
        <p:nvPicPr>
          <p:cNvPr id="68" name="Picture 67">
            <a:extLst>
              <a:ext uri="{FF2B5EF4-FFF2-40B4-BE49-F238E27FC236}">
                <a16:creationId xmlns:a16="http://schemas.microsoft.com/office/drawing/2014/main" id="{758B3663-8B90-6E56-13EF-4BDD1A84EA5E}"/>
              </a:ext>
            </a:extLst>
          </p:cNvPr>
          <p:cNvPicPr>
            <a:picLocks noChangeAspect="1"/>
          </p:cNvPicPr>
          <p:nvPr/>
        </p:nvPicPr>
        <p:blipFill>
          <a:blip r:embed="rId5"/>
          <a:stretch>
            <a:fillRect/>
          </a:stretch>
        </p:blipFill>
        <p:spPr>
          <a:xfrm>
            <a:off x="9323942" y="2347285"/>
            <a:ext cx="917693" cy="373574"/>
          </a:xfrm>
          <a:prstGeom prst="rect">
            <a:avLst/>
          </a:prstGeom>
        </p:spPr>
      </p:pic>
      <p:pic>
        <p:nvPicPr>
          <p:cNvPr id="69" name="Picture 68">
            <a:extLst>
              <a:ext uri="{FF2B5EF4-FFF2-40B4-BE49-F238E27FC236}">
                <a16:creationId xmlns:a16="http://schemas.microsoft.com/office/drawing/2014/main" id="{B51D9A9E-EF9C-2465-80EC-1F475D3D5876}"/>
              </a:ext>
            </a:extLst>
          </p:cNvPr>
          <p:cNvPicPr>
            <a:picLocks noChangeAspect="1"/>
          </p:cNvPicPr>
          <p:nvPr/>
        </p:nvPicPr>
        <p:blipFill>
          <a:blip r:embed="rId6"/>
          <a:stretch>
            <a:fillRect/>
          </a:stretch>
        </p:blipFill>
        <p:spPr>
          <a:xfrm>
            <a:off x="8023865" y="2385501"/>
            <a:ext cx="1008700" cy="257321"/>
          </a:xfrm>
          <a:prstGeom prst="rect">
            <a:avLst/>
          </a:prstGeom>
        </p:spPr>
      </p:pic>
      <p:pic>
        <p:nvPicPr>
          <p:cNvPr id="70" name="Picture 69">
            <a:extLst>
              <a:ext uri="{FF2B5EF4-FFF2-40B4-BE49-F238E27FC236}">
                <a16:creationId xmlns:a16="http://schemas.microsoft.com/office/drawing/2014/main" id="{7E84E908-742A-54E7-873F-76D84D4FB7D8}"/>
              </a:ext>
            </a:extLst>
          </p:cNvPr>
          <p:cNvPicPr>
            <a:picLocks noChangeAspect="1"/>
          </p:cNvPicPr>
          <p:nvPr/>
        </p:nvPicPr>
        <p:blipFill>
          <a:blip r:embed="rId7"/>
          <a:stretch>
            <a:fillRect/>
          </a:stretch>
        </p:blipFill>
        <p:spPr>
          <a:xfrm>
            <a:off x="7965233" y="2996797"/>
            <a:ext cx="1081560" cy="153362"/>
          </a:xfrm>
          <a:prstGeom prst="rect">
            <a:avLst/>
          </a:prstGeom>
        </p:spPr>
      </p:pic>
      <p:pic>
        <p:nvPicPr>
          <p:cNvPr id="71" name="Picture 70">
            <a:extLst>
              <a:ext uri="{FF2B5EF4-FFF2-40B4-BE49-F238E27FC236}">
                <a16:creationId xmlns:a16="http://schemas.microsoft.com/office/drawing/2014/main" id="{11B4B9C4-567B-4BEC-E3A5-230BFC21AC40}"/>
              </a:ext>
            </a:extLst>
          </p:cNvPr>
          <p:cNvPicPr>
            <a:picLocks noChangeAspect="1"/>
          </p:cNvPicPr>
          <p:nvPr/>
        </p:nvPicPr>
        <p:blipFill>
          <a:blip r:embed="rId8"/>
          <a:srcRect l="9226" t="15440" r="8730" b="16959"/>
          <a:stretch>
            <a:fillRect/>
          </a:stretch>
        </p:blipFill>
        <p:spPr>
          <a:xfrm>
            <a:off x="9431877" y="2840659"/>
            <a:ext cx="702724" cy="386083"/>
          </a:xfrm>
          <a:prstGeom prst="rect">
            <a:avLst/>
          </a:prstGeom>
        </p:spPr>
      </p:pic>
      <p:pic>
        <p:nvPicPr>
          <p:cNvPr id="72" name="Picture 71">
            <a:extLst>
              <a:ext uri="{FF2B5EF4-FFF2-40B4-BE49-F238E27FC236}">
                <a16:creationId xmlns:a16="http://schemas.microsoft.com/office/drawing/2014/main" id="{E29D8166-C777-E902-F832-DB456D1903C2}"/>
              </a:ext>
            </a:extLst>
          </p:cNvPr>
          <p:cNvPicPr>
            <a:picLocks noChangeAspect="1"/>
          </p:cNvPicPr>
          <p:nvPr/>
        </p:nvPicPr>
        <p:blipFill>
          <a:blip r:embed="rId9"/>
          <a:stretch>
            <a:fillRect/>
          </a:stretch>
        </p:blipFill>
        <p:spPr>
          <a:xfrm>
            <a:off x="7965233" y="1996583"/>
            <a:ext cx="1081560" cy="166394"/>
          </a:xfrm>
          <a:prstGeom prst="rect">
            <a:avLst/>
          </a:prstGeom>
        </p:spPr>
      </p:pic>
      <p:pic>
        <p:nvPicPr>
          <p:cNvPr id="73" name="Picture 72">
            <a:extLst>
              <a:ext uri="{FF2B5EF4-FFF2-40B4-BE49-F238E27FC236}">
                <a16:creationId xmlns:a16="http://schemas.microsoft.com/office/drawing/2014/main" id="{9E8D3222-C868-A8D9-47A4-86151721C195}"/>
              </a:ext>
            </a:extLst>
          </p:cNvPr>
          <p:cNvPicPr>
            <a:picLocks noChangeAspect="1"/>
          </p:cNvPicPr>
          <p:nvPr/>
        </p:nvPicPr>
        <p:blipFill>
          <a:blip r:embed="rId10"/>
          <a:stretch>
            <a:fillRect/>
          </a:stretch>
        </p:blipFill>
        <p:spPr>
          <a:xfrm>
            <a:off x="9323943" y="1855198"/>
            <a:ext cx="894224" cy="373574"/>
          </a:xfrm>
          <a:prstGeom prst="rect">
            <a:avLst/>
          </a:prstGeom>
        </p:spPr>
      </p:pic>
      <p:sp>
        <p:nvSpPr>
          <p:cNvPr id="5" name="TextBox 4">
            <a:extLst>
              <a:ext uri="{FF2B5EF4-FFF2-40B4-BE49-F238E27FC236}">
                <a16:creationId xmlns:a16="http://schemas.microsoft.com/office/drawing/2014/main" id="{6643A0BD-FEBF-D22A-9687-6C0537F56290}"/>
              </a:ext>
            </a:extLst>
          </p:cNvPr>
          <p:cNvSpPr txBox="1"/>
          <p:nvPr/>
        </p:nvSpPr>
        <p:spPr>
          <a:xfrm>
            <a:off x="845984" y="5350887"/>
            <a:ext cx="3417291" cy="307777"/>
          </a:xfrm>
          <a:prstGeom prst="rect">
            <a:avLst/>
          </a:prstGeom>
          <a:noFill/>
        </p:spPr>
        <p:txBody>
          <a:bodyPr wrap="square" rtlCol="0">
            <a:spAutoFit/>
          </a:bodyPr>
          <a:lstStyle/>
          <a:p>
            <a:r>
              <a:rPr lang="ja" sz="700" i="1" dirty="0">
                <a:latin typeface="Aptos" panose="020B0004020202020204" pitchFamily="34" charset="0"/>
                <a:cs typeface="Poppins" panose="00000500000000000000" pitchFamily="2" charset="0"/>
              </a:rPr>
              <a:t>出典：インドの食品業界におけるクラウドキッチンの拡大に関するRedseerレポート</a:t>
            </a:r>
          </a:p>
        </p:txBody>
      </p:sp>
      <p:sp>
        <p:nvSpPr>
          <p:cNvPr id="6" name="Slide Number Placeholder 5">
            <a:extLst>
              <a:ext uri="{FF2B5EF4-FFF2-40B4-BE49-F238E27FC236}">
                <a16:creationId xmlns:a16="http://schemas.microsoft.com/office/drawing/2014/main" id="{2ED947A5-C220-184A-9191-DD54EF9128C5}"/>
              </a:ext>
            </a:extLst>
          </p:cNvPr>
          <p:cNvSpPr>
            <a:spLocks noGrp="1"/>
          </p:cNvSpPr>
          <p:nvPr>
            <p:ph type="sldNum" sz="quarter" idx="12"/>
          </p:nvPr>
        </p:nvSpPr>
        <p:spPr/>
        <p:txBody>
          <a:bodyPr/>
          <a:lstStyle/>
          <a:p>
            <a:fld id="{F57510DD-BC01-452C-839D-799B49A94BF7}" type="slidenum">
              <a:rPr lang="en-IN" smtClean="0"/>
              <a:t>15</a:t>
            </a:fld>
            <a:endParaRPr lang="en-IN"/>
          </a:p>
        </p:txBody>
      </p:sp>
    </p:spTree>
    <p:extLst>
      <p:ext uri="{BB962C8B-B14F-4D97-AF65-F5344CB8AC3E}">
        <p14:creationId xmlns:p14="http://schemas.microsoft.com/office/powerpoint/2010/main" val="3741543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7AFFF-0494-8824-F789-37116B7C8727}"/>
            </a:ext>
          </a:extLst>
        </p:cNvPr>
        <p:cNvGrpSpPr/>
        <p:nvPr/>
      </p:nvGrpSpPr>
      <p:grpSpPr>
        <a:xfrm>
          <a:off x="0" y="0"/>
          <a:ext cx="0" cy="0"/>
          <a:chOff x="0" y="0"/>
          <a:chExt cx="0" cy="0"/>
        </a:xfrm>
      </p:grpSpPr>
      <p:sp>
        <p:nvSpPr>
          <p:cNvPr id="2" name="object 8">
            <a:extLst>
              <a:ext uri="{FF2B5EF4-FFF2-40B4-BE49-F238E27FC236}">
                <a16:creationId xmlns:a16="http://schemas.microsoft.com/office/drawing/2014/main" id="{68CF4474-49E8-D0EB-55EF-8940F38DC049}"/>
              </a:ext>
            </a:extLst>
          </p:cNvPr>
          <p:cNvSpPr txBox="1">
            <a:spLocks/>
          </p:cNvSpPr>
          <p:nvPr/>
        </p:nvSpPr>
        <p:spPr>
          <a:xfrm>
            <a:off x="2170354" y="264004"/>
            <a:ext cx="7779226" cy="292388"/>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rPr>
              <a:t>再生可能エネルギー</a:t>
            </a:r>
          </a:p>
        </p:txBody>
      </p:sp>
      <p:sp>
        <p:nvSpPr>
          <p:cNvPr id="3" name="Text Placeholder 3">
            <a:extLst>
              <a:ext uri="{FF2B5EF4-FFF2-40B4-BE49-F238E27FC236}">
                <a16:creationId xmlns:a16="http://schemas.microsoft.com/office/drawing/2014/main" id="{F4BBCCF3-8DC1-B94F-37FB-98CF716CFE15}"/>
              </a:ext>
            </a:extLst>
          </p:cNvPr>
          <p:cNvSpPr txBox="1">
            <a:spLocks/>
          </p:cNvSpPr>
          <p:nvPr/>
        </p:nvSpPr>
        <p:spPr>
          <a:xfrm>
            <a:off x="278042" y="752105"/>
            <a:ext cx="11398021"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インドのクリーンエネルギー部門は新たな成熟段階に入りつつあり、</a:t>
            </a:r>
            <a:endParaRPr lang="en-US" altLang="ja" sz="1800" b="1" i="1" dirty="0">
              <a:solidFill>
                <a:srgbClr val="C8252C"/>
              </a:solidFill>
              <a:latin typeface="Poppins" panose="00000500000000000000" pitchFamily="2" charset="0"/>
              <a:cs typeface="Poppins" panose="00000500000000000000" pitchFamily="2" charset="0"/>
            </a:endParaRPr>
          </a:p>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国際投資家が太陽光、風力、水力発電の運用資産を積極的に取得している</a:t>
            </a:r>
            <a:endParaRPr lang="en-GB" sz="1800" b="1" i="1" dirty="0">
              <a:solidFill>
                <a:srgbClr val="C8252C"/>
              </a:solidFill>
              <a:latin typeface="Poppins" panose="00000500000000000000" pitchFamily="2" charset="0"/>
              <a:cs typeface="Poppins" panose="00000500000000000000" pitchFamily="2" charset="0"/>
            </a:endParaRPr>
          </a:p>
        </p:txBody>
      </p:sp>
      <p:graphicFrame>
        <p:nvGraphicFramePr>
          <p:cNvPr id="4" name="Chart 3">
            <a:extLst>
              <a:ext uri="{FF2B5EF4-FFF2-40B4-BE49-F238E27FC236}">
                <a16:creationId xmlns:a16="http://schemas.microsoft.com/office/drawing/2014/main" id="{7948839B-A4FE-886B-3330-27945E82E64A}"/>
              </a:ext>
            </a:extLst>
          </p:cNvPr>
          <p:cNvGraphicFramePr/>
          <p:nvPr>
            <p:extLst>
              <p:ext uri="{D42A27DB-BD31-4B8C-83A1-F6EECF244321}">
                <p14:modId xmlns:p14="http://schemas.microsoft.com/office/powerpoint/2010/main" val="1348192926"/>
              </p:ext>
            </p:extLst>
          </p:nvPr>
        </p:nvGraphicFramePr>
        <p:xfrm>
          <a:off x="582987" y="1994799"/>
          <a:ext cx="3471926" cy="181569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51">
            <a:extLst>
              <a:ext uri="{FF2B5EF4-FFF2-40B4-BE49-F238E27FC236}">
                <a16:creationId xmlns:a16="http://schemas.microsoft.com/office/drawing/2014/main" id="{015D2ED1-26CB-5FEB-5417-39480B87AADF}"/>
              </a:ext>
            </a:extLst>
          </p:cNvPr>
          <p:cNvSpPr txBox="1"/>
          <p:nvPr/>
        </p:nvSpPr>
        <p:spPr>
          <a:xfrm>
            <a:off x="582987" y="3831782"/>
            <a:ext cx="3733999"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出典：中央電力庁（CEA）、国家電力ポータル – 2025</a:t>
            </a:r>
          </a:p>
        </p:txBody>
      </p:sp>
      <p:sp>
        <p:nvSpPr>
          <p:cNvPr id="6" name="TextBox 5">
            <a:extLst>
              <a:ext uri="{FF2B5EF4-FFF2-40B4-BE49-F238E27FC236}">
                <a16:creationId xmlns:a16="http://schemas.microsoft.com/office/drawing/2014/main" id="{96558B86-151C-1633-1339-EEDD3F6762B3}"/>
              </a:ext>
            </a:extLst>
          </p:cNvPr>
          <p:cNvSpPr txBox="1"/>
          <p:nvPr/>
        </p:nvSpPr>
        <p:spPr>
          <a:xfrm>
            <a:off x="1721134" y="2571406"/>
            <a:ext cx="1306635" cy="954107"/>
          </a:xfrm>
          <a:prstGeom prst="rect">
            <a:avLst/>
          </a:prstGeom>
          <a:noFill/>
        </p:spPr>
        <p:txBody>
          <a:bodyPr wrap="square">
            <a:spAutoFit/>
          </a:bodyPr>
          <a:lstStyle/>
          <a:p>
            <a:pPr algn="ctr"/>
            <a:r>
              <a:rPr lang="ja" sz="1200" b="1" i="1" dirty="0">
                <a:latin typeface="Poppins" panose="00000500000000000000" pitchFamily="2" charset="0"/>
                <a:cs typeface="Poppins" panose="00000500000000000000" pitchFamily="2" charset="0"/>
              </a:rPr>
              <a:t>世代</a:t>
            </a:r>
          </a:p>
          <a:p>
            <a:pPr algn="ctr"/>
            <a:r>
              <a:rPr lang="ja" sz="1600" b="1" i="1" dirty="0">
                <a:solidFill>
                  <a:srgbClr val="C00000"/>
                </a:solidFill>
                <a:latin typeface="Aptos" panose="020B0004020202020204" pitchFamily="34" charset="0"/>
                <a:cs typeface="Poppins" panose="00000500000000000000" pitchFamily="2" charset="0"/>
              </a:rPr>
              <a:t>475ギガワット</a:t>
            </a:r>
          </a:p>
          <a:p>
            <a:pPr algn="ctr"/>
            <a:r>
              <a:rPr lang="ja" sz="1200" i="1" dirty="0">
                <a:latin typeface="Aptos" panose="020B0004020202020204" pitchFamily="34" charset="0"/>
                <a:cs typeface="Poppins" panose="00000500000000000000" pitchFamily="2" charset="0"/>
              </a:rPr>
              <a:t>総設備容量</a:t>
            </a:r>
          </a:p>
        </p:txBody>
      </p:sp>
      <p:sp>
        <p:nvSpPr>
          <p:cNvPr id="7" name="Text Placeholder 3">
            <a:extLst>
              <a:ext uri="{FF2B5EF4-FFF2-40B4-BE49-F238E27FC236}">
                <a16:creationId xmlns:a16="http://schemas.microsoft.com/office/drawing/2014/main" id="{AE2807BD-4480-AB95-522B-3342F5F13976}"/>
              </a:ext>
            </a:extLst>
          </p:cNvPr>
          <p:cNvSpPr txBox="1">
            <a:spLocks/>
          </p:cNvSpPr>
          <p:nvPr/>
        </p:nvSpPr>
        <p:spPr>
          <a:xfrm>
            <a:off x="614673" y="4666981"/>
            <a:ext cx="3535010" cy="215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インドの再生可能エネルギープロジェクトの</a:t>
            </a:r>
            <a:endParaRPr lang="en-US" altLang="ja" sz="1200" b="1" dirty="0">
              <a:solidFill>
                <a:srgbClr val="000000"/>
              </a:solidFill>
              <a:latin typeface="Poppins" panose="00000500000000000000" pitchFamily="2" charset="0"/>
              <a:cs typeface="Poppins" panose="00000500000000000000" pitchFamily="2" charset="0"/>
            </a:endParaRPr>
          </a:p>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パイプライン</a:t>
            </a:r>
          </a:p>
        </p:txBody>
      </p:sp>
      <p:cxnSp>
        <p:nvCxnSpPr>
          <p:cNvPr id="8" name="Straight Connector 7">
            <a:extLst>
              <a:ext uri="{FF2B5EF4-FFF2-40B4-BE49-F238E27FC236}">
                <a16:creationId xmlns:a16="http://schemas.microsoft.com/office/drawing/2014/main" id="{D9451702-0414-FE57-CCFC-E06F6608E7EA}"/>
              </a:ext>
            </a:extLst>
          </p:cNvPr>
          <p:cNvCxnSpPr>
            <a:cxnSpLocks/>
          </p:cNvCxnSpPr>
          <p:nvPr/>
        </p:nvCxnSpPr>
        <p:spPr>
          <a:xfrm>
            <a:off x="4266719" y="1814343"/>
            <a:ext cx="0" cy="421549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7FEBD62A-A38D-C793-AF9C-5B17A8916E58}"/>
              </a:ext>
            </a:extLst>
          </p:cNvPr>
          <p:cNvCxnSpPr>
            <a:cxnSpLocks/>
          </p:cNvCxnSpPr>
          <p:nvPr/>
        </p:nvCxnSpPr>
        <p:spPr>
          <a:xfrm>
            <a:off x="7927527" y="1814343"/>
            <a:ext cx="0" cy="421549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0" name="Table 9">
            <a:extLst>
              <a:ext uri="{FF2B5EF4-FFF2-40B4-BE49-F238E27FC236}">
                <a16:creationId xmlns:a16="http://schemas.microsoft.com/office/drawing/2014/main" id="{D1EAEBA0-9DCB-BC61-AA43-DA97856A8FA3}"/>
              </a:ext>
            </a:extLst>
          </p:cNvPr>
          <p:cNvGraphicFramePr>
            <a:graphicFrameLocks noGrp="1"/>
          </p:cNvGraphicFramePr>
          <p:nvPr>
            <p:extLst>
              <p:ext uri="{D42A27DB-BD31-4B8C-83A1-F6EECF244321}">
                <p14:modId xmlns:p14="http://schemas.microsoft.com/office/powerpoint/2010/main" val="1556588987"/>
              </p:ext>
            </p:extLst>
          </p:nvPr>
        </p:nvGraphicFramePr>
        <p:xfrm>
          <a:off x="605912" y="5054472"/>
          <a:ext cx="3535516" cy="1127760"/>
        </p:xfrm>
        <a:graphic>
          <a:graphicData uri="http://schemas.openxmlformats.org/drawingml/2006/table">
            <a:tbl>
              <a:tblPr firstRow="1" bandRow="1">
                <a:tableStyleId>{5C22544A-7EE6-4342-B048-85BDC9FD1C3A}</a:tableStyleId>
              </a:tblPr>
              <a:tblGrid>
                <a:gridCol w="981819">
                  <a:extLst>
                    <a:ext uri="{9D8B030D-6E8A-4147-A177-3AD203B41FA5}">
                      <a16:colId xmlns:a16="http://schemas.microsoft.com/office/drawing/2014/main" val="1162758012"/>
                    </a:ext>
                  </a:extLst>
                </a:gridCol>
                <a:gridCol w="1537854">
                  <a:extLst>
                    <a:ext uri="{9D8B030D-6E8A-4147-A177-3AD203B41FA5}">
                      <a16:colId xmlns:a16="http://schemas.microsoft.com/office/drawing/2014/main" val="2165003381"/>
                    </a:ext>
                  </a:extLst>
                </a:gridCol>
                <a:gridCol w="1015843">
                  <a:extLst>
                    <a:ext uri="{9D8B030D-6E8A-4147-A177-3AD203B41FA5}">
                      <a16:colId xmlns:a16="http://schemas.microsoft.com/office/drawing/2014/main" val="1413473572"/>
                    </a:ext>
                  </a:extLst>
                </a:gridCol>
              </a:tblGrid>
              <a:tr h="200549">
                <a:tc>
                  <a:txBody>
                    <a:bodyPr/>
                    <a:lstStyle/>
                    <a:p>
                      <a:pPr algn="ctr"/>
                      <a:r>
                        <a:rPr lang="ja" sz="1000">
                          <a:latin typeface="Aptos" panose="020B0004020202020204" pitchFamily="34" charset="0"/>
                        </a:rPr>
                        <a:t>カテゴリ</a:t>
                      </a:r>
                      <a:endParaRPr lang="en-IN" sz="100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ja" sz="1000" dirty="0">
                          <a:latin typeface="Aptos" panose="020B0004020202020204" pitchFamily="34" charset="0"/>
                        </a:rPr>
                        <a:t>パイプライン内の</a:t>
                      </a:r>
                      <a:endParaRPr lang="en-US" altLang="ja" sz="1000" dirty="0">
                        <a:latin typeface="Aptos" panose="020B0004020202020204" pitchFamily="34" charset="0"/>
                      </a:endParaRPr>
                    </a:p>
                    <a:p>
                      <a:pPr algn="ctr"/>
                      <a:r>
                        <a:rPr lang="ja" sz="1000" dirty="0">
                          <a:latin typeface="Aptos" panose="020B0004020202020204" pitchFamily="34" charset="0"/>
                        </a:rPr>
                        <a:t>プラント</a:t>
                      </a:r>
                      <a:endParaRPr lang="en-IN" sz="1000"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ja" sz="1000" dirty="0">
                          <a:latin typeface="Aptos" panose="020B0004020202020204" pitchFamily="34" charset="0"/>
                        </a:rPr>
                        <a:t>パイプライン容量</a:t>
                      </a:r>
                      <a:endParaRPr lang="en-IN" sz="1000"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402986915"/>
                  </a:ext>
                </a:extLst>
              </a:tr>
              <a:tr h="123415">
                <a:tc>
                  <a:txBody>
                    <a:bodyPr/>
                    <a:lstStyle/>
                    <a:p>
                      <a:pPr algn="ctr"/>
                      <a:r>
                        <a:rPr lang="ja" sz="1000">
                          <a:latin typeface="Aptos" panose="020B0004020202020204" pitchFamily="34" charset="0"/>
                        </a:rPr>
                        <a:t>太陽</a:t>
                      </a:r>
                      <a:endParaRPr lang="en-IN" sz="100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 sz="1000" dirty="0">
                          <a:latin typeface="Aptos" panose="020B0004020202020204" pitchFamily="34" charset="0"/>
                        </a:rPr>
                        <a:t>279</a:t>
                      </a:r>
                      <a:endParaRPr lang="en-IN" sz="1000"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 sz="1000">
                          <a:latin typeface="Aptos" panose="020B0004020202020204" pitchFamily="34" charset="0"/>
                        </a:rPr>
                        <a:t>79ギガワット</a:t>
                      </a:r>
                      <a:endParaRPr lang="en-IN" sz="100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0760867"/>
                  </a:ext>
                </a:extLst>
              </a:tr>
              <a:tr h="123415">
                <a:tc>
                  <a:txBody>
                    <a:bodyPr/>
                    <a:lstStyle/>
                    <a:p>
                      <a:pPr algn="ctr"/>
                      <a:r>
                        <a:rPr lang="ja" sz="1000">
                          <a:latin typeface="Aptos" panose="020B0004020202020204" pitchFamily="34" charset="0"/>
                        </a:rPr>
                        <a:t>風</a:t>
                      </a:r>
                      <a:endParaRPr lang="en-IN" sz="100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 sz="1000">
                          <a:latin typeface="Aptos" panose="020B0004020202020204" pitchFamily="34" charset="0"/>
                        </a:rPr>
                        <a:t>122</a:t>
                      </a:r>
                      <a:endParaRPr lang="en-IN" sz="100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 sz="1000">
                          <a:latin typeface="Aptos" panose="020B0004020202020204" pitchFamily="34" charset="0"/>
                        </a:rPr>
                        <a:t>27ギガワット</a:t>
                      </a:r>
                      <a:endParaRPr lang="en-IN" sz="100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806506"/>
                  </a:ext>
                </a:extLst>
              </a:tr>
              <a:tr h="123415">
                <a:tc>
                  <a:txBody>
                    <a:bodyPr/>
                    <a:lstStyle/>
                    <a:p>
                      <a:pPr algn="ctr"/>
                      <a:r>
                        <a:rPr lang="ja" sz="1000">
                          <a:latin typeface="Aptos" panose="020B0004020202020204" pitchFamily="34" charset="0"/>
                        </a:rPr>
                        <a:t>大型水力発電</a:t>
                      </a:r>
                      <a:endParaRPr lang="en-IN" sz="100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 sz="1000">
                          <a:latin typeface="Aptos" panose="020B0004020202020204" pitchFamily="34" charset="0"/>
                        </a:rPr>
                        <a:t>42</a:t>
                      </a:r>
                      <a:endParaRPr lang="en-IN" sz="100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 sz="1000" dirty="0">
                          <a:latin typeface="Aptos" panose="020B0004020202020204" pitchFamily="34" charset="0"/>
                        </a:rPr>
                        <a:t>24ギガワット</a:t>
                      </a:r>
                      <a:endParaRPr lang="en-IN" sz="1000"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1223476"/>
                  </a:ext>
                </a:extLst>
              </a:tr>
            </a:tbl>
          </a:graphicData>
        </a:graphic>
      </p:graphicFrame>
      <p:sp>
        <p:nvSpPr>
          <p:cNvPr id="11" name="TextBox 151">
            <a:extLst>
              <a:ext uri="{FF2B5EF4-FFF2-40B4-BE49-F238E27FC236}">
                <a16:creationId xmlns:a16="http://schemas.microsoft.com/office/drawing/2014/main" id="{3CC22264-1D11-9A74-5581-72FD5423A670}"/>
              </a:ext>
            </a:extLst>
          </p:cNvPr>
          <p:cNvSpPr txBox="1"/>
          <p:nvPr/>
        </p:nvSpPr>
        <p:spPr>
          <a:xfrm>
            <a:off x="533044" y="6184978"/>
            <a:ext cx="3607881"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dirty="0">
                <a:latin typeface="Aptos" panose="020B0004020202020204" pitchFamily="34" charset="0"/>
                <a:cs typeface="Poppins" panose="00000500000000000000" pitchFamily="2" charset="0"/>
              </a:rPr>
              <a:t>出典：中央電力庁（CEA） – 2025年</a:t>
            </a:r>
          </a:p>
        </p:txBody>
      </p:sp>
      <p:sp>
        <p:nvSpPr>
          <p:cNvPr id="12" name="Text Placeholder 3">
            <a:extLst>
              <a:ext uri="{FF2B5EF4-FFF2-40B4-BE49-F238E27FC236}">
                <a16:creationId xmlns:a16="http://schemas.microsoft.com/office/drawing/2014/main" id="{477FAAE5-C6C3-6DE1-1E6E-C446A4A7D712}"/>
              </a:ext>
            </a:extLst>
          </p:cNvPr>
          <p:cNvSpPr txBox="1">
            <a:spLocks/>
          </p:cNvSpPr>
          <p:nvPr/>
        </p:nvSpPr>
        <p:spPr>
          <a:xfrm>
            <a:off x="605912" y="1816445"/>
            <a:ext cx="3655076" cy="3103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000" b="1">
                <a:solidFill>
                  <a:srgbClr val="000000"/>
                </a:solidFill>
                <a:latin typeface="Poppins" panose="00000500000000000000" pitchFamily="2" charset="0"/>
                <a:cs typeface="Poppins" panose="00000500000000000000" pitchFamily="2" charset="0"/>
              </a:rPr>
              <a:t>電源別発電設備容量の割合</a:t>
            </a:r>
          </a:p>
        </p:txBody>
      </p:sp>
      <p:sp>
        <p:nvSpPr>
          <p:cNvPr id="13" name="Text Placeholder 3">
            <a:extLst>
              <a:ext uri="{FF2B5EF4-FFF2-40B4-BE49-F238E27FC236}">
                <a16:creationId xmlns:a16="http://schemas.microsoft.com/office/drawing/2014/main" id="{0645AB46-7CF0-14D3-8B44-D6F54664CBA7}"/>
              </a:ext>
            </a:extLst>
          </p:cNvPr>
          <p:cNvSpPr txBox="1">
            <a:spLocks/>
          </p:cNvSpPr>
          <p:nvPr/>
        </p:nvSpPr>
        <p:spPr>
          <a:xfrm>
            <a:off x="4654563" y="1841822"/>
            <a:ext cx="3075928" cy="6454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000" b="1">
                <a:solidFill>
                  <a:srgbClr val="000000"/>
                </a:solidFill>
                <a:latin typeface="Poppins" panose="00000500000000000000" pitchFamily="2" charset="0"/>
                <a:cs typeface="Poppins" panose="00000500000000000000" pitchFamily="2" charset="0"/>
              </a:rPr>
              <a:t>国家目標の達成</a:t>
            </a:r>
          </a:p>
          <a:p>
            <a:pPr marL="0" indent="0">
              <a:spcBef>
                <a:spcPts val="0"/>
              </a:spcBef>
              <a:buNone/>
            </a:pPr>
            <a:r>
              <a:rPr lang="ja" sz="1000" i="1">
                <a:latin typeface="Aptos" panose="020B0004020202020204" pitchFamily="34" charset="0"/>
              </a:rPr>
              <a:t>2030年までに500GWの非化石燃料目標への貢献。太陽光が主要な構成要素になると予想される。</a:t>
            </a:r>
          </a:p>
        </p:txBody>
      </p:sp>
      <p:pic>
        <p:nvPicPr>
          <p:cNvPr id="14" name="Picture 13">
            <a:extLst>
              <a:ext uri="{FF2B5EF4-FFF2-40B4-BE49-F238E27FC236}">
                <a16:creationId xmlns:a16="http://schemas.microsoft.com/office/drawing/2014/main" id="{1C26AB2F-55B3-56B5-5231-0B4D3D9A5437}"/>
              </a:ext>
            </a:extLst>
          </p:cNvPr>
          <p:cNvPicPr>
            <a:picLocks noChangeAspect="1"/>
          </p:cNvPicPr>
          <p:nvPr/>
        </p:nvPicPr>
        <p:blipFill>
          <a:blip r:embed="rId3"/>
          <a:srcRect l="77776" t="65570" r="7424" b="10185"/>
          <a:stretch/>
        </p:blipFill>
        <p:spPr>
          <a:xfrm>
            <a:off x="4371555" y="1897106"/>
            <a:ext cx="223936" cy="223517"/>
          </a:xfrm>
          <a:prstGeom prst="rect">
            <a:avLst/>
          </a:prstGeom>
        </p:spPr>
      </p:pic>
      <p:sp>
        <p:nvSpPr>
          <p:cNvPr id="15" name="Text Placeholder 3">
            <a:extLst>
              <a:ext uri="{FF2B5EF4-FFF2-40B4-BE49-F238E27FC236}">
                <a16:creationId xmlns:a16="http://schemas.microsoft.com/office/drawing/2014/main" id="{D1D9BBBC-C9F6-A9CA-6388-8C13B02DDD95}"/>
              </a:ext>
            </a:extLst>
          </p:cNvPr>
          <p:cNvSpPr txBox="1">
            <a:spLocks/>
          </p:cNvSpPr>
          <p:nvPr/>
        </p:nvSpPr>
        <p:spPr>
          <a:xfrm>
            <a:off x="4654563" y="2636034"/>
            <a:ext cx="3075930" cy="1439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pPr>
            <a:r>
              <a:rPr lang="ja" sz="1000" b="1" dirty="0">
                <a:solidFill>
                  <a:srgbClr val="000000"/>
                </a:solidFill>
                <a:latin typeface="Poppins" panose="00000500000000000000" pitchFamily="2" charset="0"/>
                <a:cs typeface="Poppins" panose="00000500000000000000" pitchFamily="2" charset="0"/>
              </a:rPr>
              <a:t>製造業</a:t>
            </a:r>
            <a:r>
              <a:rPr lang="ja-JP" altLang="en-US" sz="1000" b="1" dirty="0">
                <a:solidFill>
                  <a:srgbClr val="000000"/>
                </a:solidFill>
                <a:latin typeface="Poppins" panose="00000500000000000000" pitchFamily="2" charset="0"/>
                <a:cs typeface="Poppins" panose="00000500000000000000" pitchFamily="2" charset="0"/>
              </a:rPr>
              <a:t>が</a:t>
            </a:r>
            <a:r>
              <a:rPr lang="ja" sz="1000" b="1" dirty="0">
                <a:solidFill>
                  <a:srgbClr val="000000"/>
                </a:solidFill>
                <a:latin typeface="Poppins" panose="00000500000000000000" pitchFamily="2" charset="0"/>
                <a:cs typeface="Poppins" panose="00000500000000000000" pitchFamily="2" charset="0"/>
              </a:rPr>
              <a:t>強</a:t>
            </a:r>
            <a:r>
              <a:rPr lang="ja-JP" altLang="en-US" sz="1000" b="1" dirty="0">
                <a:solidFill>
                  <a:srgbClr val="000000"/>
                </a:solidFill>
                <a:latin typeface="Poppins" panose="00000500000000000000" pitchFamily="2" charset="0"/>
                <a:cs typeface="Poppins" panose="00000500000000000000" pitchFamily="2" charset="0"/>
              </a:rPr>
              <a:t>い</a:t>
            </a:r>
            <a:r>
              <a:rPr lang="ja" sz="1000" b="1" dirty="0">
                <a:solidFill>
                  <a:srgbClr val="000000"/>
                </a:solidFill>
                <a:latin typeface="Poppins" panose="00000500000000000000" pitchFamily="2" charset="0"/>
                <a:cs typeface="Poppins" panose="00000500000000000000" pitchFamily="2" charset="0"/>
              </a:rPr>
              <a:t>国</a:t>
            </a:r>
            <a:r>
              <a:rPr lang="ja-JP" altLang="en-US" sz="1000" b="1" dirty="0">
                <a:solidFill>
                  <a:srgbClr val="000000"/>
                </a:solidFill>
                <a:latin typeface="Poppins" panose="00000500000000000000" pitchFamily="2" charset="0"/>
                <a:cs typeface="Poppins" panose="00000500000000000000" pitchFamily="2" charset="0"/>
              </a:rPr>
              <a:t>へ</a:t>
            </a:r>
            <a:r>
              <a:rPr lang="ja" sz="1000" b="1" dirty="0">
                <a:solidFill>
                  <a:srgbClr val="000000"/>
                </a:solidFill>
                <a:latin typeface="Poppins" panose="00000500000000000000" pitchFamily="2" charset="0"/>
                <a:cs typeface="Poppins" panose="00000500000000000000" pitchFamily="2" charset="0"/>
              </a:rPr>
              <a:t> - 「Make in India」</a:t>
            </a:r>
          </a:p>
          <a:p>
            <a:pPr marL="0" indent="0" algn="just">
              <a:spcBef>
                <a:spcPts val="0"/>
              </a:spcBef>
              <a:buNone/>
            </a:pPr>
            <a:r>
              <a:rPr lang="ja" sz="1000" i="1" dirty="0">
                <a:latin typeface="Aptos" panose="020B0004020202020204" pitchFamily="34" charset="0"/>
              </a:rPr>
              <a:t>生産連動インセンティブ（PLI）を通じて高効率太陽光発電モジュールの国内生産を促進するための政府の取り組み</a:t>
            </a:r>
          </a:p>
          <a:p>
            <a:pPr algn="just">
              <a:spcBef>
                <a:spcPts val="0"/>
              </a:spcBef>
            </a:pPr>
            <a:r>
              <a:rPr lang="ja" sz="1000" i="1" dirty="0">
                <a:latin typeface="Aptos" panose="020B0004020202020204" pitchFamily="34" charset="0"/>
              </a:rPr>
              <a:t>第一段階（支出額約5億4,200万米ドル）では製造能力を確立</a:t>
            </a:r>
          </a:p>
          <a:p>
            <a:pPr algn="just">
              <a:spcBef>
                <a:spcPts val="0"/>
              </a:spcBef>
            </a:pPr>
            <a:r>
              <a:rPr lang="ja" sz="1000" i="1" dirty="0">
                <a:latin typeface="Aptos" panose="020B0004020202020204" pitchFamily="34" charset="0"/>
              </a:rPr>
              <a:t>第2トランシェでは、約20億ドルで65GWの容量を建設することを目指している。</a:t>
            </a:r>
          </a:p>
        </p:txBody>
      </p:sp>
      <p:pic>
        <p:nvPicPr>
          <p:cNvPr id="16" name="Picture 15">
            <a:extLst>
              <a:ext uri="{FF2B5EF4-FFF2-40B4-BE49-F238E27FC236}">
                <a16:creationId xmlns:a16="http://schemas.microsoft.com/office/drawing/2014/main" id="{28726AE1-F402-DC2B-E090-ABEC25DD378A}"/>
              </a:ext>
            </a:extLst>
          </p:cNvPr>
          <p:cNvPicPr>
            <a:picLocks noChangeAspect="1"/>
          </p:cNvPicPr>
          <p:nvPr/>
        </p:nvPicPr>
        <p:blipFill>
          <a:blip r:embed="rId3"/>
          <a:srcRect l="77776" t="65570" r="7424" b="10185"/>
          <a:stretch/>
        </p:blipFill>
        <p:spPr>
          <a:xfrm>
            <a:off x="4365066" y="2715049"/>
            <a:ext cx="229784" cy="223517"/>
          </a:xfrm>
          <a:prstGeom prst="rect">
            <a:avLst/>
          </a:prstGeom>
        </p:spPr>
      </p:pic>
      <p:sp>
        <p:nvSpPr>
          <p:cNvPr id="20" name="Text Placeholder 3">
            <a:extLst>
              <a:ext uri="{FF2B5EF4-FFF2-40B4-BE49-F238E27FC236}">
                <a16:creationId xmlns:a16="http://schemas.microsoft.com/office/drawing/2014/main" id="{3415AF37-AEEE-2DF9-1467-EBE6EA85FAB2}"/>
              </a:ext>
            </a:extLst>
          </p:cNvPr>
          <p:cNvSpPr txBox="1">
            <a:spLocks/>
          </p:cNvSpPr>
          <p:nvPr/>
        </p:nvSpPr>
        <p:spPr>
          <a:xfrm>
            <a:off x="4232429" y="1416473"/>
            <a:ext cx="3655076" cy="3202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強力な政策推進と市場動向がインドの</a:t>
            </a:r>
            <a:endParaRPr lang="en-US" altLang="ja" sz="1200" b="1" dirty="0">
              <a:solidFill>
                <a:srgbClr val="000000"/>
              </a:solidFill>
              <a:latin typeface="Poppins" panose="00000500000000000000" pitchFamily="2" charset="0"/>
              <a:cs typeface="Poppins" panose="00000500000000000000" pitchFamily="2" charset="0"/>
            </a:endParaRPr>
          </a:p>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再生可能エネルギーブームを牽引</a:t>
            </a:r>
          </a:p>
        </p:txBody>
      </p:sp>
      <p:sp>
        <p:nvSpPr>
          <p:cNvPr id="21" name="Text Placeholder 3">
            <a:extLst>
              <a:ext uri="{FF2B5EF4-FFF2-40B4-BE49-F238E27FC236}">
                <a16:creationId xmlns:a16="http://schemas.microsoft.com/office/drawing/2014/main" id="{A788575E-AB74-96B3-BD3E-A664890BC2EF}"/>
              </a:ext>
            </a:extLst>
          </p:cNvPr>
          <p:cNvSpPr txBox="1">
            <a:spLocks/>
          </p:cNvSpPr>
          <p:nvPr/>
        </p:nvSpPr>
        <p:spPr>
          <a:xfrm>
            <a:off x="4654563" y="4147186"/>
            <a:ext cx="3075928" cy="909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pPr>
            <a:r>
              <a:rPr lang="ja" sz="1000" b="1" dirty="0">
                <a:solidFill>
                  <a:srgbClr val="000000"/>
                </a:solidFill>
                <a:latin typeface="Poppins" panose="00000500000000000000" pitchFamily="2" charset="0"/>
                <a:cs typeface="Poppins" panose="00000500000000000000" pitchFamily="2" charset="0"/>
              </a:rPr>
              <a:t>強力な政策推進と州レベルの目標—</a:t>
            </a:r>
          </a:p>
          <a:p>
            <a:pPr marL="0" indent="0" algn="just">
              <a:spcBef>
                <a:spcPts val="0"/>
              </a:spcBef>
              <a:buNone/>
            </a:pPr>
            <a:r>
              <a:rPr lang="ja" sz="1000" dirty="0">
                <a:solidFill>
                  <a:srgbClr val="000000"/>
                </a:solidFill>
                <a:latin typeface="Aptos" panose="020B0004020202020204" pitchFamily="34" charset="0"/>
                <a:cs typeface="Poppins" panose="00000500000000000000" pitchFamily="2" charset="0"/>
              </a:rPr>
              <a:t>2030年までに100GW以上の計画容量、洋上風力発電のための採算ギャップ資金、再発電インセンティブなど、大規模な投資機会が創出されている。</a:t>
            </a:r>
            <a:endParaRPr lang="en-US" sz="1000" i="1" dirty="0">
              <a:latin typeface="Aptos" panose="020B0004020202020204" pitchFamily="34" charset="0"/>
            </a:endParaRPr>
          </a:p>
        </p:txBody>
      </p:sp>
      <p:pic>
        <p:nvPicPr>
          <p:cNvPr id="22" name="Picture 21">
            <a:extLst>
              <a:ext uri="{FF2B5EF4-FFF2-40B4-BE49-F238E27FC236}">
                <a16:creationId xmlns:a16="http://schemas.microsoft.com/office/drawing/2014/main" id="{2A0F61A9-7194-16D9-1091-1B4A6CD9BDD9}"/>
              </a:ext>
            </a:extLst>
          </p:cNvPr>
          <p:cNvPicPr>
            <a:picLocks noChangeAspect="1"/>
          </p:cNvPicPr>
          <p:nvPr/>
        </p:nvPicPr>
        <p:blipFill>
          <a:blip r:embed="rId3"/>
          <a:srcRect l="77776" t="65570" r="7424" b="10185"/>
          <a:stretch/>
        </p:blipFill>
        <p:spPr>
          <a:xfrm>
            <a:off x="4365066" y="4226200"/>
            <a:ext cx="229784" cy="223517"/>
          </a:xfrm>
          <a:prstGeom prst="rect">
            <a:avLst/>
          </a:prstGeom>
        </p:spPr>
      </p:pic>
      <p:sp>
        <p:nvSpPr>
          <p:cNvPr id="23" name="Text Placeholder 3">
            <a:extLst>
              <a:ext uri="{FF2B5EF4-FFF2-40B4-BE49-F238E27FC236}">
                <a16:creationId xmlns:a16="http://schemas.microsoft.com/office/drawing/2014/main" id="{898ED872-0EE3-CFF6-5B44-BC37AA4895BB}"/>
              </a:ext>
            </a:extLst>
          </p:cNvPr>
          <p:cNvSpPr txBox="1">
            <a:spLocks/>
          </p:cNvSpPr>
          <p:nvPr/>
        </p:nvSpPr>
        <p:spPr>
          <a:xfrm>
            <a:off x="4654563" y="5141332"/>
            <a:ext cx="3075928" cy="909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pPr>
            <a:r>
              <a:rPr lang="ja" sz="1000" b="1">
                <a:solidFill>
                  <a:srgbClr val="000000"/>
                </a:solidFill>
                <a:latin typeface="Poppins" panose="00000500000000000000" pitchFamily="2" charset="0"/>
                <a:cs typeface="Poppins" panose="00000500000000000000" pitchFamily="2" charset="0"/>
              </a:rPr>
              <a:t>揚水発電プロジェクトの戦略的推進</a:t>
            </a:r>
          </a:p>
          <a:p>
            <a:pPr marL="0" indent="0" algn="just">
              <a:spcBef>
                <a:spcPts val="0"/>
              </a:spcBef>
              <a:buNone/>
            </a:pPr>
            <a:r>
              <a:rPr lang="ja" sz="1000">
                <a:solidFill>
                  <a:srgbClr val="000000"/>
                </a:solidFill>
                <a:latin typeface="Aptos" panose="020B0004020202020204" pitchFamily="34" charset="0"/>
                <a:cs typeface="Poppins" panose="00000500000000000000" pitchFamily="2" charset="0"/>
              </a:rPr>
              <a:t>インド政府は、2026年3月までに合計22GWの揚水発電プロジェクト13件を承認する予定であり、2032年までに50GWの容量を開発するという長期目標を掲げている。</a:t>
            </a:r>
            <a:endParaRPr lang="en-US" sz="1000" i="1">
              <a:latin typeface="Aptos" panose="020B0004020202020204" pitchFamily="34" charset="0"/>
            </a:endParaRPr>
          </a:p>
        </p:txBody>
      </p:sp>
      <p:pic>
        <p:nvPicPr>
          <p:cNvPr id="24" name="Picture 23">
            <a:extLst>
              <a:ext uri="{FF2B5EF4-FFF2-40B4-BE49-F238E27FC236}">
                <a16:creationId xmlns:a16="http://schemas.microsoft.com/office/drawing/2014/main" id="{A1CBB953-5BD3-6AF2-184F-4F1B26B58883}"/>
              </a:ext>
            </a:extLst>
          </p:cNvPr>
          <p:cNvPicPr>
            <a:picLocks noChangeAspect="1"/>
          </p:cNvPicPr>
          <p:nvPr/>
        </p:nvPicPr>
        <p:blipFill>
          <a:blip r:embed="rId3"/>
          <a:srcRect l="77776" t="65570" r="7424" b="10185"/>
          <a:stretch/>
        </p:blipFill>
        <p:spPr>
          <a:xfrm>
            <a:off x="4365066" y="5220346"/>
            <a:ext cx="229784" cy="223517"/>
          </a:xfrm>
          <a:prstGeom prst="rect">
            <a:avLst/>
          </a:prstGeom>
        </p:spPr>
      </p:pic>
      <p:sp>
        <p:nvSpPr>
          <p:cNvPr id="25" name="Text Placeholder 3">
            <a:extLst>
              <a:ext uri="{FF2B5EF4-FFF2-40B4-BE49-F238E27FC236}">
                <a16:creationId xmlns:a16="http://schemas.microsoft.com/office/drawing/2014/main" id="{E133F644-F38C-190E-7173-6771AB7C46CA}"/>
              </a:ext>
            </a:extLst>
          </p:cNvPr>
          <p:cNvSpPr txBox="1">
            <a:spLocks/>
          </p:cNvSpPr>
          <p:nvPr/>
        </p:nvSpPr>
        <p:spPr>
          <a:xfrm>
            <a:off x="7923123" y="1416473"/>
            <a:ext cx="3660554" cy="3202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クリーンエネルギー分野における主要なM&amp;A取引</a:t>
            </a:r>
          </a:p>
        </p:txBody>
      </p:sp>
      <p:sp>
        <p:nvSpPr>
          <p:cNvPr id="26" name="TextBox 25">
            <a:extLst>
              <a:ext uri="{FF2B5EF4-FFF2-40B4-BE49-F238E27FC236}">
                <a16:creationId xmlns:a16="http://schemas.microsoft.com/office/drawing/2014/main" id="{61447C8F-2857-C9C5-BD59-FDC357C0B1D6}"/>
              </a:ext>
            </a:extLst>
          </p:cNvPr>
          <p:cNvSpPr txBox="1"/>
          <p:nvPr/>
        </p:nvSpPr>
        <p:spPr>
          <a:xfrm>
            <a:off x="656177" y="4095371"/>
            <a:ext cx="3493506" cy="553998"/>
          </a:xfrm>
          <a:prstGeom prst="rect">
            <a:avLst/>
          </a:prstGeom>
          <a:solidFill>
            <a:schemeClr val="bg1">
              <a:lumMod val="85000"/>
            </a:schemeClr>
          </a:solidFill>
        </p:spPr>
        <p:txBody>
          <a:bodyPr wrap="square" rtlCol="0">
            <a:spAutoFit/>
          </a:bodyPr>
          <a:lstStyle/>
          <a:p>
            <a:r>
              <a:rPr lang="ja" sz="1000" dirty="0"/>
              <a:t>再生可能エネルギーはインドの設置電力容量の43％以上を占めており、クリーンエネルギーと世界の気候リーダーシップへの急速な移行を浮き彫りにしている。</a:t>
            </a:r>
          </a:p>
        </p:txBody>
      </p:sp>
      <p:sp>
        <p:nvSpPr>
          <p:cNvPr id="27" name="Text Placeholder 3">
            <a:extLst>
              <a:ext uri="{FF2B5EF4-FFF2-40B4-BE49-F238E27FC236}">
                <a16:creationId xmlns:a16="http://schemas.microsoft.com/office/drawing/2014/main" id="{1CF605CA-C80E-121C-9F6C-9F9970013667}"/>
              </a:ext>
            </a:extLst>
          </p:cNvPr>
          <p:cNvSpPr txBox="1">
            <a:spLocks/>
          </p:cNvSpPr>
          <p:nvPr/>
        </p:nvSpPr>
        <p:spPr>
          <a:xfrm>
            <a:off x="623107" y="1416473"/>
            <a:ext cx="3655076" cy="3202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再生可能エネルギーはインドの成長する</a:t>
            </a:r>
            <a:endParaRPr lang="en-US" altLang="ja" sz="1200" b="1" dirty="0">
              <a:solidFill>
                <a:srgbClr val="000000"/>
              </a:solidFill>
              <a:latin typeface="Poppins" panose="00000500000000000000" pitchFamily="2" charset="0"/>
              <a:cs typeface="Poppins" panose="00000500000000000000" pitchFamily="2" charset="0"/>
            </a:endParaRPr>
          </a:p>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エネルギーポートフォリオの基盤</a:t>
            </a:r>
          </a:p>
        </p:txBody>
      </p:sp>
      <p:pic>
        <p:nvPicPr>
          <p:cNvPr id="28" name="Picture 27">
            <a:extLst>
              <a:ext uri="{FF2B5EF4-FFF2-40B4-BE49-F238E27FC236}">
                <a16:creationId xmlns:a16="http://schemas.microsoft.com/office/drawing/2014/main" id="{701C0999-AE93-BC82-1685-0C9B2025ADD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6000"/>
                    </a14:imgEffect>
                  </a14:imgLayer>
                </a14:imgProps>
              </a:ext>
            </a:extLst>
          </a:blip>
          <a:srcRect l="7627" t="25112" r="4209" b="26237"/>
          <a:stretch>
            <a:fillRect/>
          </a:stretch>
        </p:blipFill>
        <p:spPr>
          <a:xfrm>
            <a:off x="9937392" y="1806914"/>
            <a:ext cx="1078785" cy="297650"/>
          </a:xfrm>
          <a:prstGeom prst="rect">
            <a:avLst/>
          </a:prstGeom>
        </p:spPr>
      </p:pic>
      <p:pic>
        <p:nvPicPr>
          <p:cNvPr id="29" name="Picture 28">
            <a:extLst>
              <a:ext uri="{FF2B5EF4-FFF2-40B4-BE49-F238E27FC236}">
                <a16:creationId xmlns:a16="http://schemas.microsoft.com/office/drawing/2014/main" id="{B6B65026-45AF-8803-CB40-04E429DCF1AE}"/>
              </a:ext>
            </a:extLst>
          </p:cNvPr>
          <p:cNvPicPr>
            <a:picLocks noChangeAspect="1"/>
          </p:cNvPicPr>
          <p:nvPr/>
        </p:nvPicPr>
        <p:blipFill>
          <a:blip r:embed="rId6"/>
          <a:stretch>
            <a:fillRect/>
          </a:stretch>
        </p:blipFill>
        <p:spPr>
          <a:xfrm>
            <a:off x="8519022" y="1778367"/>
            <a:ext cx="888934" cy="310241"/>
          </a:xfrm>
          <a:prstGeom prst="rect">
            <a:avLst/>
          </a:prstGeom>
        </p:spPr>
      </p:pic>
      <p:pic>
        <p:nvPicPr>
          <p:cNvPr id="30" name="Picture 29">
            <a:extLst>
              <a:ext uri="{FF2B5EF4-FFF2-40B4-BE49-F238E27FC236}">
                <a16:creationId xmlns:a16="http://schemas.microsoft.com/office/drawing/2014/main" id="{DA15EBDF-B989-23EF-B560-736B3E48CC7F}"/>
              </a:ext>
            </a:extLst>
          </p:cNvPr>
          <p:cNvPicPr>
            <a:picLocks noChangeAspect="1"/>
          </p:cNvPicPr>
          <p:nvPr/>
        </p:nvPicPr>
        <p:blipFill>
          <a:blip r:embed="rId7"/>
          <a:stretch>
            <a:fillRect/>
          </a:stretch>
        </p:blipFill>
        <p:spPr>
          <a:xfrm>
            <a:off x="10030280" y="3459424"/>
            <a:ext cx="1115728" cy="383067"/>
          </a:xfrm>
          <a:prstGeom prst="rect">
            <a:avLst/>
          </a:prstGeom>
        </p:spPr>
      </p:pic>
      <p:pic>
        <p:nvPicPr>
          <p:cNvPr id="31" name="Picture 30">
            <a:extLst>
              <a:ext uri="{FF2B5EF4-FFF2-40B4-BE49-F238E27FC236}">
                <a16:creationId xmlns:a16="http://schemas.microsoft.com/office/drawing/2014/main" id="{FBB38015-1C1B-F149-AFF3-B7DF0E7BBCBB}"/>
              </a:ext>
            </a:extLst>
          </p:cNvPr>
          <p:cNvPicPr>
            <a:picLocks noChangeAspect="1"/>
          </p:cNvPicPr>
          <p:nvPr/>
        </p:nvPicPr>
        <p:blipFill>
          <a:blip r:embed="rId8"/>
          <a:stretch>
            <a:fillRect/>
          </a:stretch>
        </p:blipFill>
        <p:spPr>
          <a:xfrm>
            <a:off x="8527175" y="3459424"/>
            <a:ext cx="903458" cy="383067"/>
          </a:xfrm>
          <a:prstGeom prst="rect">
            <a:avLst/>
          </a:prstGeom>
        </p:spPr>
      </p:pic>
      <p:sp>
        <p:nvSpPr>
          <p:cNvPr id="32" name="TextBox 31">
            <a:extLst>
              <a:ext uri="{FF2B5EF4-FFF2-40B4-BE49-F238E27FC236}">
                <a16:creationId xmlns:a16="http://schemas.microsoft.com/office/drawing/2014/main" id="{7E4F5A53-526B-C878-5CC7-12448E46BF2E}"/>
              </a:ext>
            </a:extLst>
          </p:cNvPr>
          <p:cNvSpPr txBox="1"/>
          <p:nvPr/>
        </p:nvSpPr>
        <p:spPr>
          <a:xfrm>
            <a:off x="8044563" y="3988435"/>
            <a:ext cx="3660545" cy="707886"/>
          </a:xfrm>
          <a:prstGeom prst="rect">
            <a:avLst/>
          </a:prstGeom>
          <a:solidFill>
            <a:schemeClr val="bg1">
              <a:lumMod val="85000"/>
            </a:schemeClr>
          </a:solidFill>
        </p:spPr>
        <p:txBody>
          <a:bodyPr wrap="square" rtlCol="0">
            <a:spAutoFit/>
          </a:bodyPr>
          <a:lstStyle/>
          <a:p>
            <a:r>
              <a:rPr lang="ja" sz="1000"/>
              <a:t>シーメンス・エナジーは、インドとスリランカの風力タービン事業の90%をTPGの気候投資部門が率いる投資家グループに売却し、約1,000人の従業員と2つの製造工場を新会社に移管した。</a:t>
            </a:r>
          </a:p>
        </p:txBody>
      </p:sp>
      <p:sp>
        <p:nvSpPr>
          <p:cNvPr id="33" name="TextBox 32">
            <a:extLst>
              <a:ext uri="{FF2B5EF4-FFF2-40B4-BE49-F238E27FC236}">
                <a16:creationId xmlns:a16="http://schemas.microsoft.com/office/drawing/2014/main" id="{F3EE4D51-7B2A-0EA9-BD67-51E332D5FAA2}"/>
              </a:ext>
            </a:extLst>
          </p:cNvPr>
          <p:cNvSpPr txBox="1"/>
          <p:nvPr/>
        </p:nvSpPr>
        <p:spPr>
          <a:xfrm>
            <a:off x="8044564" y="5503245"/>
            <a:ext cx="3660544" cy="707886"/>
          </a:xfrm>
          <a:prstGeom prst="rect">
            <a:avLst/>
          </a:prstGeom>
          <a:solidFill>
            <a:schemeClr val="bg1">
              <a:lumMod val="85000"/>
            </a:schemeClr>
          </a:solidFill>
        </p:spPr>
        <p:txBody>
          <a:bodyPr wrap="square" rtlCol="0">
            <a:spAutoFit/>
          </a:bodyPr>
          <a:lstStyle/>
          <a:p>
            <a:r>
              <a:rPr lang="ja" sz="1000"/>
              <a:t>ブラックストーンは、水力発電資産を含む2GWの再生可能エネルギー発電ポートフォリオを含むスタットクラフトのインド部門を買収するために、15億ドルの拘束力のない提案を提出した。</a:t>
            </a:r>
          </a:p>
        </p:txBody>
      </p:sp>
      <p:sp>
        <p:nvSpPr>
          <p:cNvPr id="34" name="TextBox 33">
            <a:extLst>
              <a:ext uri="{FF2B5EF4-FFF2-40B4-BE49-F238E27FC236}">
                <a16:creationId xmlns:a16="http://schemas.microsoft.com/office/drawing/2014/main" id="{B5680594-7558-A42A-6E5F-305452E8E616}"/>
              </a:ext>
            </a:extLst>
          </p:cNvPr>
          <p:cNvSpPr txBox="1"/>
          <p:nvPr/>
        </p:nvSpPr>
        <p:spPr>
          <a:xfrm>
            <a:off x="8044563" y="2276626"/>
            <a:ext cx="3660553" cy="1015663"/>
          </a:xfrm>
          <a:prstGeom prst="rect">
            <a:avLst/>
          </a:prstGeom>
          <a:solidFill>
            <a:schemeClr val="bg1">
              <a:lumMod val="85000"/>
            </a:schemeClr>
          </a:solidFill>
        </p:spPr>
        <p:txBody>
          <a:bodyPr wrap="square" rtlCol="0">
            <a:spAutoFit/>
          </a:bodyPr>
          <a:lstStyle/>
          <a:p>
            <a:r>
              <a:rPr lang="ja" sz="1000" dirty="0"/>
              <a:t>アクティスによるマッコーリーの371MW太陽光発電ポートフォリオの買収は、インドにおける成熟した収益性の高いクリーンエネルギー資産への世界的な関心の高まりを示唆してい</a:t>
            </a:r>
            <a:r>
              <a:rPr lang="ja-JP" altLang="en-US" sz="1000" dirty="0"/>
              <a:t>る</a:t>
            </a:r>
            <a:r>
              <a:rPr lang="ja" sz="1000" dirty="0"/>
              <a:t>。この取引は、より迅速な収益とより低い実行リスクを求めて、グリーンフィールド開発から運用ポートフォリオへと移行する世界的な投資家の幅広い傾向を反映してい</a:t>
            </a:r>
            <a:r>
              <a:rPr lang="ja-JP" altLang="en-US" sz="1000" dirty="0"/>
              <a:t>る</a:t>
            </a:r>
            <a:r>
              <a:rPr lang="ja" sz="1000" dirty="0"/>
              <a:t>。</a:t>
            </a:r>
            <a:endParaRPr lang="en-US" altLang="ja" sz="1000" dirty="0"/>
          </a:p>
        </p:txBody>
      </p:sp>
      <p:pic>
        <p:nvPicPr>
          <p:cNvPr id="35" name="Picture 34">
            <a:extLst>
              <a:ext uri="{FF2B5EF4-FFF2-40B4-BE49-F238E27FC236}">
                <a16:creationId xmlns:a16="http://schemas.microsoft.com/office/drawing/2014/main" id="{5B2B2554-217D-9227-07AE-F08AD54FF010}"/>
              </a:ext>
            </a:extLst>
          </p:cNvPr>
          <p:cNvPicPr>
            <a:picLocks noChangeAspect="1"/>
          </p:cNvPicPr>
          <p:nvPr/>
        </p:nvPicPr>
        <p:blipFill>
          <a:blip r:embed="rId9"/>
          <a:stretch>
            <a:fillRect/>
          </a:stretch>
        </p:blipFill>
        <p:spPr>
          <a:xfrm>
            <a:off x="8311825" y="4868383"/>
            <a:ext cx="1247395" cy="489213"/>
          </a:xfrm>
          <a:prstGeom prst="rect">
            <a:avLst/>
          </a:prstGeom>
        </p:spPr>
      </p:pic>
      <p:pic>
        <p:nvPicPr>
          <p:cNvPr id="36" name="Picture 35">
            <a:extLst>
              <a:ext uri="{FF2B5EF4-FFF2-40B4-BE49-F238E27FC236}">
                <a16:creationId xmlns:a16="http://schemas.microsoft.com/office/drawing/2014/main" id="{F7EFF922-E698-A52A-B08A-F9F0E19AC2CE}"/>
              </a:ext>
            </a:extLst>
          </p:cNvPr>
          <p:cNvPicPr>
            <a:picLocks noChangeAspect="1"/>
          </p:cNvPicPr>
          <p:nvPr/>
        </p:nvPicPr>
        <p:blipFill>
          <a:blip r:embed="rId10"/>
          <a:stretch>
            <a:fillRect/>
          </a:stretch>
        </p:blipFill>
        <p:spPr>
          <a:xfrm>
            <a:off x="9784991" y="4911781"/>
            <a:ext cx="1606307" cy="400349"/>
          </a:xfrm>
          <a:prstGeom prst="rect">
            <a:avLst/>
          </a:prstGeom>
        </p:spPr>
      </p:pic>
      <p:sp>
        <p:nvSpPr>
          <p:cNvPr id="17" name="Slide Number Placeholder 16">
            <a:extLst>
              <a:ext uri="{FF2B5EF4-FFF2-40B4-BE49-F238E27FC236}">
                <a16:creationId xmlns:a16="http://schemas.microsoft.com/office/drawing/2014/main" id="{572ACFAC-A889-1D2A-DC98-810874CA7574}"/>
              </a:ext>
            </a:extLst>
          </p:cNvPr>
          <p:cNvSpPr>
            <a:spLocks noGrp="1"/>
          </p:cNvSpPr>
          <p:nvPr>
            <p:ph type="sldNum" sz="quarter" idx="12"/>
          </p:nvPr>
        </p:nvSpPr>
        <p:spPr/>
        <p:txBody>
          <a:bodyPr/>
          <a:lstStyle/>
          <a:p>
            <a:fld id="{F57510DD-BC01-452C-839D-799B49A94BF7}" type="slidenum">
              <a:rPr lang="en-IN" smtClean="0"/>
              <a:t>16</a:t>
            </a:fld>
            <a:endParaRPr lang="en-IN"/>
          </a:p>
        </p:txBody>
      </p:sp>
    </p:spTree>
    <p:extLst>
      <p:ext uri="{BB962C8B-B14F-4D97-AF65-F5344CB8AC3E}">
        <p14:creationId xmlns:p14="http://schemas.microsoft.com/office/powerpoint/2010/main" val="1028641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ED30-2D44-1001-D08F-787266727881}"/>
            </a:ext>
          </a:extLst>
        </p:cNvPr>
        <p:cNvGrpSpPr/>
        <p:nvPr/>
      </p:nvGrpSpPr>
      <p:grpSpPr>
        <a:xfrm>
          <a:off x="0" y="0"/>
          <a:ext cx="0" cy="0"/>
          <a:chOff x="0" y="0"/>
          <a:chExt cx="0" cy="0"/>
        </a:xfrm>
      </p:grpSpPr>
      <p:sp>
        <p:nvSpPr>
          <p:cNvPr id="2" name="object 8">
            <a:extLst>
              <a:ext uri="{FF2B5EF4-FFF2-40B4-BE49-F238E27FC236}">
                <a16:creationId xmlns:a16="http://schemas.microsoft.com/office/drawing/2014/main" id="{1472F212-2FEC-F597-870A-8FCDD5F65D54}"/>
              </a:ext>
            </a:extLst>
          </p:cNvPr>
          <p:cNvSpPr txBox="1">
            <a:spLocks/>
          </p:cNvSpPr>
          <p:nvPr/>
        </p:nvSpPr>
        <p:spPr>
          <a:xfrm>
            <a:off x="2170354" y="264004"/>
            <a:ext cx="7779226" cy="292388"/>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rPr>
              <a:t>医療技術</a:t>
            </a:r>
          </a:p>
        </p:txBody>
      </p:sp>
      <p:sp>
        <p:nvSpPr>
          <p:cNvPr id="3" name="Text Placeholder 3">
            <a:extLst>
              <a:ext uri="{FF2B5EF4-FFF2-40B4-BE49-F238E27FC236}">
                <a16:creationId xmlns:a16="http://schemas.microsoft.com/office/drawing/2014/main" id="{28EC1B06-2E15-B64D-9775-0C13FB5A6667}"/>
              </a:ext>
            </a:extLst>
          </p:cNvPr>
          <p:cNvSpPr txBox="1">
            <a:spLocks/>
          </p:cNvSpPr>
          <p:nvPr/>
        </p:nvSpPr>
        <p:spPr>
          <a:xfrm>
            <a:off x="278042" y="752105"/>
            <a:ext cx="11398021"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インドの医療技術部門は、コスト重視の製造拠点から、イノベーション、</a:t>
            </a:r>
            <a:endParaRPr lang="en-US" altLang="ja" sz="1800" b="1" i="1" dirty="0">
              <a:solidFill>
                <a:srgbClr val="C8252C"/>
              </a:solidFill>
              <a:latin typeface="Poppins" panose="00000500000000000000" pitchFamily="2" charset="0"/>
              <a:cs typeface="Poppins" panose="00000500000000000000" pitchFamily="2" charset="0"/>
            </a:endParaRPr>
          </a:p>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パートナーシップ、そしてグローバル展開のための戦略的ハブへと急速に進化してい</a:t>
            </a:r>
            <a:r>
              <a:rPr lang="ja-JP" altLang="en-US" sz="1800" b="1" i="1" dirty="0">
                <a:solidFill>
                  <a:srgbClr val="C8252C"/>
                </a:solidFill>
                <a:latin typeface="Poppins" panose="00000500000000000000" pitchFamily="2" charset="0"/>
                <a:cs typeface="Poppins" panose="00000500000000000000" pitchFamily="2" charset="0"/>
              </a:rPr>
              <a:t>る</a:t>
            </a:r>
            <a:endParaRPr lang="en-GB" sz="1800" b="1" i="1" dirty="0">
              <a:solidFill>
                <a:srgbClr val="C8252C"/>
              </a:solidFill>
              <a:latin typeface="Poppins" panose="00000500000000000000" pitchFamily="2" charset="0"/>
              <a:cs typeface="Poppins" panose="00000500000000000000" pitchFamily="2" charset="0"/>
            </a:endParaRPr>
          </a:p>
        </p:txBody>
      </p:sp>
      <p:cxnSp>
        <p:nvCxnSpPr>
          <p:cNvPr id="4" name="Straight Connector 3">
            <a:extLst>
              <a:ext uri="{FF2B5EF4-FFF2-40B4-BE49-F238E27FC236}">
                <a16:creationId xmlns:a16="http://schemas.microsoft.com/office/drawing/2014/main" id="{CFC46523-5C5F-CC38-9CDD-2903C03DD69E}"/>
              </a:ext>
            </a:extLst>
          </p:cNvPr>
          <p:cNvCxnSpPr>
            <a:cxnSpLocks/>
          </p:cNvCxnSpPr>
          <p:nvPr/>
        </p:nvCxnSpPr>
        <p:spPr>
          <a:xfrm>
            <a:off x="4266719" y="1814343"/>
            <a:ext cx="0" cy="4215490"/>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A4CD144D-B138-6424-FB2A-0AB7482637BF}"/>
              </a:ext>
            </a:extLst>
          </p:cNvPr>
          <p:cNvCxnSpPr>
            <a:cxnSpLocks/>
          </p:cNvCxnSpPr>
          <p:nvPr/>
        </p:nvCxnSpPr>
        <p:spPr>
          <a:xfrm>
            <a:off x="7927527" y="1814343"/>
            <a:ext cx="0" cy="4215490"/>
          </a:xfrm>
          <a:prstGeom prst="line">
            <a:avLst/>
          </a:prstGeom>
        </p:spPr>
        <p:style>
          <a:lnRef idx="2">
            <a:schemeClr val="dk1"/>
          </a:lnRef>
          <a:fillRef idx="0">
            <a:schemeClr val="dk1"/>
          </a:fillRef>
          <a:effectRef idx="1">
            <a:schemeClr val="dk1"/>
          </a:effectRef>
          <a:fontRef idx="minor">
            <a:schemeClr val="tx1"/>
          </a:fontRef>
        </p:style>
      </p:cxnSp>
      <p:sp>
        <p:nvSpPr>
          <p:cNvPr id="6" name="Text Placeholder 3">
            <a:extLst>
              <a:ext uri="{FF2B5EF4-FFF2-40B4-BE49-F238E27FC236}">
                <a16:creationId xmlns:a16="http://schemas.microsoft.com/office/drawing/2014/main" id="{344643CA-9EAE-14C5-A481-3E5522D43A3B}"/>
              </a:ext>
            </a:extLst>
          </p:cNvPr>
          <p:cNvSpPr txBox="1">
            <a:spLocks/>
          </p:cNvSpPr>
          <p:nvPr/>
        </p:nvSpPr>
        <p:spPr>
          <a:xfrm>
            <a:off x="598147" y="1471254"/>
            <a:ext cx="3668572"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インドの医療技術市場規模と構成</a:t>
            </a:r>
          </a:p>
        </p:txBody>
      </p:sp>
      <p:sp>
        <p:nvSpPr>
          <p:cNvPr id="7" name="Text Placeholder 3">
            <a:extLst>
              <a:ext uri="{FF2B5EF4-FFF2-40B4-BE49-F238E27FC236}">
                <a16:creationId xmlns:a16="http://schemas.microsoft.com/office/drawing/2014/main" id="{DE4DBF2B-72B4-CDDB-7E81-CA8974476D7F}"/>
              </a:ext>
            </a:extLst>
          </p:cNvPr>
          <p:cNvSpPr txBox="1">
            <a:spLocks/>
          </p:cNvSpPr>
          <p:nvPr/>
        </p:nvSpPr>
        <p:spPr>
          <a:xfrm>
            <a:off x="4258951" y="1473729"/>
            <a:ext cx="3668573"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病院とのパートナーシップ拡大により、グローバルな医療技術企業に新たな機会が生まれる</a:t>
            </a:r>
          </a:p>
        </p:txBody>
      </p:sp>
      <p:graphicFrame>
        <p:nvGraphicFramePr>
          <p:cNvPr id="11" name="Chart 10">
            <a:extLst>
              <a:ext uri="{FF2B5EF4-FFF2-40B4-BE49-F238E27FC236}">
                <a16:creationId xmlns:a16="http://schemas.microsoft.com/office/drawing/2014/main" id="{AF9BF092-A7D1-24BA-9E24-E2AF25EE2CC1}"/>
              </a:ext>
            </a:extLst>
          </p:cNvPr>
          <p:cNvGraphicFramePr/>
          <p:nvPr>
            <p:extLst>
              <p:ext uri="{D42A27DB-BD31-4B8C-83A1-F6EECF244321}">
                <p14:modId xmlns:p14="http://schemas.microsoft.com/office/powerpoint/2010/main" val="1621927093"/>
              </p:ext>
            </p:extLst>
          </p:nvPr>
        </p:nvGraphicFramePr>
        <p:xfrm>
          <a:off x="595904" y="1731823"/>
          <a:ext cx="3663047" cy="171748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4A37768A-7D0C-3B2D-F725-C41685701E97}"/>
              </a:ext>
            </a:extLst>
          </p:cNvPr>
          <p:cNvSpPr txBox="1"/>
          <p:nvPr/>
        </p:nvSpPr>
        <p:spPr>
          <a:xfrm>
            <a:off x="1372723" y="2378242"/>
            <a:ext cx="788006" cy="461665"/>
          </a:xfrm>
          <a:prstGeom prst="rect">
            <a:avLst/>
          </a:prstGeom>
          <a:noFill/>
        </p:spPr>
        <p:txBody>
          <a:bodyPr wrap="square" rtlCol="0">
            <a:spAutoFit/>
          </a:bodyPr>
          <a:lstStyle/>
          <a:p>
            <a:pPr algn="ctr"/>
            <a:r>
              <a:rPr lang="ja" sz="1200" b="1">
                <a:latin typeface="Poppins" panose="00000500000000000000" pitchFamily="2" charset="0"/>
                <a:cs typeface="Poppins" panose="00000500000000000000" pitchFamily="2" charset="0"/>
              </a:rPr>
              <a:t>120億ドル</a:t>
            </a:r>
            <a:endParaRPr lang="en-IN" sz="1200" b="1">
              <a:latin typeface="Poppins" panose="00000500000000000000" pitchFamily="2" charset="0"/>
              <a:cs typeface="Poppins" panose="00000500000000000000" pitchFamily="2" charset="0"/>
            </a:endParaRPr>
          </a:p>
        </p:txBody>
      </p:sp>
      <p:sp>
        <p:nvSpPr>
          <p:cNvPr id="13" name="TextBox 151">
            <a:extLst>
              <a:ext uri="{FF2B5EF4-FFF2-40B4-BE49-F238E27FC236}">
                <a16:creationId xmlns:a16="http://schemas.microsoft.com/office/drawing/2014/main" id="{19518440-C684-5B0A-7C62-D53E01B4BD90}"/>
              </a:ext>
            </a:extLst>
          </p:cNvPr>
          <p:cNvSpPr txBox="1"/>
          <p:nvPr/>
        </p:nvSpPr>
        <p:spPr>
          <a:xfrm>
            <a:off x="603671" y="3178277"/>
            <a:ext cx="3663048"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 EY Medtechレポート – 2024</a:t>
            </a:r>
          </a:p>
        </p:txBody>
      </p:sp>
      <p:sp>
        <p:nvSpPr>
          <p:cNvPr id="14" name="Text Placeholder 3">
            <a:extLst>
              <a:ext uri="{FF2B5EF4-FFF2-40B4-BE49-F238E27FC236}">
                <a16:creationId xmlns:a16="http://schemas.microsoft.com/office/drawing/2014/main" id="{CC44BFFB-0E42-5782-F4F1-36B926A7C130}"/>
              </a:ext>
            </a:extLst>
          </p:cNvPr>
          <p:cNvSpPr txBox="1">
            <a:spLocks/>
          </p:cNvSpPr>
          <p:nvPr/>
        </p:nvSpPr>
        <p:spPr>
          <a:xfrm>
            <a:off x="813393" y="3836444"/>
            <a:ext cx="3445558" cy="6454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000" b="1" dirty="0">
                <a:solidFill>
                  <a:srgbClr val="000000"/>
                </a:solidFill>
                <a:latin typeface="Poppins" panose="00000500000000000000" pitchFamily="2" charset="0"/>
                <a:cs typeface="Poppins" panose="00000500000000000000" pitchFamily="2" charset="0"/>
              </a:rPr>
              <a:t>低コスト、高技能の研究開発・製造拠点としてのインド</a:t>
            </a:r>
          </a:p>
          <a:p>
            <a:pPr marL="0" indent="0">
              <a:spcBef>
                <a:spcPts val="0"/>
              </a:spcBef>
              <a:buNone/>
            </a:pPr>
            <a:r>
              <a:rPr lang="ja" sz="1000" i="1" dirty="0">
                <a:latin typeface="Aptos" panose="020B0004020202020204" pitchFamily="34" charset="0"/>
              </a:rPr>
              <a:t>インドは、手頃な価格の製造業と熟練した研究開発人材を組み合わせ、特に診断、外科用ツール、デジタルヘルス分野で強みを発揮してい</a:t>
            </a:r>
            <a:r>
              <a:rPr lang="ja-JP" altLang="en-US" sz="1000" i="1" dirty="0">
                <a:latin typeface="Aptos" panose="020B0004020202020204" pitchFamily="34" charset="0"/>
              </a:rPr>
              <a:t>る</a:t>
            </a:r>
            <a:r>
              <a:rPr lang="ja" sz="1000" i="1" dirty="0">
                <a:latin typeface="Aptos" panose="020B0004020202020204" pitchFamily="34" charset="0"/>
              </a:rPr>
              <a:t>。</a:t>
            </a:r>
          </a:p>
        </p:txBody>
      </p:sp>
      <p:pic>
        <p:nvPicPr>
          <p:cNvPr id="15" name="Picture 14">
            <a:extLst>
              <a:ext uri="{FF2B5EF4-FFF2-40B4-BE49-F238E27FC236}">
                <a16:creationId xmlns:a16="http://schemas.microsoft.com/office/drawing/2014/main" id="{FD85E506-1E5A-10E0-4B63-2148757E1EDC}"/>
              </a:ext>
            </a:extLst>
          </p:cNvPr>
          <p:cNvPicPr>
            <a:picLocks noChangeAspect="1"/>
          </p:cNvPicPr>
          <p:nvPr/>
        </p:nvPicPr>
        <p:blipFill>
          <a:blip r:embed="rId3"/>
          <a:srcRect l="77776" t="65570" r="7424" b="10185"/>
          <a:stretch/>
        </p:blipFill>
        <p:spPr>
          <a:xfrm>
            <a:off x="588136" y="3891728"/>
            <a:ext cx="223936" cy="223517"/>
          </a:xfrm>
          <a:prstGeom prst="rect">
            <a:avLst/>
          </a:prstGeom>
        </p:spPr>
      </p:pic>
      <p:sp>
        <p:nvSpPr>
          <p:cNvPr id="18" name="Text Placeholder 3">
            <a:extLst>
              <a:ext uri="{FF2B5EF4-FFF2-40B4-BE49-F238E27FC236}">
                <a16:creationId xmlns:a16="http://schemas.microsoft.com/office/drawing/2014/main" id="{B6A107A8-5381-D486-93FF-8C51D1F43331}"/>
              </a:ext>
            </a:extLst>
          </p:cNvPr>
          <p:cNvSpPr txBox="1">
            <a:spLocks/>
          </p:cNvSpPr>
          <p:nvPr/>
        </p:nvSpPr>
        <p:spPr>
          <a:xfrm>
            <a:off x="813393" y="4635834"/>
            <a:ext cx="3453460" cy="586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000" b="1">
                <a:solidFill>
                  <a:srgbClr val="000000"/>
                </a:solidFill>
                <a:latin typeface="Poppins" panose="00000500000000000000" pitchFamily="2" charset="0"/>
                <a:cs typeface="Poppins" panose="00000500000000000000" pitchFamily="2" charset="0"/>
              </a:rPr>
              <a:t>診断、ウェアラブル、手術器具の需要増加</a:t>
            </a:r>
          </a:p>
          <a:p>
            <a:pPr marL="0" indent="0">
              <a:spcBef>
                <a:spcPts val="0"/>
              </a:spcBef>
              <a:buNone/>
            </a:pPr>
            <a:r>
              <a:rPr lang="ja" sz="1000" i="1">
                <a:latin typeface="Aptos" panose="020B0004020202020204" pitchFamily="34" charset="0"/>
              </a:rPr>
              <a:t>診断は医療技術市場の27%を占めており、COVID後の健康意識の高まりによりウェアラブル、手術器具、遠隔モニタリングの需要が高まっている。</a:t>
            </a:r>
          </a:p>
        </p:txBody>
      </p:sp>
      <p:pic>
        <p:nvPicPr>
          <p:cNvPr id="19" name="Picture 18">
            <a:extLst>
              <a:ext uri="{FF2B5EF4-FFF2-40B4-BE49-F238E27FC236}">
                <a16:creationId xmlns:a16="http://schemas.microsoft.com/office/drawing/2014/main" id="{66645C3E-CAD7-2FF2-D1C0-124AFDC83249}"/>
              </a:ext>
            </a:extLst>
          </p:cNvPr>
          <p:cNvPicPr>
            <a:picLocks noChangeAspect="1"/>
          </p:cNvPicPr>
          <p:nvPr/>
        </p:nvPicPr>
        <p:blipFill>
          <a:blip r:embed="rId3"/>
          <a:srcRect l="77776" t="65570" r="7424" b="10185"/>
          <a:stretch/>
        </p:blipFill>
        <p:spPr>
          <a:xfrm>
            <a:off x="598315" y="4671937"/>
            <a:ext cx="203578" cy="203197"/>
          </a:xfrm>
          <a:prstGeom prst="rect">
            <a:avLst/>
          </a:prstGeom>
        </p:spPr>
      </p:pic>
      <p:sp>
        <p:nvSpPr>
          <p:cNvPr id="20" name="Text Placeholder 3">
            <a:extLst>
              <a:ext uri="{FF2B5EF4-FFF2-40B4-BE49-F238E27FC236}">
                <a16:creationId xmlns:a16="http://schemas.microsoft.com/office/drawing/2014/main" id="{3BECC421-5702-1286-FB51-6D09843A51E1}"/>
              </a:ext>
            </a:extLst>
          </p:cNvPr>
          <p:cNvSpPr txBox="1">
            <a:spLocks/>
          </p:cNvSpPr>
          <p:nvPr/>
        </p:nvSpPr>
        <p:spPr>
          <a:xfrm>
            <a:off x="813393" y="5412576"/>
            <a:ext cx="3445558" cy="6454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000" b="1" dirty="0">
                <a:solidFill>
                  <a:srgbClr val="000000"/>
                </a:solidFill>
                <a:latin typeface="Poppins" panose="00000500000000000000" pitchFamily="2" charset="0"/>
                <a:cs typeface="Poppins" panose="00000500000000000000" pitchFamily="2" charset="0"/>
              </a:rPr>
              <a:t>ヘルステックスタートアップ基盤の拡大</a:t>
            </a:r>
          </a:p>
          <a:p>
            <a:pPr marL="0" indent="0">
              <a:spcBef>
                <a:spcPts val="0"/>
              </a:spcBef>
              <a:buNone/>
            </a:pPr>
            <a:r>
              <a:rPr lang="ja" sz="1000" i="1" dirty="0">
                <a:latin typeface="Aptos" panose="020B0004020202020204" pitchFamily="34" charset="0"/>
              </a:rPr>
              <a:t>インドには、AIベースの診断、ロボット工学、IoT、在宅ケアソリューションに重点を置く250社以上の医療技術スタートアップが存在します。これらの多くは学術機関やアクセラレーターで育成されており、インドは医療イノベーションの温床となってい</a:t>
            </a:r>
            <a:r>
              <a:rPr lang="ja-JP" altLang="en-US" sz="1000" i="1" dirty="0">
                <a:latin typeface="Aptos" panose="020B0004020202020204" pitchFamily="34" charset="0"/>
              </a:rPr>
              <a:t>る</a:t>
            </a:r>
            <a:r>
              <a:rPr lang="ja" sz="1000" i="1" dirty="0">
                <a:latin typeface="Aptos" panose="020B0004020202020204" pitchFamily="34" charset="0"/>
              </a:rPr>
              <a:t>。</a:t>
            </a:r>
          </a:p>
        </p:txBody>
      </p:sp>
      <p:pic>
        <p:nvPicPr>
          <p:cNvPr id="21" name="Picture 20">
            <a:extLst>
              <a:ext uri="{FF2B5EF4-FFF2-40B4-BE49-F238E27FC236}">
                <a16:creationId xmlns:a16="http://schemas.microsoft.com/office/drawing/2014/main" id="{B6050ACD-C0F3-CAB9-6AD2-AD3114EBFF9D}"/>
              </a:ext>
            </a:extLst>
          </p:cNvPr>
          <p:cNvPicPr>
            <a:picLocks noChangeAspect="1"/>
          </p:cNvPicPr>
          <p:nvPr/>
        </p:nvPicPr>
        <p:blipFill>
          <a:blip r:embed="rId3"/>
          <a:srcRect l="77776" t="65570" r="7424" b="10185"/>
          <a:stretch/>
        </p:blipFill>
        <p:spPr>
          <a:xfrm>
            <a:off x="588136" y="5467860"/>
            <a:ext cx="223936" cy="223517"/>
          </a:xfrm>
          <a:prstGeom prst="rect">
            <a:avLst/>
          </a:prstGeom>
        </p:spPr>
      </p:pic>
      <p:sp>
        <p:nvSpPr>
          <p:cNvPr id="22" name="TextBox 21">
            <a:extLst>
              <a:ext uri="{FF2B5EF4-FFF2-40B4-BE49-F238E27FC236}">
                <a16:creationId xmlns:a16="http://schemas.microsoft.com/office/drawing/2014/main" id="{6BD54029-679D-9A03-715B-E25383780024}"/>
              </a:ext>
            </a:extLst>
          </p:cNvPr>
          <p:cNvSpPr txBox="1"/>
          <p:nvPr/>
        </p:nvSpPr>
        <p:spPr>
          <a:xfrm>
            <a:off x="4288797" y="1952362"/>
            <a:ext cx="3614405" cy="553998"/>
          </a:xfrm>
          <a:prstGeom prst="rect">
            <a:avLst/>
          </a:prstGeom>
          <a:solidFill>
            <a:schemeClr val="bg1">
              <a:lumMod val="85000"/>
            </a:schemeClr>
          </a:solidFill>
        </p:spPr>
        <p:txBody>
          <a:bodyPr wrap="square" rtlCol="0">
            <a:spAutoFit/>
          </a:bodyPr>
          <a:lstStyle/>
          <a:p>
            <a:r>
              <a:rPr lang="ja" sz="1000" dirty="0"/>
              <a:t>世界的な医療技術リーダーとインドの病院チェーンとの戦略的提携が加速し、拡大するインドの医療インフラにサービスを提供するためのスケーラブルなルートを提供している。</a:t>
            </a:r>
            <a:endParaRPr lang="en-IN" sz="1000" dirty="0"/>
          </a:p>
        </p:txBody>
      </p:sp>
      <p:pic>
        <p:nvPicPr>
          <p:cNvPr id="23" name="Picture 22">
            <a:extLst>
              <a:ext uri="{FF2B5EF4-FFF2-40B4-BE49-F238E27FC236}">
                <a16:creationId xmlns:a16="http://schemas.microsoft.com/office/drawing/2014/main" id="{A6A2DF53-0B2F-3E39-9EE0-A377948D00B8}"/>
              </a:ext>
            </a:extLst>
          </p:cNvPr>
          <p:cNvPicPr>
            <a:picLocks noChangeAspect="1"/>
          </p:cNvPicPr>
          <p:nvPr/>
        </p:nvPicPr>
        <p:blipFill>
          <a:blip r:embed="rId4"/>
          <a:stretch>
            <a:fillRect/>
          </a:stretch>
        </p:blipFill>
        <p:spPr>
          <a:xfrm>
            <a:off x="4613289" y="2590623"/>
            <a:ext cx="1389546" cy="439097"/>
          </a:xfrm>
          <a:prstGeom prst="rect">
            <a:avLst/>
          </a:prstGeom>
        </p:spPr>
      </p:pic>
      <p:sp>
        <p:nvSpPr>
          <p:cNvPr id="25" name="TextBox 24">
            <a:extLst>
              <a:ext uri="{FF2B5EF4-FFF2-40B4-BE49-F238E27FC236}">
                <a16:creationId xmlns:a16="http://schemas.microsoft.com/office/drawing/2014/main" id="{33673DC7-E949-3553-8F5B-61D07A9F075C}"/>
              </a:ext>
            </a:extLst>
          </p:cNvPr>
          <p:cNvSpPr txBox="1"/>
          <p:nvPr/>
        </p:nvSpPr>
        <p:spPr>
          <a:xfrm>
            <a:off x="4341888" y="3175523"/>
            <a:ext cx="3541199" cy="553998"/>
          </a:xfrm>
          <a:prstGeom prst="rect">
            <a:avLst/>
          </a:prstGeom>
          <a:noFill/>
          <a:ln>
            <a:solidFill>
              <a:schemeClr val="tx1"/>
            </a:solidFill>
            <a:prstDash val="dash"/>
          </a:ln>
        </p:spPr>
        <p:txBody>
          <a:bodyPr wrap="square" rtlCol="0">
            <a:spAutoFit/>
          </a:bodyPr>
          <a:lstStyle/>
          <a:p>
            <a:r>
              <a:rPr lang="ja" sz="1000" dirty="0"/>
              <a:t>このパートナーシップは、KIMSの既存の12の病院と今後開設予定の4つの病院にわたる医療インフラを強化し、インド南部と西部での拡大を支援することを目的としてい</a:t>
            </a:r>
            <a:r>
              <a:rPr lang="ja-JP" altLang="en-US" sz="1000" dirty="0"/>
              <a:t>る</a:t>
            </a:r>
            <a:r>
              <a:rPr lang="ja" sz="1000" dirty="0"/>
              <a:t>。</a:t>
            </a:r>
            <a:endParaRPr lang="en-IN" sz="1000" dirty="0"/>
          </a:p>
        </p:txBody>
      </p:sp>
      <p:pic>
        <p:nvPicPr>
          <p:cNvPr id="26" name="Picture 25">
            <a:extLst>
              <a:ext uri="{FF2B5EF4-FFF2-40B4-BE49-F238E27FC236}">
                <a16:creationId xmlns:a16="http://schemas.microsoft.com/office/drawing/2014/main" id="{BE52816F-DD26-50F1-10CB-BC35D4F42BE5}"/>
              </a:ext>
            </a:extLst>
          </p:cNvPr>
          <p:cNvPicPr>
            <a:picLocks noChangeAspect="1"/>
          </p:cNvPicPr>
          <p:nvPr/>
        </p:nvPicPr>
        <p:blipFill>
          <a:blip r:embed="rId5"/>
          <a:stretch>
            <a:fillRect/>
          </a:stretch>
        </p:blipFill>
        <p:spPr>
          <a:xfrm>
            <a:off x="6349404" y="2567897"/>
            <a:ext cx="1024736" cy="484551"/>
          </a:xfrm>
          <a:prstGeom prst="rect">
            <a:avLst/>
          </a:prstGeom>
        </p:spPr>
      </p:pic>
      <p:sp>
        <p:nvSpPr>
          <p:cNvPr id="27" name="TextBox 26">
            <a:extLst>
              <a:ext uri="{FF2B5EF4-FFF2-40B4-BE49-F238E27FC236}">
                <a16:creationId xmlns:a16="http://schemas.microsoft.com/office/drawing/2014/main" id="{EC3406EC-5613-5428-FDAD-DEEE77F9719C}"/>
              </a:ext>
            </a:extLst>
          </p:cNvPr>
          <p:cNvSpPr txBox="1"/>
          <p:nvPr/>
        </p:nvSpPr>
        <p:spPr>
          <a:xfrm>
            <a:off x="4927576" y="3934010"/>
            <a:ext cx="2941392" cy="553998"/>
          </a:xfrm>
          <a:prstGeom prst="rect">
            <a:avLst/>
          </a:prstGeom>
          <a:solidFill>
            <a:schemeClr val="tx1"/>
          </a:solidFill>
          <a:ln>
            <a:noFill/>
            <a:prstDash val="dash"/>
          </a:ln>
        </p:spPr>
        <p:txBody>
          <a:bodyPr wrap="square" rtlCol="0">
            <a:spAutoFit/>
          </a:bodyPr>
          <a:lstStyle/>
          <a:p>
            <a:r>
              <a:rPr lang="ja" sz="1000" dirty="0">
                <a:solidFill>
                  <a:schemeClr val="bg1"/>
                </a:solidFill>
              </a:rPr>
              <a:t>大手病院チェーン（KIMS、Apollo、Fortisなど）との提携により、国際企業は</a:t>
            </a:r>
            <a:r>
              <a:rPr lang="ja-JP" altLang="en-US" sz="1000" dirty="0">
                <a:solidFill>
                  <a:schemeClr val="bg1"/>
                </a:solidFill>
              </a:rPr>
              <a:t>数多い</a:t>
            </a:r>
            <a:r>
              <a:rPr lang="ja" sz="1000" dirty="0">
                <a:solidFill>
                  <a:schemeClr val="bg1"/>
                </a:solidFill>
              </a:rPr>
              <a:t>拠点のネットワークに即座にアクセスできるようにな</a:t>
            </a:r>
            <a:r>
              <a:rPr lang="ja-JP" altLang="en-US" sz="1000" dirty="0">
                <a:solidFill>
                  <a:schemeClr val="bg1"/>
                </a:solidFill>
              </a:rPr>
              <a:t>る</a:t>
            </a:r>
            <a:r>
              <a:rPr lang="ja" sz="1000" dirty="0">
                <a:solidFill>
                  <a:schemeClr val="bg1"/>
                </a:solidFill>
              </a:rPr>
              <a:t>。</a:t>
            </a:r>
            <a:endParaRPr lang="en-US" altLang="ja" sz="1000" dirty="0">
              <a:solidFill>
                <a:schemeClr val="bg1"/>
              </a:solidFill>
            </a:endParaRPr>
          </a:p>
        </p:txBody>
      </p:sp>
      <p:sp>
        <p:nvSpPr>
          <p:cNvPr id="28" name="TextBox 27">
            <a:extLst>
              <a:ext uri="{FF2B5EF4-FFF2-40B4-BE49-F238E27FC236}">
                <a16:creationId xmlns:a16="http://schemas.microsoft.com/office/drawing/2014/main" id="{26BF53A2-9B77-3506-5084-E6D7F7AF868A}"/>
              </a:ext>
            </a:extLst>
          </p:cNvPr>
          <p:cNvSpPr txBox="1"/>
          <p:nvPr/>
        </p:nvSpPr>
        <p:spPr>
          <a:xfrm>
            <a:off x="4927577" y="4576944"/>
            <a:ext cx="2931536" cy="400110"/>
          </a:xfrm>
          <a:prstGeom prst="rect">
            <a:avLst/>
          </a:prstGeom>
          <a:solidFill>
            <a:schemeClr val="tx1"/>
          </a:solidFill>
          <a:ln>
            <a:noFill/>
            <a:prstDash val="dash"/>
          </a:ln>
        </p:spPr>
        <p:txBody>
          <a:bodyPr wrap="square" rtlCol="0">
            <a:spAutoFit/>
          </a:bodyPr>
          <a:lstStyle/>
          <a:p>
            <a:r>
              <a:rPr lang="ja" sz="1000" dirty="0">
                <a:solidFill>
                  <a:schemeClr val="bg1"/>
                </a:solidFill>
              </a:rPr>
              <a:t>病院と直接連携することで流通階層を省き、調達サイクルをスピードアップ</a:t>
            </a:r>
            <a:r>
              <a:rPr lang="ja-JP" altLang="en-US" sz="1000" dirty="0">
                <a:solidFill>
                  <a:schemeClr val="bg1"/>
                </a:solidFill>
              </a:rPr>
              <a:t>。</a:t>
            </a:r>
            <a:endParaRPr lang="en-IN" sz="1000" dirty="0">
              <a:solidFill>
                <a:schemeClr val="bg1"/>
              </a:solidFill>
            </a:endParaRPr>
          </a:p>
        </p:txBody>
      </p:sp>
      <p:sp>
        <p:nvSpPr>
          <p:cNvPr id="29" name="TextBox 28">
            <a:extLst>
              <a:ext uri="{FF2B5EF4-FFF2-40B4-BE49-F238E27FC236}">
                <a16:creationId xmlns:a16="http://schemas.microsoft.com/office/drawing/2014/main" id="{C486378F-D7D2-6349-EBB1-1AE974EFF6D1}"/>
              </a:ext>
            </a:extLst>
          </p:cNvPr>
          <p:cNvSpPr txBox="1"/>
          <p:nvPr/>
        </p:nvSpPr>
        <p:spPr>
          <a:xfrm>
            <a:off x="4927576" y="5066823"/>
            <a:ext cx="2941392" cy="400110"/>
          </a:xfrm>
          <a:prstGeom prst="rect">
            <a:avLst/>
          </a:prstGeom>
          <a:solidFill>
            <a:schemeClr val="tx1"/>
          </a:solidFill>
          <a:ln>
            <a:noFill/>
            <a:prstDash val="dash"/>
          </a:ln>
        </p:spPr>
        <p:txBody>
          <a:bodyPr wrap="square" rtlCol="0">
            <a:spAutoFit/>
          </a:bodyPr>
          <a:lstStyle/>
          <a:p>
            <a:r>
              <a:rPr lang="ja" sz="1000" dirty="0">
                <a:solidFill>
                  <a:schemeClr val="bg1"/>
                </a:solidFill>
              </a:rPr>
              <a:t>長期提携により、企業は病院システム全体で機器を標準化できる</a:t>
            </a:r>
            <a:r>
              <a:rPr lang="ja-JP" altLang="en-US" sz="1000" dirty="0">
                <a:solidFill>
                  <a:schemeClr val="bg1"/>
                </a:solidFill>
              </a:rPr>
              <a:t>。</a:t>
            </a:r>
            <a:endParaRPr lang="en-IN" sz="1000" dirty="0">
              <a:solidFill>
                <a:schemeClr val="bg1"/>
              </a:solidFill>
            </a:endParaRPr>
          </a:p>
        </p:txBody>
      </p:sp>
      <p:sp>
        <p:nvSpPr>
          <p:cNvPr id="30" name="TextBox 29">
            <a:extLst>
              <a:ext uri="{FF2B5EF4-FFF2-40B4-BE49-F238E27FC236}">
                <a16:creationId xmlns:a16="http://schemas.microsoft.com/office/drawing/2014/main" id="{C0ABE568-27C4-EB42-8AC9-B46D35ECD838}"/>
              </a:ext>
            </a:extLst>
          </p:cNvPr>
          <p:cNvSpPr txBox="1"/>
          <p:nvPr/>
        </p:nvSpPr>
        <p:spPr>
          <a:xfrm>
            <a:off x="4927576" y="5536768"/>
            <a:ext cx="2941392" cy="707886"/>
          </a:xfrm>
          <a:prstGeom prst="rect">
            <a:avLst/>
          </a:prstGeom>
          <a:solidFill>
            <a:schemeClr val="tx1"/>
          </a:solidFill>
          <a:ln>
            <a:noFill/>
            <a:prstDash val="dash"/>
          </a:ln>
        </p:spPr>
        <p:txBody>
          <a:bodyPr wrap="square" rtlCol="0">
            <a:spAutoFit/>
          </a:bodyPr>
          <a:lstStyle/>
          <a:p>
            <a:r>
              <a:rPr lang="ja" sz="1000" dirty="0">
                <a:solidFill>
                  <a:schemeClr val="bg1"/>
                </a:solidFill>
              </a:rPr>
              <a:t>グローバル企業は、デバイス・アズ・ア・サービスまたは管理された機器サービスモデルを導入し、機器にトレーニング、分析、アップグレードをバンドルすることができ</a:t>
            </a:r>
            <a:r>
              <a:rPr lang="ja-JP" altLang="en-US" sz="1000" dirty="0">
                <a:solidFill>
                  <a:schemeClr val="bg1"/>
                </a:solidFill>
              </a:rPr>
              <a:t>る</a:t>
            </a:r>
            <a:r>
              <a:rPr lang="ja" sz="1000" dirty="0">
                <a:solidFill>
                  <a:schemeClr val="bg1"/>
                </a:solidFill>
              </a:rPr>
              <a:t>。</a:t>
            </a:r>
            <a:endParaRPr lang="en-US" altLang="ja" sz="1000" dirty="0">
              <a:solidFill>
                <a:schemeClr val="bg1"/>
              </a:solidFill>
            </a:endParaRPr>
          </a:p>
        </p:txBody>
      </p:sp>
      <p:pic>
        <p:nvPicPr>
          <p:cNvPr id="32" name="Graphic 31" descr="Money with solid fill">
            <a:extLst>
              <a:ext uri="{FF2B5EF4-FFF2-40B4-BE49-F238E27FC236}">
                <a16:creationId xmlns:a16="http://schemas.microsoft.com/office/drawing/2014/main" id="{F17DED0F-B7AC-8ED0-8921-DEFCA3B3AB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00445" y="5661714"/>
            <a:ext cx="407386" cy="407386"/>
          </a:xfrm>
          <a:prstGeom prst="rect">
            <a:avLst/>
          </a:prstGeom>
        </p:spPr>
      </p:pic>
      <p:pic>
        <p:nvPicPr>
          <p:cNvPr id="34" name="Graphic 33" descr="Gauge with solid fill">
            <a:extLst>
              <a:ext uri="{FF2B5EF4-FFF2-40B4-BE49-F238E27FC236}">
                <a16:creationId xmlns:a16="http://schemas.microsoft.com/office/drawing/2014/main" id="{51C7A35B-BDE7-571C-A183-0D93C45E49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34693" y="4458417"/>
            <a:ext cx="531827" cy="531827"/>
          </a:xfrm>
          <a:prstGeom prst="rect">
            <a:avLst/>
          </a:prstGeom>
        </p:spPr>
      </p:pic>
      <p:pic>
        <p:nvPicPr>
          <p:cNvPr id="36" name="Graphic 35" descr="Flag with solid fill">
            <a:extLst>
              <a:ext uri="{FF2B5EF4-FFF2-40B4-BE49-F238E27FC236}">
                <a16:creationId xmlns:a16="http://schemas.microsoft.com/office/drawing/2014/main" id="{200BB395-94BB-4B49-D1F9-697197C3A8B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81598" y="3991529"/>
            <a:ext cx="438016" cy="438016"/>
          </a:xfrm>
          <a:prstGeom prst="rect">
            <a:avLst/>
          </a:prstGeom>
        </p:spPr>
      </p:pic>
      <p:pic>
        <p:nvPicPr>
          <p:cNvPr id="37" name="Picture 36">
            <a:extLst>
              <a:ext uri="{FF2B5EF4-FFF2-40B4-BE49-F238E27FC236}">
                <a16:creationId xmlns:a16="http://schemas.microsoft.com/office/drawing/2014/main" id="{7F76FC42-B6AF-8B7E-1113-21289938EFF3}"/>
              </a:ext>
            </a:extLst>
          </p:cNvPr>
          <p:cNvPicPr>
            <a:picLocks noChangeAspect="1"/>
          </p:cNvPicPr>
          <p:nvPr/>
        </p:nvPicPr>
        <p:blipFill>
          <a:blip r:embed="rId12"/>
          <a:stretch>
            <a:fillRect/>
          </a:stretch>
        </p:blipFill>
        <p:spPr>
          <a:xfrm>
            <a:off x="4334693" y="5047988"/>
            <a:ext cx="457780" cy="457780"/>
          </a:xfrm>
          <a:prstGeom prst="rect">
            <a:avLst/>
          </a:prstGeom>
        </p:spPr>
      </p:pic>
      <p:sp>
        <p:nvSpPr>
          <p:cNvPr id="39" name="Text Placeholder 3">
            <a:extLst>
              <a:ext uri="{FF2B5EF4-FFF2-40B4-BE49-F238E27FC236}">
                <a16:creationId xmlns:a16="http://schemas.microsoft.com/office/drawing/2014/main" id="{C50B79AF-6FC7-A8A4-AC3D-19E51B762BD0}"/>
              </a:ext>
            </a:extLst>
          </p:cNvPr>
          <p:cNvSpPr txBox="1">
            <a:spLocks/>
          </p:cNvSpPr>
          <p:nvPr/>
        </p:nvSpPr>
        <p:spPr>
          <a:xfrm>
            <a:off x="708025" y="3392951"/>
            <a:ext cx="3453459" cy="372699"/>
          </a:xfrm>
          <a:prstGeom prst="rect">
            <a:avLst/>
          </a:prstGeom>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000" b="1" dirty="0">
                <a:solidFill>
                  <a:srgbClr val="C00000"/>
                </a:solidFill>
                <a:latin typeface="Poppins" panose="00000500000000000000" pitchFamily="2" charset="0"/>
                <a:cs typeface="Poppins" panose="00000500000000000000" pitchFamily="2" charset="0"/>
              </a:rPr>
              <a:t>インドの医療技術市場は2030年までに4倍の</a:t>
            </a:r>
            <a:endParaRPr lang="en-US" altLang="ja" sz="1000" b="1" dirty="0">
              <a:solidFill>
                <a:srgbClr val="C00000"/>
              </a:solidFill>
              <a:latin typeface="Poppins" panose="00000500000000000000" pitchFamily="2" charset="0"/>
              <a:cs typeface="Poppins" panose="00000500000000000000" pitchFamily="2" charset="0"/>
            </a:endParaRPr>
          </a:p>
          <a:p>
            <a:pPr marL="0" indent="0" algn="ctr">
              <a:spcBef>
                <a:spcPts val="0"/>
              </a:spcBef>
              <a:buNone/>
            </a:pPr>
            <a:r>
              <a:rPr lang="ja" sz="1000" b="1" dirty="0">
                <a:solidFill>
                  <a:srgbClr val="C00000"/>
                </a:solidFill>
                <a:latin typeface="Poppins" panose="00000500000000000000" pitchFamily="2" charset="0"/>
                <a:cs typeface="Poppins" panose="00000500000000000000" pitchFamily="2" charset="0"/>
              </a:rPr>
              <a:t>500億米ドルに拡大すると予測されている</a:t>
            </a:r>
          </a:p>
        </p:txBody>
      </p:sp>
      <p:sp>
        <p:nvSpPr>
          <p:cNvPr id="47" name="Text Placeholder 3">
            <a:extLst>
              <a:ext uri="{FF2B5EF4-FFF2-40B4-BE49-F238E27FC236}">
                <a16:creationId xmlns:a16="http://schemas.microsoft.com/office/drawing/2014/main" id="{2E1E07CD-484B-F9E1-A259-937192E90434}"/>
              </a:ext>
            </a:extLst>
          </p:cNvPr>
          <p:cNvSpPr txBox="1">
            <a:spLocks/>
          </p:cNvSpPr>
          <p:nvPr/>
        </p:nvSpPr>
        <p:spPr>
          <a:xfrm>
            <a:off x="7923123" y="1416473"/>
            <a:ext cx="3660554" cy="3202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医療技術分野における主要なM&amp;A取引</a:t>
            </a:r>
          </a:p>
        </p:txBody>
      </p:sp>
      <p:graphicFrame>
        <p:nvGraphicFramePr>
          <p:cNvPr id="48" name="Table 47">
            <a:extLst>
              <a:ext uri="{FF2B5EF4-FFF2-40B4-BE49-F238E27FC236}">
                <a16:creationId xmlns:a16="http://schemas.microsoft.com/office/drawing/2014/main" id="{7BA28DE3-4A3F-8A87-7BA5-15CC2F8B89B9}"/>
              </a:ext>
            </a:extLst>
          </p:cNvPr>
          <p:cNvGraphicFramePr>
            <a:graphicFrameLocks noGrp="1"/>
          </p:cNvGraphicFramePr>
          <p:nvPr>
            <p:extLst>
              <p:ext uri="{D42A27DB-BD31-4B8C-83A1-F6EECF244321}">
                <p14:modId xmlns:p14="http://schemas.microsoft.com/office/powerpoint/2010/main" val="4047162769"/>
              </p:ext>
            </p:extLst>
          </p:nvPr>
        </p:nvGraphicFramePr>
        <p:xfrm>
          <a:off x="8010462" y="1744261"/>
          <a:ext cx="3580109" cy="4423503"/>
        </p:xfrm>
        <a:graphic>
          <a:graphicData uri="http://schemas.openxmlformats.org/drawingml/2006/table">
            <a:tbl>
              <a:tblPr firstRow="1" bandRow="1">
                <a:tableStyleId>{5C22544A-7EE6-4342-B048-85BDC9FD1C3A}</a:tableStyleId>
              </a:tblPr>
              <a:tblGrid>
                <a:gridCol w="538284">
                  <a:extLst>
                    <a:ext uri="{9D8B030D-6E8A-4147-A177-3AD203B41FA5}">
                      <a16:colId xmlns:a16="http://schemas.microsoft.com/office/drawing/2014/main" val="230689654"/>
                    </a:ext>
                  </a:extLst>
                </a:gridCol>
                <a:gridCol w="739633">
                  <a:extLst>
                    <a:ext uri="{9D8B030D-6E8A-4147-A177-3AD203B41FA5}">
                      <a16:colId xmlns:a16="http://schemas.microsoft.com/office/drawing/2014/main" val="2247817192"/>
                    </a:ext>
                  </a:extLst>
                </a:gridCol>
                <a:gridCol w="712797">
                  <a:extLst>
                    <a:ext uri="{9D8B030D-6E8A-4147-A177-3AD203B41FA5}">
                      <a16:colId xmlns:a16="http://schemas.microsoft.com/office/drawing/2014/main" val="4179510332"/>
                    </a:ext>
                  </a:extLst>
                </a:gridCol>
                <a:gridCol w="750639">
                  <a:extLst>
                    <a:ext uri="{9D8B030D-6E8A-4147-A177-3AD203B41FA5}">
                      <a16:colId xmlns:a16="http://schemas.microsoft.com/office/drawing/2014/main" val="2734963651"/>
                    </a:ext>
                  </a:extLst>
                </a:gridCol>
                <a:gridCol w="838756">
                  <a:extLst>
                    <a:ext uri="{9D8B030D-6E8A-4147-A177-3AD203B41FA5}">
                      <a16:colId xmlns:a16="http://schemas.microsoft.com/office/drawing/2014/main" val="3218388715"/>
                    </a:ext>
                  </a:extLst>
                </a:gridCol>
              </a:tblGrid>
              <a:tr h="631929">
                <a:tc>
                  <a:txBody>
                    <a:bodyPr/>
                    <a:lstStyle/>
                    <a:p>
                      <a:pPr algn="ctr" fontAlgn="b"/>
                      <a:r>
                        <a:rPr lang="ja-JP" altLang="en-US" sz="1100" b="1" i="0" u="none" strike="noStrike" dirty="0">
                          <a:solidFill>
                            <a:schemeClr val="bg1"/>
                          </a:solidFill>
                          <a:effectLst/>
                          <a:latin typeface="+mn-lt"/>
                        </a:rPr>
                        <a:t>年</a:t>
                      </a:r>
                      <a:endParaRPr lang="ja" sz="1100" b="1" i="0" u="none" strike="noStrike" dirty="0">
                        <a:solidFill>
                          <a:schemeClr val="bg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ja-JP" altLang="en-US" sz="1100" b="1" i="0" u="none" strike="noStrike" dirty="0">
                          <a:solidFill>
                            <a:schemeClr val="bg1"/>
                          </a:solidFill>
                          <a:effectLst/>
                          <a:latin typeface="+mn-lt"/>
                        </a:rPr>
                        <a:t>企業</a:t>
                      </a:r>
                      <a:endParaRPr lang="ja" sz="1100" b="1" i="0" u="none" strike="noStrike" dirty="0">
                        <a:solidFill>
                          <a:schemeClr val="bg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ja" sz="1100" b="1" i="0" u="none" strike="noStrike">
                          <a:solidFill>
                            <a:schemeClr val="bg1"/>
                          </a:solidFill>
                          <a:effectLst/>
                          <a:latin typeface="+mn-lt"/>
                        </a:rPr>
                        <a:t>ターゲット</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ja" sz="1100" b="1" i="0" u="none" strike="noStrike" dirty="0">
                          <a:solidFill>
                            <a:schemeClr val="bg1"/>
                          </a:solidFill>
                          <a:effectLst/>
                          <a:latin typeface="+mn-lt"/>
                        </a:rPr>
                        <a:t>取得株式</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ja" sz="1100" b="1" i="0" u="none" strike="noStrike">
                          <a:solidFill>
                            <a:schemeClr val="bg1"/>
                          </a:solidFill>
                          <a:effectLst/>
                          <a:latin typeface="+mn-lt"/>
                        </a:rPr>
                        <a:t>取引額（百万米ドル）</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832861392"/>
                  </a:ext>
                </a:extLst>
              </a:tr>
              <a:tr h="631929">
                <a:tc>
                  <a:txBody>
                    <a:bodyPr/>
                    <a:lstStyle/>
                    <a:p>
                      <a:pPr algn="ctr" fontAlgn="b"/>
                      <a:r>
                        <a:rPr lang="ja" sz="1100" b="0" i="0" u="none" strike="noStrike">
                          <a:solidFill>
                            <a:srgbClr val="000000"/>
                          </a:solidFill>
                          <a:effectLst/>
                          <a:latin typeface="+mn-lt"/>
                        </a:rPr>
                        <a:t>2025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100" b="0" i="0" u="none" strike="noStrike">
                        <a:solidFill>
                          <a:srgbClr val="000000"/>
                        </a:solidFill>
                        <a:effectLst/>
                        <a:latin typeface="+mn-lt"/>
                      </a:endParaRPr>
                    </a:p>
                    <a:p>
                      <a:pPr algn="ctr" fontAlgn="b"/>
                      <a:endParaRPr lang="en-US" sz="1100" b="0" i="0" u="none" strike="noStrike">
                        <a:solidFill>
                          <a:srgbClr val="000000"/>
                        </a:solidFill>
                        <a:effectLst/>
                        <a:latin typeface="+mn-lt"/>
                      </a:endParaRPr>
                    </a:p>
                    <a:p>
                      <a:pPr algn="ctr" fontAlgn="b"/>
                      <a:r>
                        <a:rPr lang="ja" sz="1100" b="0" i="0" u="none" strike="noStrike">
                          <a:solidFill>
                            <a:srgbClr val="000000"/>
                          </a:solidFill>
                          <a:effectLst/>
                          <a:latin typeface="+mn-lt"/>
                        </a:rPr>
                        <a:t>（合併）</a:t>
                      </a:r>
                      <a:endParaRPr lang="en-IN" sz="11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IN" sz="11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ja" sz="1100" b="0" i="0" u="none" strike="noStrike">
                          <a:solidFill>
                            <a:srgbClr val="000000"/>
                          </a:solidFill>
                          <a:effectLst/>
                          <a:latin typeface="+mn-lt"/>
                        </a:rPr>
                        <a:t>該当なし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ja" sz="1100" b="0" i="0" u="none" strike="noStrike">
                          <a:solidFill>
                            <a:srgbClr val="000000"/>
                          </a:solidFill>
                          <a:effectLst/>
                          <a:latin typeface="+mn-lt"/>
                        </a:rPr>
                        <a:t>720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8761329"/>
                  </a:ext>
                </a:extLst>
              </a:tr>
              <a:tr h="631929">
                <a:tc>
                  <a:txBody>
                    <a:bodyPr/>
                    <a:lstStyle/>
                    <a:p>
                      <a:pPr algn="ctr" fontAlgn="b"/>
                      <a:r>
                        <a:rPr lang="ja" sz="1100" b="0" i="0" u="none" strike="noStrike">
                          <a:solidFill>
                            <a:srgbClr val="000000"/>
                          </a:solidFill>
                          <a:effectLst/>
                          <a:latin typeface="+mn-lt"/>
                        </a:rPr>
                        <a:t>2024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IN" sz="11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IN" sz="11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ja" sz="1100" b="0" i="0" u="none" strike="noStrike">
                          <a:solidFill>
                            <a:srgbClr val="000000"/>
                          </a:solidFill>
                          <a:effectLst/>
                          <a:latin typeface="+mn-lt"/>
                        </a:rPr>
                        <a:t>過半数株式</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ja" sz="1100" b="0" i="0" u="none" strike="noStrike">
                          <a:solidFill>
                            <a:srgbClr val="000000"/>
                          </a:solidFill>
                          <a:effectLst/>
                          <a:latin typeface="+mn-lt"/>
                        </a:rPr>
                        <a:t>839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7289419"/>
                  </a:ext>
                </a:extLst>
              </a:tr>
              <a:tr h="631929">
                <a:tc>
                  <a:txBody>
                    <a:bodyPr/>
                    <a:lstStyle/>
                    <a:p>
                      <a:pPr algn="ctr" fontAlgn="b"/>
                      <a:r>
                        <a:rPr lang="ja" sz="1100" b="0" i="0" u="none" strike="noStrike">
                          <a:solidFill>
                            <a:srgbClr val="000000"/>
                          </a:solidFill>
                          <a:effectLst/>
                          <a:latin typeface="+mn-lt"/>
                        </a:rPr>
                        <a:t>2024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IN" sz="11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IN" sz="11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ja" sz="1100" b="0" i="0" u="none" strike="noStrike">
                          <a:solidFill>
                            <a:srgbClr val="000000"/>
                          </a:solidFill>
                          <a:effectLst/>
                          <a:latin typeface="+mn-lt"/>
                        </a:rPr>
                        <a:t>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ja" sz="1100" b="0" i="0" u="none" strike="noStrike">
                          <a:solidFill>
                            <a:srgbClr val="000000"/>
                          </a:solidFill>
                          <a:effectLst/>
                          <a:latin typeface="+mn-lt"/>
                        </a:rPr>
                        <a:t>270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2623791"/>
                  </a:ext>
                </a:extLst>
              </a:tr>
              <a:tr h="631929">
                <a:tc>
                  <a:txBody>
                    <a:bodyPr/>
                    <a:lstStyle/>
                    <a:p>
                      <a:pPr algn="ctr" fontAlgn="b"/>
                      <a:r>
                        <a:rPr lang="ja" sz="1100" b="0" i="0" u="none" strike="noStrike">
                          <a:solidFill>
                            <a:srgbClr val="000000"/>
                          </a:solidFill>
                          <a:effectLst/>
                          <a:latin typeface="+mn-lt"/>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IN" sz="11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IN" sz="11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ja" sz="1100" b="0" i="0" u="none" strike="noStrike">
                          <a:solidFill>
                            <a:srgbClr val="000000"/>
                          </a:solidFill>
                          <a:effectLst/>
                          <a:latin typeface="+mn-lt"/>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ja" sz="1100" b="0" i="0" u="none" strike="noStrike">
                          <a:solidFill>
                            <a:srgbClr val="000000"/>
                          </a:solidFill>
                          <a:effectLst/>
                          <a:latin typeface="+mn-lt"/>
                        </a:rPr>
                        <a:t>210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9043586"/>
                  </a:ext>
                </a:extLst>
              </a:tr>
              <a:tr h="631929">
                <a:tc>
                  <a:txBody>
                    <a:bodyPr/>
                    <a:lstStyle/>
                    <a:p>
                      <a:pPr algn="ctr" fontAlgn="b"/>
                      <a:r>
                        <a:rPr lang="ja" sz="1100" b="0" i="0" u="none" strike="noStrike">
                          <a:solidFill>
                            <a:srgbClr val="000000"/>
                          </a:solidFill>
                          <a:effectLst/>
                          <a:latin typeface="+mn-lt"/>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IN" sz="11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IN" sz="11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ja" sz="1100" b="0" i="0" u="none" strike="noStrike">
                          <a:solidFill>
                            <a:srgbClr val="000000"/>
                          </a:solidFill>
                          <a:effectLst/>
                          <a:latin typeface="+mn-lt"/>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ja" sz="1100" b="0" i="0" u="none" strike="noStrike">
                          <a:solidFill>
                            <a:srgbClr val="000000"/>
                          </a:solidFill>
                          <a:effectLst/>
                          <a:latin typeface="+mn-lt"/>
                        </a:rPr>
                        <a:t>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3595795"/>
                  </a:ext>
                </a:extLst>
              </a:tr>
              <a:tr h="631929">
                <a:tc>
                  <a:txBody>
                    <a:bodyPr/>
                    <a:lstStyle/>
                    <a:p>
                      <a:pPr algn="ctr" fontAlgn="b"/>
                      <a:r>
                        <a:rPr lang="ja" sz="1100" b="0" i="0" u="none" strike="noStrike">
                          <a:solidFill>
                            <a:srgbClr val="000000"/>
                          </a:solidFill>
                          <a:effectLst/>
                          <a:latin typeface="+mn-lt"/>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IN" sz="11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IN" sz="11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ja" sz="1100" b="0" i="0" u="none" strike="noStrike">
                          <a:solidFill>
                            <a:srgbClr val="000000"/>
                          </a:solidFill>
                          <a:effectLst/>
                          <a:latin typeface="+mn-lt"/>
                        </a:rPr>
                        <a:t>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ja" sz="1100" b="0" i="0" u="none" strike="noStrike" dirty="0">
                          <a:solidFill>
                            <a:srgbClr val="000000"/>
                          </a:solidFill>
                          <a:effectLst/>
                          <a:latin typeface="+mn-lt"/>
                        </a:rPr>
                        <a:t>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8390708"/>
                  </a:ext>
                </a:extLst>
              </a:tr>
            </a:tbl>
          </a:graphicData>
        </a:graphic>
      </p:graphicFrame>
      <p:pic>
        <p:nvPicPr>
          <p:cNvPr id="49" name="Picture 48">
            <a:extLst>
              <a:ext uri="{FF2B5EF4-FFF2-40B4-BE49-F238E27FC236}">
                <a16:creationId xmlns:a16="http://schemas.microsoft.com/office/drawing/2014/main" id="{E7E4ACBD-1D79-CF8C-1EC9-B2DAEE23326A}"/>
              </a:ext>
            </a:extLst>
          </p:cNvPr>
          <p:cNvPicPr>
            <a:picLocks noChangeAspect="1"/>
          </p:cNvPicPr>
          <p:nvPr/>
        </p:nvPicPr>
        <p:blipFill>
          <a:blip r:embed="rId13"/>
          <a:stretch>
            <a:fillRect/>
          </a:stretch>
        </p:blipFill>
        <p:spPr>
          <a:xfrm>
            <a:off x="8576110" y="2606397"/>
            <a:ext cx="682930" cy="139062"/>
          </a:xfrm>
          <a:prstGeom prst="rect">
            <a:avLst/>
          </a:prstGeom>
        </p:spPr>
      </p:pic>
      <p:pic>
        <p:nvPicPr>
          <p:cNvPr id="50" name="Picture 49">
            <a:extLst>
              <a:ext uri="{FF2B5EF4-FFF2-40B4-BE49-F238E27FC236}">
                <a16:creationId xmlns:a16="http://schemas.microsoft.com/office/drawing/2014/main" id="{3152A06D-4367-6700-ECCE-5B9E15D70FA7}"/>
              </a:ext>
            </a:extLst>
          </p:cNvPr>
          <p:cNvPicPr>
            <a:picLocks noChangeAspect="1"/>
          </p:cNvPicPr>
          <p:nvPr/>
        </p:nvPicPr>
        <p:blipFill>
          <a:blip r:embed="rId14"/>
          <a:stretch>
            <a:fillRect/>
          </a:stretch>
        </p:blipFill>
        <p:spPr>
          <a:xfrm>
            <a:off x="9341975" y="2652653"/>
            <a:ext cx="607606" cy="151597"/>
          </a:xfrm>
          <a:prstGeom prst="rect">
            <a:avLst/>
          </a:prstGeom>
        </p:spPr>
      </p:pic>
      <p:pic>
        <p:nvPicPr>
          <p:cNvPr id="51" name="Picture 50">
            <a:extLst>
              <a:ext uri="{FF2B5EF4-FFF2-40B4-BE49-F238E27FC236}">
                <a16:creationId xmlns:a16="http://schemas.microsoft.com/office/drawing/2014/main" id="{0957E6C5-186B-1637-7AC1-AF728CB5E895}"/>
              </a:ext>
            </a:extLst>
          </p:cNvPr>
          <p:cNvPicPr>
            <a:picLocks noChangeAspect="1"/>
          </p:cNvPicPr>
          <p:nvPr/>
        </p:nvPicPr>
        <p:blipFill>
          <a:blip r:embed="rId15"/>
          <a:stretch>
            <a:fillRect/>
          </a:stretch>
        </p:blipFill>
        <p:spPr>
          <a:xfrm>
            <a:off x="8576110" y="3255942"/>
            <a:ext cx="657725" cy="163789"/>
          </a:xfrm>
          <a:prstGeom prst="rect">
            <a:avLst/>
          </a:prstGeom>
        </p:spPr>
      </p:pic>
      <p:pic>
        <p:nvPicPr>
          <p:cNvPr id="53" name="Picture 52">
            <a:extLst>
              <a:ext uri="{FF2B5EF4-FFF2-40B4-BE49-F238E27FC236}">
                <a16:creationId xmlns:a16="http://schemas.microsoft.com/office/drawing/2014/main" id="{66806136-4B8F-F71B-4DD9-42E9E96597C6}"/>
              </a:ext>
            </a:extLst>
          </p:cNvPr>
          <p:cNvPicPr>
            <a:picLocks noChangeAspect="1"/>
          </p:cNvPicPr>
          <p:nvPr/>
        </p:nvPicPr>
        <p:blipFill>
          <a:blip r:embed="rId16"/>
          <a:srcRect l="59122"/>
          <a:stretch>
            <a:fillRect/>
          </a:stretch>
        </p:blipFill>
        <p:spPr>
          <a:xfrm>
            <a:off x="8571618" y="4671937"/>
            <a:ext cx="498125" cy="129978"/>
          </a:xfrm>
          <a:prstGeom prst="rect">
            <a:avLst/>
          </a:prstGeom>
        </p:spPr>
      </p:pic>
      <p:pic>
        <p:nvPicPr>
          <p:cNvPr id="54" name="Picture 53">
            <a:extLst>
              <a:ext uri="{FF2B5EF4-FFF2-40B4-BE49-F238E27FC236}">
                <a16:creationId xmlns:a16="http://schemas.microsoft.com/office/drawing/2014/main" id="{407BA9BC-51FB-C25C-0B1D-778397AEE69B}"/>
              </a:ext>
            </a:extLst>
          </p:cNvPr>
          <p:cNvPicPr>
            <a:picLocks noChangeAspect="1"/>
          </p:cNvPicPr>
          <p:nvPr/>
        </p:nvPicPr>
        <p:blipFill>
          <a:blip r:embed="rId17"/>
          <a:stretch>
            <a:fillRect/>
          </a:stretch>
        </p:blipFill>
        <p:spPr>
          <a:xfrm>
            <a:off x="8562736" y="5164899"/>
            <a:ext cx="700453" cy="99322"/>
          </a:xfrm>
          <a:prstGeom prst="rect">
            <a:avLst/>
          </a:prstGeom>
        </p:spPr>
      </p:pic>
      <p:pic>
        <p:nvPicPr>
          <p:cNvPr id="59" name="Picture 58">
            <a:extLst>
              <a:ext uri="{FF2B5EF4-FFF2-40B4-BE49-F238E27FC236}">
                <a16:creationId xmlns:a16="http://schemas.microsoft.com/office/drawing/2014/main" id="{6F0F5EB8-69D8-7EE2-D0DA-FE41C341D5F7}"/>
              </a:ext>
            </a:extLst>
          </p:cNvPr>
          <p:cNvPicPr>
            <a:picLocks noChangeAspect="1"/>
          </p:cNvPicPr>
          <p:nvPr/>
        </p:nvPicPr>
        <p:blipFill>
          <a:blip r:embed="rId18"/>
          <a:stretch>
            <a:fillRect/>
          </a:stretch>
        </p:blipFill>
        <p:spPr>
          <a:xfrm>
            <a:off x="8569052" y="5718398"/>
            <a:ext cx="700453" cy="283753"/>
          </a:xfrm>
          <a:prstGeom prst="rect">
            <a:avLst/>
          </a:prstGeom>
        </p:spPr>
      </p:pic>
      <p:pic>
        <p:nvPicPr>
          <p:cNvPr id="60" name="Picture 59">
            <a:extLst>
              <a:ext uri="{FF2B5EF4-FFF2-40B4-BE49-F238E27FC236}">
                <a16:creationId xmlns:a16="http://schemas.microsoft.com/office/drawing/2014/main" id="{D9D6C882-F3D9-E21B-BCBC-0B15E4EBFF45}"/>
              </a:ext>
            </a:extLst>
          </p:cNvPr>
          <p:cNvPicPr>
            <a:picLocks noChangeAspect="1"/>
          </p:cNvPicPr>
          <p:nvPr/>
        </p:nvPicPr>
        <p:blipFill>
          <a:blip r:embed="rId13"/>
          <a:stretch>
            <a:fillRect/>
          </a:stretch>
        </p:blipFill>
        <p:spPr>
          <a:xfrm>
            <a:off x="9304313" y="5773559"/>
            <a:ext cx="682930" cy="139062"/>
          </a:xfrm>
          <a:prstGeom prst="rect">
            <a:avLst/>
          </a:prstGeom>
        </p:spPr>
      </p:pic>
      <p:pic>
        <p:nvPicPr>
          <p:cNvPr id="61" name="Picture 60">
            <a:extLst>
              <a:ext uri="{FF2B5EF4-FFF2-40B4-BE49-F238E27FC236}">
                <a16:creationId xmlns:a16="http://schemas.microsoft.com/office/drawing/2014/main" id="{AE137A33-492F-16C7-F9F7-DE37F2E00353}"/>
              </a:ext>
            </a:extLst>
          </p:cNvPr>
          <p:cNvPicPr>
            <a:picLocks noChangeAspect="1"/>
          </p:cNvPicPr>
          <p:nvPr/>
        </p:nvPicPr>
        <p:blipFill>
          <a:blip r:embed="rId19"/>
          <a:stretch>
            <a:fillRect/>
          </a:stretch>
        </p:blipFill>
        <p:spPr>
          <a:xfrm>
            <a:off x="9310022" y="5029306"/>
            <a:ext cx="671308" cy="334687"/>
          </a:xfrm>
          <a:prstGeom prst="rect">
            <a:avLst/>
          </a:prstGeom>
        </p:spPr>
      </p:pic>
      <p:pic>
        <p:nvPicPr>
          <p:cNvPr id="62" name="Picture 61">
            <a:extLst>
              <a:ext uri="{FF2B5EF4-FFF2-40B4-BE49-F238E27FC236}">
                <a16:creationId xmlns:a16="http://schemas.microsoft.com/office/drawing/2014/main" id="{BFD6D26F-1D9F-64C6-9585-0742A649FED9}"/>
              </a:ext>
            </a:extLst>
          </p:cNvPr>
          <p:cNvPicPr>
            <a:picLocks noChangeAspect="1"/>
          </p:cNvPicPr>
          <p:nvPr/>
        </p:nvPicPr>
        <p:blipFill>
          <a:blip r:embed="rId20"/>
          <a:srcRect l="4027" t="6633" r="9076" b="27273"/>
          <a:stretch>
            <a:fillRect/>
          </a:stretch>
        </p:blipFill>
        <p:spPr>
          <a:xfrm>
            <a:off x="9341873" y="4375614"/>
            <a:ext cx="607606" cy="402660"/>
          </a:xfrm>
          <a:prstGeom prst="rect">
            <a:avLst/>
          </a:prstGeom>
        </p:spPr>
      </p:pic>
      <p:pic>
        <p:nvPicPr>
          <p:cNvPr id="63" name="Picture 62">
            <a:extLst>
              <a:ext uri="{FF2B5EF4-FFF2-40B4-BE49-F238E27FC236}">
                <a16:creationId xmlns:a16="http://schemas.microsoft.com/office/drawing/2014/main" id="{9D32458A-65F9-0489-654B-E3C055557CDD}"/>
              </a:ext>
            </a:extLst>
          </p:cNvPr>
          <p:cNvPicPr>
            <a:picLocks noChangeAspect="1"/>
          </p:cNvPicPr>
          <p:nvPr/>
        </p:nvPicPr>
        <p:blipFill>
          <a:blip r:embed="rId21"/>
          <a:stretch>
            <a:fillRect/>
          </a:stretch>
        </p:blipFill>
        <p:spPr>
          <a:xfrm>
            <a:off x="9341873" y="3825102"/>
            <a:ext cx="607606" cy="341778"/>
          </a:xfrm>
          <a:prstGeom prst="rect">
            <a:avLst/>
          </a:prstGeom>
        </p:spPr>
      </p:pic>
      <p:pic>
        <p:nvPicPr>
          <p:cNvPr id="64" name="Picture 63">
            <a:extLst>
              <a:ext uri="{FF2B5EF4-FFF2-40B4-BE49-F238E27FC236}">
                <a16:creationId xmlns:a16="http://schemas.microsoft.com/office/drawing/2014/main" id="{437E9857-B998-25D2-31BF-B027FD06BA63}"/>
              </a:ext>
            </a:extLst>
          </p:cNvPr>
          <p:cNvPicPr>
            <a:picLocks noChangeAspect="1"/>
          </p:cNvPicPr>
          <p:nvPr/>
        </p:nvPicPr>
        <p:blipFill>
          <a:blip r:embed="rId22"/>
          <a:stretch>
            <a:fillRect/>
          </a:stretch>
        </p:blipFill>
        <p:spPr>
          <a:xfrm>
            <a:off x="9335731" y="3174157"/>
            <a:ext cx="628374" cy="310425"/>
          </a:xfrm>
          <a:prstGeom prst="rect">
            <a:avLst/>
          </a:prstGeom>
        </p:spPr>
      </p:pic>
      <p:pic>
        <p:nvPicPr>
          <p:cNvPr id="65" name="Picture 64">
            <a:extLst>
              <a:ext uri="{FF2B5EF4-FFF2-40B4-BE49-F238E27FC236}">
                <a16:creationId xmlns:a16="http://schemas.microsoft.com/office/drawing/2014/main" id="{48FC6723-C45A-E33F-D708-C2FF760EE818}"/>
              </a:ext>
            </a:extLst>
          </p:cNvPr>
          <p:cNvPicPr>
            <a:picLocks noChangeAspect="1"/>
          </p:cNvPicPr>
          <p:nvPr/>
        </p:nvPicPr>
        <p:blipFill>
          <a:blip r:embed="rId16"/>
          <a:srcRect t="1" r="41675" b="-1"/>
          <a:stretch>
            <a:fillRect/>
          </a:stretch>
        </p:blipFill>
        <p:spPr>
          <a:xfrm>
            <a:off x="8562736" y="4485579"/>
            <a:ext cx="710723" cy="129978"/>
          </a:xfrm>
          <a:prstGeom prst="rect">
            <a:avLst/>
          </a:prstGeom>
        </p:spPr>
      </p:pic>
      <p:pic>
        <p:nvPicPr>
          <p:cNvPr id="66" name="Picture 65">
            <a:extLst>
              <a:ext uri="{FF2B5EF4-FFF2-40B4-BE49-F238E27FC236}">
                <a16:creationId xmlns:a16="http://schemas.microsoft.com/office/drawing/2014/main" id="{4ECE4740-62FC-4598-01BC-2B93427508AB}"/>
              </a:ext>
            </a:extLst>
          </p:cNvPr>
          <p:cNvPicPr>
            <a:picLocks noChangeAspect="1"/>
          </p:cNvPicPr>
          <p:nvPr/>
        </p:nvPicPr>
        <p:blipFill>
          <a:blip r:embed="rId16"/>
          <a:srcRect l="59122"/>
          <a:stretch>
            <a:fillRect/>
          </a:stretch>
        </p:blipFill>
        <p:spPr>
          <a:xfrm>
            <a:off x="8571618" y="3997665"/>
            <a:ext cx="498125" cy="129978"/>
          </a:xfrm>
          <a:prstGeom prst="rect">
            <a:avLst/>
          </a:prstGeom>
        </p:spPr>
      </p:pic>
      <p:pic>
        <p:nvPicPr>
          <p:cNvPr id="67" name="Picture 66">
            <a:extLst>
              <a:ext uri="{FF2B5EF4-FFF2-40B4-BE49-F238E27FC236}">
                <a16:creationId xmlns:a16="http://schemas.microsoft.com/office/drawing/2014/main" id="{375EE487-3978-D3C9-3876-C92242FC9CBF}"/>
              </a:ext>
            </a:extLst>
          </p:cNvPr>
          <p:cNvPicPr>
            <a:picLocks noChangeAspect="1"/>
          </p:cNvPicPr>
          <p:nvPr/>
        </p:nvPicPr>
        <p:blipFill>
          <a:blip r:embed="rId16"/>
          <a:srcRect t="1" r="41675" b="-1"/>
          <a:stretch>
            <a:fillRect/>
          </a:stretch>
        </p:blipFill>
        <p:spPr>
          <a:xfrm>
            <a:off x="8562736" y="3811307"/>
            <a:ext cx="710723" cy="129978"/>
          </a:xfrm>
          <a:prstGeom prst="rect">
            <a:avLst/>
          </a:prstGeom>
        </p:spPr>
      </p:pic>
      <p:sp>
        <p:nvSpPr>
          <p:cNvPr id="8" name="Slide Number Placeholder 7">
            <a:extLst>
              <a:ext uri="{FF2B5EF4-FFF2-40B4-BE49-F238E27FC236}">
                <a16:creationId xmlns:a16="http://schemas.microsoft.com/office/drawing/2014/main" id="{CEFC0249-6B52-15B7-1474-7F24A14215B4}"/>
              </a:ext>
            </a:extLst>
          </p:cNvPr>
          <p:cNvSpPr>
            <a:spLocks noGrp="1"/>
          </p:cNvSpPr>
          <p:nvPr>
            <p:ph type="sldNum" sz="quarter" idx="12"/>
          </p:nvPr>
        </p:nvSpPr>
        <p:spPr/>
        <p:txBody>
          <a:bodyPr/>
          <a:lstStyle/>
          <a:p>
            <a:fld id="{F57510DD-BC01-452C-839D-799B49A94BF7}" type="slidenum">
              <a:rPr lang="en-IN" smtClean="0"/>
              <a:t>17</a:t>
            </a:fld>
            <a:endParaRPr lang="en-IN"/>
          </a:p>
        </p:txBody>
      </p:sp>
    </p:spTree>
    <p:extLst>
      <p:ext uri="{BB962C8B-B14F-4D97-AF65-F5344CB8AC3E}">
        <p14:creationId xmlns:p14="http://schemas.microsoft.com/office/powerpoint/2010/main" val="342509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EFA4F-9909-80DB-EA5D-57FCDC8FEE37}"/>
            </a:ext>
          </a:extLst>
        </p:cNvPr>
        <p:cNvGrpSpPr/>
        <p:nvPr/>
      </p:nvGrpSpPr>
      <p:grpSpPr>
        <a:xfrm>
          <a:off x="0" y="0"/>
          <a:ext cx="0" cy="0"/>
          <a:chOff x="0" y="0"/>
          <a:chExt cx="0" cy="0"/>
        </a:xfrm>
      </p:grpSpPr>
      <p:sp>
        <p:nvSpPr>
          <p:cNvPr id="2" name="object 8">
            <a:extLst>
              <a:ext uri="{FF2B5EF4-FFF2-40B4-BE49-F238E27FC236}">
                <a16:creationId xmlns:a16="http://schemas.microsoft.com/office/drawing/2014/main" id="{7CEDD5B5-3515-A143-2CD4-3AA9A0A7B108}"/>
              </a:ext>
            </a:extLst>
          </p:cNvPr>
          <p:cNvSpPr txBox="1">
            <a:spLocks/>
          </p:cNvSpPr>
          <p:nvPr/>
        </p:nvSpPr>
        <p:spPr>
          <a:xfrm>
            <a:off x="2170354" y="264004"/>
            <a:ext cx="7779226" cy="292388"/>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rPr>
              <a:t>化学薬品</a:t>
            </a:r>
          </a:p>
        </p:txBody>
      </p:sp>
      <p:sp>
        <p:nvSpPr>
          <p:cNvPr id="3" name="Text Placeholder 3">
            <a:extLst>
              <a:ext uri="{FF2B5EF4-FFF2-40B4-BE49-F238E27FC236}">
                <a16:creationId xmlns:a16="http://schemas.microsoft.com/office/drawing/2014/main" id="{5A74F6EF-D8D1-2690-C474-527E17A19BB3}"/>
              </a:ext>
            </a:extLst>
          </p:cNvPr>
          <p:cNvSpPr txBox="1">
            <a:spLocks/>
          </p:cNvSpPr>
          <p:nvPr/>
        </p:nvSpPr>
        <p:spPr>
          <a:xfrm>
            <a:off x="278042" y="752105"/>
            <a:ext cx="11398021"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ESGはインドの化学セクターの中心的な成長要因となりつつあり、</a:t>
            </a:r>
            <a:endParaRPr lang="en-US" altLang="ja" sz="1800" b="1" i="1" dirty="0">
              <a:solidFill>
                <a:srgbClr val="C8252C"/>
              </a:solidFill>
              <a:latin typeface="Poppins" panose="00000500000000000000" pitchFamily="2" charset="0"/>
              <a:cs typeface="Poppins" panose="00000500000000000000" pitchFamily="2" charset="0"/>
            </a:endParaRPr>
          </a:p>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戦略的投資と国際的なM&amp;A活動の両方を推進している</a:t>
            </a:r>
            <a:endParaRPr lang="en-GB" sz="1800" b="1" i="1" dirty="0">
              <a:solidFill>
                <a:srgbClr val="C8252C"/>
              </a:solidFill>
              <a:latin typeface="Poppins" panose="00000500000000000000" pitchFamily="2" charset="0"/>
              <a:cs typeface="Poppins" panose="00000500000000000000" pitchFamily="2" charset="0"/>
            </a:endParaRPr>
          </a:p>
        </p:txBody>
      </p:sp>
      <p:cxnSp>
        <p:nvCxnSpPr>
          <p:cNvPr id="4" name="Straight Connector 3">
            <a:extLst>
              <a:ext uri="{FF2B5EF4-FFF2-40B4-BE49-F238E27FC236}">
                <a16:creationId xmlns:a16="http://schemas.microsoft.com/office/drawing/2014/main" id="{53ADE694-C7EA-D1A3-B8F9-1114543855A9}"/>
              </a:ext>
            </a:extLst>
          </p:cNvPr>
          <p:cNvCxnSpPr>
            <a:cxnSpLocks/>
          </p:cNvCxnSpPr>
          <p:nvPr/>
        </p:nvCxnSpPr>
        <p:spPr>
          <a:xfrm>
            <a:off x="4266719" y="1814343"/>
            <a:ext cx="0" cy="4215490"/>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3781DDBC-8A4F-0C3E-C357-D2AA0977204F}"/>
              </a:ext>
            </a:extLst>
          </p:cNvPr>
          <p:cNvCxnSpPr>
            <a:cxnSpLocks/>
          </p:cNvCxnSpPr>
          <p:nvPr/>
        </p:nvCxnSpPr>
        <p:spPr>
          <a:xfrm>
            <a:off x="7927527" y="1814343"/>
            <a:ext cx="0" cy="4215490"/>
          </a:xfrm>
          <a:prstGeom prst="line">
            <a:avLst/>
          </a:prstGeom>
        </p:spPr>
        <p:style>
          <a:lnRef idx="2">
            <a:schemeClr val="dk1"/>
          </a:lnRef>
          <a:fillRef idx="0">
            <a:schemeClr val="dk1"/>
          </a:fillRef>
          <a:effectRef idx="1">
            <a:schemeClr val="dk1"/>
          </a:effectRef>
          <a:fontRef idx="minor">
            <a:schemeClr val="tx1"/>
          </a:fontRef>
        </p:style>
      </p:cxnSp>
      <p:sp>
        <p:nvSpPr>
          <p:cNvPr id="6" name="Text Placeholder 3">
            <a:extLst>
              <a:ext uri="{FF2B5EF4-FFF2-40B4-BE49-F238E27FC236}">
                <a16:creationId xmlns:a16="http://schemas.microsoft.com/office/drawing/2014/main" id="{087D3A5B-B374-B98F-4F59-2C819B21BE82}"/>
              </a:ext>
            </a:extLst>
          </p:cNvPr>
          <p:cNvSpPr txBox="1">
            <a:spLocks/>
          </p:cNvSpPr>
          <p:nvPr/>
        </p:nvSpPr>
        <p:spPr>
          <a:xfrm>
            <a:off x="598147" y="1471254"/>
            <a:ext cx="3668572"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インドの化学産業市場規模（10億米ドル）</a:t>
            </a:r>
          </a:p>
        </p:txBody>
      </p:sp>
      <p:sp>
        <p:nvSpPr>
          <p:cNvPr id="7" name="Text Placeholder 3">
            <a:extLst>
              <a:ext uri="{FF2B5EF4-FFF2-40B4-BE49-F238E27FC236}">
                <a16:creationId xmlns:a16="http://schemas.microsoft.com/office/drawing/2014/main" id="{AAD5D1EA-FBF5-184F-C5BF-923CB4464C96}"/>
              </a:ext>
            </a:extLst>
          </p:cNvPr>
          <p:cNvSpPr txBox="1">
            <a:spLocks/>
          </p:cNvSpPr>
          <p:nvPr/>
        </p:nvSpPr>
        <p:spPr>
          <a:xfrm>
            <a:off x="4220451" y="1473729"/>
            <a:ext cx="3774414" cy="3140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インドの化学産業における成長促進剤としての</a:t>
            </a:r>
            <a:endParaRPr lang="en-US" altLang="ja" sz="1200" b="1" dirty="0">
              <a:solidFill>
                <a:srgbClr val="000000"/>
              </a:solidFill>
              <a:latin typeface="Poppins" panose="00000500000000000000" pitchFamily="2" charset="0"/>
              <a:cs typeface="Poppins" panose="00000500000000000000" pitchFamily="2" charset="0"/>
            </a:endParaRPr>
          </a:p>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ESGと契約製造</a:t>
            </a:r>
          </a:p>
        </p:txBody>
      </p:sp>
      <p:sp>
        <p:nvSpPr>
          <p:cNvPr id="8" name="Text Placeholder 3">
            <a:extLst>
              <a:ext uri="{FF2B5EF4-FFF2-40B4-BE49-F238E27FC236}">
                <a16:creationId xmlns:a16="http://schemas.microsoft.com/office/drawing/2014/main" id="{3DF27AB4-C7F8-6F8B-42CA-1E74E3F4D227}"/>
              </a:ext>
            </a:extLst>
          </p:cNvPr>
          <p:cNvSpPr txBox="1">
            <a:spLocks/>
          </p:cNvSpPr>
          <p:nvPr/>
        </p:nvSpPr>
        <p:spPr>
          <a:xfrm>
            <a:off x="7927523" y="1473729"/>
            <a:ext cx="3668573"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化学分野における主要なM&amp;A取引</a:t>
            </a:r>
          </a:p>
        </p:txBody>
      </p:sp>
      <p:graphicFrame>
        <p:nvGraphicFramePr>
          <p:cNvPr id="11" name="Chart 10">
            <a:extLst>
              <a:ext uri="{FF2B5EF4-FFF2-40B4-BE49-F238E27FC236}">
                <a16:creationId xmlns:a16="http://schemas.microsoft.com/office/drawing/2014/main" id="{C1D0B02D-0937-05A6-4978-C8E6A13A1A67}"/>
              </a:ext>
            </a:extLst>
          </p:cNvPr>
          <p:cNvGraphicFramePr/>
          <p:nvPr/>
        </p:nvGraphicFramePr>
        <p:xfrm>
          <a:off x="605912" y="1607757"/>
          <a:ext cx="3653040" cy="1572015"/>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51">
            <a:extLst>
              <a:ext uri="{FF2B5EF4-FFF2-40B4-BE49-F238E27FC236}">
                <a16:creationId xmlns:a16="http://schemas.microsoft.com/office/drawing/2014/main" id="{718619F7-8CF2-27C6-FFCA-00441E171E6B}"/>
              </a:ext>
            </a:extLst>
          </p:cNvPr>
          <p:cNvSpPr txBox="1"/>
          <p:nvPr/>
        </p:nvSpPr>
        <p:spPr>
          <a:xfrm>
            <a:off x="603671" y="3119876"/>
            <a:ext cx="3663048"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出典：PWCレポート – 2024</a:t>
            </a:r>
          </a:p>
        </p:txBody>
      </p:sp>
      <p:sp>
        <p:nvSpPr>
          <p:cNvPr id="18" name="TextBox 17">
            <a:extLst>
              <a:ext uri="{FF2B5EF4-FFF2-40B4-BE49-F238E27FC236}">
                <a16:creationId xmlns:a16="http://schemas.microsoft.com/office/drawing/2014/main" id="{592E0CB4-1BFB-605A-9ED6-E1C40FE826A8}"/>
              </a:ext>
            </a:extLst>
          </p:cNvPr>
          <p:cNvSpPr txBox="1"/>
          <p:nvPr/>
        </p:nvSpPr>
        <p:spPr>
          <a:xfrm>
            <a:off x="952901" y="3439463"/>
            <a:ext cx="3306049" cy="246221"/>
          </a:xfrm>
          <a:prstGeom prst="rect">
            <a:avLst/>
          </a:prstGeom>
          <a:noFill/>
        </p:spPr>
        <p:txBody>
          <a:bodyPr wrap="square" rtlCol="0">
            <a:spAutoFit/>
          </a:bodyPr>
          <a:lstStyle/>
          <a:p>
            <a:r>
              <a:rPr lang="ja" sz="1000" dirty="0"/>
              <a:t>インドは世界</a:t>
            </a:r>
            <a:r>
              <a:rPr lang="ja-JP" altLang="en-US" sz="1000" dirty="0"/>
              <a:t>６位、</a:t>
            </a:r>
            <a:r>
              <a:rPr lang="ja" altLang="ja-JP" sz="1000" dirty="0"/>
              <a:t>アジアでは</a:t>
            </a:r>
            <a:r>
              <a:rPr lang="ja-JP" altLang="en-US" sz="1000" dirty="0"/>
              <a:t>３位の</a:t>
            </a:r>
            <a:r>
              <a:rPr lang="ja" sz="1000" dirty="0"/>
              <a:t>化学品生産国</a:t>
            </a:r>
            <a:endParaRPr lang="en-IN" sz="1000" dirty="0"/>
          </a:p>
        </p:txBody>
      </p:sp>
      <p:sp>
        <p:nvSpPr>
          <p:cNvPr id="19" name="TextBox 18">
            <a:extLst>
              <a:ext uri="{FF2B5EF4-FFF2-40B4-BE49-F238E27FC236}">
                <a16:creationId xmlns:a16="http://schemas.microsoft.com/office/drawing/2014/main" id="{DDE5BF63-5CF9-69B0-7B64-FF4C2A3900D5}"/>
              </a:ext>
            </a:extLst>
          </p:cNvPr>
          <p:cNvSpPr txBox="1"/>
          <p:nvPr/>
        </p:nvSpPr>
        <p:spPr>
          <a:xfrm>
            <a:off x="952901" y="3797083"/>
            <a:ext cx="3306049" cy="400110"/>
          </a:xfrm>
          <a:prstGeom prst="rect">
            <a:avLst/>
          </a:prstGeom>
          <a:noFill/>
        </p:spPr>
        <p:txBody>
          <a:bodyPr wrap="square" rtlCol="0">
            <a:spAutoFit/>
          </a:bodyPr>
          <a:lstStyle/>
          <a:p>
            <a:r>
              <a:rPr lang="ja" sz="1000" dirty="0"/>
              <a:t>インドの化学産業は、バルク化学品、石油化学品、特殊化学品の3つの主要カテゴリーに大別され</a:t>
            </a:r>
            <a:r>
              <a:rPr lang="ja-JP" altLang="en-US" sz="1000" dirty="0"/>
              <a:t>る</a:t>
            </a:r>
            <a:r>
              <a:rPr lang="ja" sz="1000" dirty="0"/>
              <a:t>。</a:t>
            </a:r>
            <a:endParaRPr lang="en-IN" sz="1000" dirty="0"/>
          </a:p>
        </p:txBody>
      </p:sp>
      <p:sp>
        <p:nvSpPr>
          <p:cNvPr id="9" name="TextBox 8">
            <a:extLst>
              <a:ext uri="{FF2B5EF4-FFF2-40B4-BE49-F238E27FC236}">
                <a16:creationId xmlns:a16="http://schemas.microsoft.com/office/drawing/2014/main" id="{ABBF6EA0-9C93-F496-266F-90F5D077B71F}"/>
              </a:ext>
            </a:extLst>
          </p:cNvPr>
          <p:cNvSpPr txBox="1"/>
          <p:nvPr/>
        </p:nvSpPr>
        <p:spPr>
          <a:xfrm>
            <a:off x="952901" y="4400976"/>
            <a:ext cx="3306049" cy="400110"/>
          </a:xfrm>
          <a:prstGeom prst="rect">
            <a:avLst/>
          </a:prstGeom>
          <a:noFill/>
        </p:spPr>
        <p:txBody>
          <a:bodyPr wrap="square" rtlCol="0">
            <a:spAutoFit/>
          </a:bodyPr>
          <a:lstStyle/>
          <a:p>
            <a:r>
              <a:rPr lang="ja" sz="1000" dirty="0"/>
              <a:t>インドの化学製品製造はポリマー（39％）が主導し、アルカリ化学品（28％）、合成繊維（13％）が続く。</a:t>
            </a:r>
            <a:endParaRPr lang="en-IN" sz="1000" dirty="0"/>
          </a:p>
        </p:txBody>
      </p:sp>
      <p:pic>
        <p:nvPicPr>
          <p:cNvPr id="10" name="Picture 9">
            <a:extLst>
              <a:ext uri="{FF2B5EF4-FFF2-40B4-BE49-F238E27FC236}">
                <a16:creationId xmlns:a16="http://schemas.microsoft.com/office/drawing/2014/main" id="{FFC3D316-BB74-53B4-76BA-4D08354D9703}"/>
              </a:ext>
            </a:extLst>
          </p:cNvPr>
          <p:cNvPicPr>
            <a:picLocks noChangeAspect="1"/>
          </p:cNvPicPr>
          <p:nvPr/>
        </p:nvPicPr>
        <p:blipFill>
          <a:blip r:embed="rId3"/>
          <a:srcRect l="77776" t="65570" r="7424" b="10185"/>
          <a:stretch/>
        </p:blipFill>
        <p:spPr>
          <a:xfrm>
            <a:off x="728965" y="3433882"/>
            <a:ext cx="223936" cy="223517"/>
          </a:xfrm>
          <a:prstGeom prst="rect">
            <a:avLst/>
          </a:prstGeom>
        </p:spPr>
      </p:pic>
      <p:pic>
        <p:nvPicPr>
          <p:cNvPr id="12" name="Picture 11">
            <a:extLst>
              <a:ext uri="{FF2B5EF4-FFF2-40B4-BE49-F238E27FC236}">
                <a16:creationId xmlns:a16="http://schemas.microsoft.com/office/drawing/2014/main" id="{EF8170E0-1F94-A9ED-1E6E-9F9E4455CA58}"/>
              </a:ext>
            </a:extLst>
          </p:cNvPr>
          <p:cNvPicPr>
            <a:picLocks noChangeAspect="1"/>
          </p:cNvPicPr>
          <p:nvPr/>
        </p:nvPicPr>
        <p:blipFill>
          <a:blip r:embed="rId3"/>
          <a:srcRect l="77776" t="65570" r="7424" b="10185"/>
          <a:stretch/>
        </p:blipFill>
        <p:spPr>
          <a:xfrm>
            <a:off x="728965" y="3900202"/>
            <a:ext cx="223936" cy="223517"/>
          </a:xfrm>
          <a:prstGeom prst="rect">
            <a:avLst/>
          </a:prstGeom>
        </p:spPr>
      </p:pic>
      <p:pic>
        <p:nvPicPr>
          <p:cNvPr id="13" name="Picture 12">
            <a:extLst>
              <a:ext uri="{FF2B5EF4-FFF2-40B4-BE49-F238E27FC236}">
                <a16:creationId xmlns:a16="http://schemas.microsoft.com/office/drawing/2014/main" id="{84A5AA63-08F0-13B1-9BF7-E19216CC26D0}"/>
              </a:ext>
            </a:extLst>
          </p:cNvPr>
          <p:cNvPicPr>
            <a:picLocks noChangeAspect="1"/>
          </p:cNvPicPr>
          <p:nvPr/>
        </p:nvPicPr>
        <p:blipFill>
          <a:blip r:embed="rId3"/>
          <a:srcRect l="77776" t="65570" r="7424" b="10185"/>
          <a:stretch/>
        </p:blipFill>
        <p:spPr>
          <a:xfrm>
            <a:off x="728965" y="4462789"/>
            <a:ext cx="223936" cy="223517"/>
          </a:xfrm>
          <a:prstGeom prst="rect">
            <a:avLst/>
          </a:prstGeom>
        </p:spPr>
      </p:pic>
      <p:sp>
        <p:nvSpPr>
          <p:cNvPr id="14" name="TextBox 13">
            <a:extLst>
              <a:ext uri="{FF2B5EF4-FFF2-40B4-BE49-F238E27FC236}">
                <a16:creationId xmlns:a16="http://schemas.microsoft.com/office/drawing/2014/main" id="{6402DCCD-67B7-996E-7ABF-1D7C8B18DEF9}"/>
              </a:ext>
            </a:extLst>
          </p:cNvPr>
          <p:cNvSpPr txBox="1"/>
          <p:nvPr/>
        </p:nvSpPr>
        <p:spPr>
          <a:xfrm>
            <a:off x="952901" y="4950520"/>
            <a:ext cx="3306049" cy="400110"/>
          </a:xfrm>
          <a:prstGeom prst="rect">
            <a:avLst/>
          </a:prstGeom>
          <a:noFill/>
        </p:spPr>
        <p:txBody>
          <a:bodyPr wrap="square" rtlCol="0">
            <a:spAutoFit/>
          </a:bodyPr>
          <a:lstStyle/>
          <a:p>
            <a:r>
              <a:rPr lang="ja" sz="1000" dirty="0"/>
              <a:t>エンドユーザー産業からの需要増加がインドの特殊化学品市場の成長を牽引</a:t>
            </a:r>
            <a:endParaRPr lang="en-IN" sz="1000" dirty="0"/>
          </a:p>
        </p:txBody>
      </p:sp>
      <p:pic>
        <p:nvPicPr>
          <p:cNvPr id="20" name="Picture 19">
            <a:extLst>
              <a:ext uri="{FF2B5EF4-FFF2-40B4-BE49-F238E27FC236}">
                <a16:creationId xmlns:a16="http://schemas.microsoft.com/office/drawing/2014/main" id="{677AE560-8EFE-7684-98EB-FCAB51B68467}"/>
              </a:ext>
            </a:extLst>
          </p:cNvPr>
          <p:cNvPicPr>
            <a:picLocks noChangeAspect="1"/>
          </p:cNvPicPr>
          <p:nvPr/>
        </p:nvPicPr>
        <p:blipFill>
          <a:blip r:embed="rId3"/>
          <a:srcRect l="77776" t="65570" r="7424" b="10185"/>
          <a:stretch/>
        </p:blipFill>
        <p:spPr>
          <a:xfrm>
            <a:off x="728965" y="5017186"/>
            <a:ext cx="223936" cy="223517"/>
          </a:xfrm>
          <a:prstGeom prst="rect">
            <a:avLst/>
          </a:prstGeom>
        </p:spPr>
      </p:pic>
      <p:sp>
        <p:nvSpPr>
          <p:cNvPr id="21" name="TextBox 20">
            <a:extLst>
              <a:ext uri="{FF2B5EF4-FFF2-40B4-BE49-F238E27FC236}">
                <a16:creationId xmlns:a16="http://schemas.microsoft.com/office/drawing/2014/main" id="{C45DDAD7-DB6E-F6D1-E1C3-6AFDAB24350C}"/>
              </a:ext>
            </a:extLst>
          </p:cNvPr>
          <p:cNvSpPr txBox="1"/>
          <p:nvPr/>
        </p:nvSpPr>
        <p:spPr>
          <a:xfrm>
            <a:off x="952901" y="5470775"/>
            <a:ext cx="3427461" cy="246221"/>
          </a:xfrm>
          <a:prstGeom prst="rect">
            <a:avLst/>
          </a:prstGeom>
          <a:noFill/>
        </p:spPr>
        <p:txBody>
          <a:bodyPr wrap="square" rtlCol="0">
            <a:spAutoFit/>
          </a:bodyPr>
          <a:lstStyle/>
          <a:p>
            <a:r>
              <a:rPr lang="ja" sz="1000" dirty="0"/>
              <a:t>インドは米国、日本、中国に次ぐ</a:t>
            </a:r>
            <a:r>
              <a:rPr lang="ja-JP" altLang="en-US" sz="1000" dirty="0"/>
              <a:t>世界４</a:t>
            </a:r>
            <a:r>
              <a:rPr lang="ja" sz="1000" dirty="0"/>
              <a:t>位の農薬生産国</a:t>
            </a:r>
            <a:endParaRPr lang="en-IN" sz="1000" dirty="0"/>
          </a:p>
        </p:txBody>
      </p:sp>
      <p:pic>
        <p:nvPicPr>
          <p:cNvPr id="22" name="Picture 21">
            <a:extLst>
              <a:ext uri="{FF2B5EF4-FFF2-40B4-BE49-F238E27FC236}">
                <a16:creationId xmlns:a16="http://schemas.microsoft.com/office/drawing/2014/main" id="{CBC36E93-293C-1E98-D00A-984C143F82FD}"/>
              </a:ext>
            </a:extLst>
          </p:cNvPr>
          <p:cNvPicPr>
            <a:picLocks noChangeAspect="1"/>
          </p:cNvPicPr>
          <p:nvPr/>
        </p:nvPicPr>
        <p:blipFill>
          <a:blip r:embed="rId3"/>
          <a:srcRect l="77776" t="65570" r="7424" b="10185"/>
          <a:stretch/>
        </p:blipFill>
        <p:spPr>
          <a:xfrm>
            <a:off x="728965" y="5464410"/>
            <a:ext cx="223936" cy="223517"/>
          </a:xfrm>
          <a:prstGeom prst="rect">
            <a:avLst/>
          </a:prstGeom>
        </p:spPr>
      </p:pic>
      <p:sp>
        <p:nvSpPr>
          <p:cNvPr id="26" name="TextBox 25">
            <a:extLst>
              <a:ext uri="{FF2B5EF4-FFF2-40B4-BE49-F238E27FC236}">
                <a16:creationId xmlns:a16="http://schemas.microsoft.com/office/drawing/2014/main" id="{AE785CED-CF2A-D958-28FC-E8CBF202CBCA}"/>
              </a:ext>
            </a:extLst>
          </p:cNvPr>
          <p:cNvSpPr txBox="1"/>
          <p:nvPr/>
        </p:nvSpPr>
        <p:spPr>
          <a:xfrm>
            <a:off x="4846777" y="2516303"/>
            <a:ext cx="3034854" cy="707886"/>
          </a:xfrm>
          <a:prstGeom prst="rect">
            <a:avLst/>
          </a:prstGeom>
          <a:solidFill>
            <a:srgbClr val="FFC000"/>
          </a:solidFill>
          <a:ln>
            <a:noFill/>
          </a:ln>
        </p:spPr>
        <p:txBody>
          <a:bodyPr wrap="square" rtlCol="0">
            <a:spAutoFit/>
          </a:bodyPr>
          <a:lstStyle/>
          <a:p>
            <a:r>
              <a:rPr lang="ja" sz="1000" b="1"/>
              <a:t>ステークホルダーや世界中のバイヤーからの圧力が高まるにつれ、企業はよりクリーンな</a:t>
            </a:r>
            <a:r>
              <a:rPr lang="ja" sz="1000"/>
              <a:t>製造を採用し、排出量と廃棄物を削減し、透明性の高いサプライチェーンを構築するよう求められている。</a:t>
            </a:r>
            <a:endParaRPr lang="en-IN" sz="1000"/>
          </a:p>
        </p:txBody>
      </p:sp>
      <p:sp>
        <p:nvSpPr>
          <p:cNvPr id="27" name="TextBox 26">
            <a:extLst>
              <a:ext uri="{FF2B5EF4-FFF2-40B4-BE49-F238E27FC236}">
                <a16:creationId xmlns:a16="http://schemas.microsoft.com/office/drawing/2014/main" id="{93CF9DF5-6126-E1DE-8F47-2D145FA6BCBC}"/>
              </a:ext>
            </a:extLst>
          </p:cNvPr>
          <p:cNvSpPr txBox="1"/>
          <p:nvPr/>
        </p:nvSpPr>
        <p:spPr>
          <a:xfrm>
            <a:off x="4840384" y="1893629"/>
            <a:ext cx="3041248" cy="553998"/>
          </a:xfrm>
          <a:prstGeom prst="rect">
            <a:avLst/>
          </a:prstGeom>
          <a:solidFill>
            <a:srgbClr val="FFC000"/>
          </a:solidFill>
          <a:ln>
            <a:noFill/>
          </a:ln>
        </p:spPr>
        <p:txBody>
          <a:bodyPr wrap="square" rtlCol="0">
            <a:spAutoFit/>
          </a:bodyPr>
          <a:lstStyle/>
          <a:p>
            <a:r>
              <a:rPr lang="ja" sz="1000" b="1" dirty="0"/>
              <a:t>ESGの統合は</a:t>
            </a:r>
            <a:r>
              <a:rPr lang="ja" sz="1000" dirty="0"/>
              <a:t>、ブランド価値の向上、規制遵守の実現、効率化を実現する競争上の差別化要因となってい</a:t>
            </a:r>
            <a:r>
              <a:rPr lang="ja-JP" altLang="en-US" sz="1000" dirty="0"/>
              <a:t>る</a:t>
            </a:r>
            <a:r>
              <a:rPr lang="ja" sz="1000" dirty="0"/>
              <a:t>。</a:t>
            </a:r>
            <a:endParaRPr lang="en-IN" sz="1000" dirty="0"/>
          </a:p>
        </p:txBody>
      </p:sp>
      <p:sp>
        <p:nvSpPr>
          <p:cNvPr id="28" name="TextBox 27">
            <a:extLst>
              <a:ext uri="{FF2B5EF4-FFF2-40B4-BE49-F238E27FC236}">
                <a16:creationId xmlns:a16="http://schemas.microsoft.com/office/drawing/2014/main" id="{89BDBA49-1934-01F3-BC1F-E35BD42F00FB}"/>
              </a:ext>
            </a:extLst>
          </p:cNvPr>
          <p:cNvSpPr txBox="1"/>
          <p:nvPr/>
        </p:nvSpPr>
        <p:spPr>
          <a:xfrm>
            <a:off x="4838724" y="4019185"/>
            <a:ext cx="3031962" cy="707886"/>
          </a:xfrm>
          <a:prstGeom prst="rect">
            <a:avLst/>
          </a:prstGeom>
          <a:solidFill>
            <a:srgbClr val="FFC000"/>
          </a:solidFill>
          <a:ln>
            <a:noFill/>
          </a:ln>
        </p:spPr>
        <p:txBody>
          <a:bodyPr wrap="square" rtlCol="0">
            <a:spAutoFit/>
          </a:bodyPr>
          <a:lstStyle/>
          <a:p>
            <a:r>
              <a:rPr lang="ja" sz="1000" b="1" dirty="0"/>
              <a:t>持続可能性に関連した投資は、強力なESG実践を示す企業に流れ込んでおり</a:t>
            </a:r>
            <a:r>
              <a:rPr lang="ja" sz="1000" dirty="0"/>
              <a:t>、特に特殊化学品分野では2025年までに3,040億米ドルに達すると予測されている。</a:t>
            </a:r>
            <a:endParaRPr lang="en-IN" sz="1000" dirty="0"/>
          </a:p>
        </p:txBody>
      </p:sp>
      <p:sp>
        <p:nvSpPr>
          <p:cNvPr id="29" name="TextBox 28">
            <a:extLst>
              <a:ext uri="{FF2B5EF4-FFF2-40B4-BE49-F238E27FC236}">
                <a16:creationId xmlns:a16="http://schemas.microsoft.com/office/drawing/2014/main" id="{2E0BC97F-B6E0-6321-B374-5A11F2FCD257}"/>
              </a:ext>
            </a:extLst>
          </p:cNvPr>
          <p:cNvSpPr txBox="1"/>
          <p:nvPr/>
        </p:nvSpPr>
        <p:spPr>
          <a:xfrm>
            <a:off x="4840384" y="3267744"/>
            <a:ext cx="3041248" cy="707886"/>
          </a:xfrm>
          <a:prstGeom prst="rect">
            <a:avLst/>
          </a:prstGeom>
          <a:solidFill>
            <a:srgbClr val="FFC000"/>
          </a:solidFill>
          <a:ln>
            <a:noFill/>
          </a:ln>
        </p:spPr>
        <p:txBody>
          <a:bodyPr wrap="square" rtlCol="0">
            <a:spAutoFit/>
          </a:bodyPr>
          <a:lstStyle/>
          <a:p>
            <a:r>
              <a:rPr lang="ja" sz="1000" b="1" dirty="0"/>
              <a:t>業界の変革により、</a:t>
            </a:r>
            <a:r>
              <a:rPr lang="ja" sz="1000" dirty="0"/>
              <a:t>グリーンイノベーション、グローバルパートナーシップ、長期的な価値創造のプラットフォームが構築され、インドは責任ある世界的化学製造拠点としての地位を確立してい</a:t>
            </a:r>
            <a:r>
              <a:rPr lang="ja-JP" altLang="en-US" sz="1000" dirty="0"/>
              <a:t>る</a:t>
            </a:r>
            <a:r>
              <a:rPr lang="ja" sz="1000" dirty="0"/>
              <a:t>。</a:t>
            </a:r>
            <a:endParaRPr lang="en-IN" sz="1000" dirty="0"/>
          </a:p>
        </p:txBody>
      </p:sp>
      <p:pic>
        <p:nvPicPr>
          <p:cNvPr id="31" name="Picture 30">
            <a:extLst>
              <a:ext uri="{FF2B5EF4-FFF2-40B4-BE49-F238E27FC236}">
                <a16:creationId xmlns:a16="http://schemas.microsoft.com/office/drawing/2014/main" id="{9E635D1A-0B87-316A-50A6-C862B1876A5D}"/>
              </a:ext>
            </a:extLst>
          </p:cNvPr>
          <p:cNvPicPr>
            <a:picLocks noChangeAspect="1"/>
          </p:cNvPicPr>
          <p:nvPr/>
        </p:nvPicPr>
        <p:blipFill>
          <a:blip r:embed="rId4">
            <a:clrChange>
              <a:clrFrom>
                <a:srgbClr val="FFFFFF"/>
              </a:clrFrom>
              <a:clrTo>
                <a:srgbClr val="FFFFFF">
                  <a:alpha val="0"/>
                </a:srgbClr>
              </a:clrTo>
            </a:clrChange>
          </a:blip>
          <a:srcRect l="11361" t="17076" r="12244" b="21513"/>
          <a:stretch>
            <a:fillRect/>
          </a:stretch>
        </p:blipFill>
        <p:spPr>
          <a:xfrm>
            <a:off x="8287353" y="1882035"/>
            <a:ext cx="702643" cy="399310"/>
          </a:xfrm>
          <a:prstGeom prst="rect">
            <a:avLst/>
          </a:prstGeom>
        </p:spPr>
      </p:pic>
      <p:sp>
        <p:nvSpPr>
          <p:cNvPr id="32" name="TextBox 31">
            <a:extLst>
              <a:ext uri="{FF2B5EF4-FFF2-40B4-BE49-F238E27FC236}">
                <a16:creationId xmlns:a16="http://schemas.microsoft.com/office/drawing/2014/main" id="{312FFA25-2E62-B9CE-5A78-DC3F3476E1F9}"/>
              </a:ext>
            </a:extLst>
          </p:cNvPr>
          <p:cNvSpPr txBox="1"/>
          <p:nvPr/>
        </p:nvSpPr>
        <p:spPr>
          <a:xfrm>
            <a:off x="9148953" y="1881635"/>
            <a:ext cx="2404430" cy="400110"/>
          </a:xfrm>
          <a:prstGeom prst="rect">
            <a:avLst/>
          </a:prstGeom>
          <a:noFill/>
        </p:spPr>
        <p:txBody>
          <a:bodyPr wrap="square" rtlCol="0">
            <a:spAutoFit/>
          </a:bodyPr>
          <a:lstStyle/>
          <a:p>
            <a:r>
              <a:rPr lang="ja" sz="1000" b="1" dirty="0">
                <a:latin typeface="Poppins" panose="00000500000000000000" pitchFamily="2" charset="0"/>
                <a:cs typeface="Poppins" panose="00000500000000000000" pitchFamily="2" charset="0"/>
              </a:rPr>
              <a:t>オムカー・ケミカル・インダストリーズ・プライベート・リミテッド</a:t>
            </a:r>
          </a:p>
        </p:txBody>
      </p:sp>
      <p:sp>
        <p:nvSpPr>
          <p:cNvPr id="33" name="TextBox 32">
            <a:extLst>
              <a:ext uri="{FF2B5EF4-FFF2-40B4-BE49-F238E27FC236}">
                <a16:creationId xmlns:a16="http://schemas.microsoft.com/office/drawing/2014/main" id="{5EED4C0B-247C-C779-CDDA-7EF6BA2043A0}"/>
              </a:ext>
            </a:extLst>
          </p:cNvPr>
          <p:cNvSpPr txBox="1"/>
          <p:nvPr/>
        </p:nvSpPr>
        <p:spPr>
          <a:xfrm>
            <a:off x="8035557" y="2352387"/>
            <a:ext cx="3660553" cy="1015663"/>
          </a:xfrm>
          <a:prstGeom prst="rect">
            <a:avLst/>
          </a:prstGeom>
          <a:solidFill>
            <a:schemeClr val="bg1">
              <a:lumMod val="85000"/>
            </a:schemeClr>
          </a:solidFill>
        </p:spPr>
        <p:txBody>
          <a:bodyPr wrap="square" rtlCol="0">
            <a:spAutoFit/>
          </a:bodyPr>
          <a:lstStyle/>
          <a:p>
            <a:r>
              <a:rPr lang="ja" sz="1000" dirty="0"/>
              <a:t>インドの大手アグリビジネス企業であり、シンガポールのウィルマー・インターナショナルとの合弁会社であるアダニ・ウィルマー社は、オムカー・ケミカル・インダストリーズの株式67%を約700万米ドルで取得した。これは、アダニ・ウィルマー社が化学品製造分野へ戦略的に多角化を進めることを示すもの。</a:t>
            </a:r>
            <a:endParaRPr lang="en-US" altLang="ja" sz="1000" dirty="0"/>
          </a:p>
        </p:txBody>
      </p:sp>
      <p:pic>
        <p:nvPicPr>
          <p:cNvPr id="34" name="Picture 33">
            <a:extLst>
              <a:ext uri="{FF2B5EF4-FFF2-40B4-BE49-F238E27FC236}">
                <a16:creationId xmlns:a16="http://schemas.microsoft.com/office/drawing/2014/main" id="{DDC28923-ACE1-C0CA-BD79-E642C1B28FE3}"/>
              </a:ext>
            </a:extLst>
          </p:cNvPr>
          <p:cNvPicPr>
            <a:picLocks noChangeAspect="1"/>
          </p:cNvPicPr>
          <p:nvPr/>
        </p:nvPicPr>
        <p:blipFill>
          <a:blip r:embed="rId5"/>
          <a:stretch>
            <a:fillRect/>
          </a:stretch>
        </p:blipFill>
        <p:spPr>
          <a:xfrm>
            <a:off x="8149488" y="3381438"/>
            <a:ext cx="1200333" cy="400111"/>
          </a:xfrm>
          <a:prstGeom prst="rect">
            <a:avLst/>
          </a:prstGeom>
        </p:spPr>
      </p:pic>
      <p:pic>
        <p:nvPicPr>
          <p:cNvPr id="35" name="Picture 34">
            <a:extLst>
              <a:ext uri="{FF2B5EF4-FFF2-40B4-BE49-F238E27FC236}">
                <a16:creationId xmlns:a16="http://schemas.microsoft.com/office/drawing/2014/main" id="{DF96CBAA-F532-E110-2DC1-13760D77F0AE}"/>
              </a:ext>
            </a:extLst>
          </p:cNvPr>
          <p:cNvPicPr>
            <a:picLocks noChangeAspect="1"/>
          </p:cNvPicPr>
          <p:nvPr/>
        </p:nvPicPr>
        <p:blipFill>
          <a:blip r:embed="rId6"/>
          <a:stretch>
            <a:fillRect/>
          </a:stretch>
        </p:blipFill>
        <p:spPr>
          <a:xfrm>
            <a:off x="8033366" y="4993693"/>
            <a:ext cx="1958757" cy="182817"/>
          </a:xfrm>
          <a:prstGeom prst="rect">
            <a:avLst/>
          </a:prstGeom>
        </p:spPr>
      </p:pic>
      <p:pic>
        <p:nvPicPr>
          <p:cNvPr id="36" name="Picture 35">
            <a:extLst>
              <a:ext uri="{FF2B5EF4-FFF2-40B4-BE49-F238E27FC236}">
                <a16:creationId xmlns:a16="http://schemas.microsoft.com/office/drawing/2014/main" id="{43E04F67-E509-98A4-383B-4B62B7D23040}"/>
              </a:ext>
            </a:extLst>
          </p:cNvPr>
          <p:cNvPicPr>
            <a:picLocks noChangeAspect="1"/>
          </p:cNvPicPr>
          <p:nvPr/>
        </p:nvPicPr>
        <p:blipFill>
          <a:blip r:embed="rId7"/>
          <a:srcRect t="33773" b="33248"/>
          <a:stretch>
            <a:fillRect/>
          </a:stretch>
        </p:blipFill>
        <p:spPr>
          <a:xfrm>
            <a:off x="10113170" y="4793076"/>
            <a:ext cx="1440212" cy="474973"/>
          </a:xfrm>
          <a:prstGeom prst="rect">
            <a:avLst/>
          </a:prstGeom>
        </p:spPr>
      </p:pic>
      <p:pic>
        <p:nvPicPr>
          <p:cNvPr id="37" name="Picture 36">
            <a:extLst>
              <a:ext uri="{FF2B5EF4-FFF2-40B4-BE49-F238E27FC236}">
                <a16:creationId xmlns:a16="http://schemas.microsoft.com/office/drawing/2014/main" id="{32BBFF85-4EE4-ABCA-7F23-1658A78AA77D}"/>
              </a:ext>
            </a:extLst>
          </p:cNvPr>
          <p:cNvPicPr>
            <a:picLocks noChangeAspect="1"/>
          </p:cNvPicPr>
          <p:nvPr/>
        </p:nvPicPr>
        <p:blipFill>
          <a:blip r:embed="rId8"/>
          <a:srcRect t="36917" b="38010"/>
          <a:stretch>
            <a:fillRect/>
          </a:stretch>
        </p:blipFill>
        <p:spPr>
          <a:xfrm>
            <a:off x="9549559" y="3414916"/>
            <a:ext cx="1200333" cy="300951"/>
          </a:xfrm>
          <a:prstGeom prst="rect">
            <a:avLst/>
          </a:prstGeom>
        </p:spPr>
      </p:pic>
      <p:sp>
        <p:nvSpPr>
          <p:cNvPr id="38" name="TextBox 37">
            <a:extLst>
              <a:ext uri="{FF2B5EF4-FFF2-40B4-BE49-F238E27FC236}">
                <a16:creationId xmlns:a16="http://schemas.microsoft.com/office/drawing/2014/main" id="{DCFC05AE-7C41-7EA1-6DC3-63DE00F5A15E}"/>
              </a:ext>
            </a:extLst>
          </p:cNvPr>
          <p:cNvSpPr txBox="1"/>
          <p:nvPr/>
        </p:nvSpPr>
        <p:spPr>
          <a:xfrm>
            <a:off x="10749892" y="3375919"/>
            <a:ext cx="946218" cy="400111"/>
          </a:xfrm>
          <a:prstGeom prst="rect">
            <a:avLst/>
          </a:prstGeom>
          <a:noFill/>
        </p:spPr>
        <p:txBody>
          <a:bodyPr wrap="square" rtlCol="0">
            <a:spAutoFit/>
          </a:bodyPr>
          <a:lstStyle/>
          <a:p>
            <a:r>
              <a:rPr lang="ja" sz="1000" b="1" err="1">
                <a:latin typeface="Poppins" panose="00000500000000000000" pitchFamily="2" charset="0"/>
                <a:cs typeface="Poppins" panose="00000500000000000000" pitchFamily="2" charset="0"/>
              </a:rPr>
              <a:t>スワンベ</a:t>
            </a:r>
            <a:r>
              <a:rPr lang="ja" sz="1000" b="1">
                <a:latin typeface="Poppins" panose="00000500000000000000" pitchFamily="2" charset="0"/>
                <a:cs typeface="Poppins" panose="00000500000000000000" pitchFamily="2" charset="0"/>
              </a:rPr>
              <a:t>ケミカルズ</a:t>
            </a:r>
          </a:p>
        </p:txBody>
      </p:sp>
      <p:sp>
        <p:nvSpPr>
          <p:cNvPr id="39" name="TextBox 38">
            <a:extLst>
              <a:ext uri="{FF2B5EF4-FFF2-40B4-BE49-F238E27FC236}">
                <a16:creationId xmlns:a16="http://schemas.microsoft.com/office/drawing/2014/main" id="{476B6956-1587-E125-3038-C09880468234}"/>
              </a:ext>
            </a:extLst>
          </p:cNvPr>
          <p:cNvSpPr txBox="1"/>
          <p:nvPr/>
        </p:nvSpPr>
        <p:spPr>
          <a:xfrm>
            <a:off x="8044563" y="3836974"/>
            <a:ext cx="3660553" cy="1015663"/>
          </a:xfrm>
          <a:prstGeom prst="rect">
            <a:avLst/>
          </a:prstGeom>
          <a:solidFill>
            <a:schemeClr val="bg1">
              <a:lumMod val="85000"/>
            </a:schemeClr>
          </a:solidFill>
        </p:spPr>
        <p:txBody>
          <a:bodyPr wrap="square" rtlCol="0">
            <a:spAutoFit/>
          </a:bodyPr>
          <a:lstStyle/>
          <a:p>
            <a:r>
              <a:rPr lang="ja" sz="1000" dirty="0"/>
              <a:t>ドイツに拠点を置くインターナショナル・ケミカル・インベスターズ・グループ（ICIG）は、インドの大手特殊化学品および医薬中間体メーカーであるヴァサント・ケミカルズの過半数株式を取得した。同社はICIG傘下のワイルケム・グループに統合され、ファインケミカル事業のプラットフォーム強化につなが</a:t>
            </a:r>
            <a:r>
              <a:rPr lang="ja-JP" altLang="en-US" sz="1000" dirty="0"/>
              <a:t>る</a:t>
            </a:r>
            <a:r>
              <a:rPr lang="ja" sz="1000" dirty="0"/>
              <a:t>。</a:t>
            </a:r>
            <a:endParaRPr lang="en-US" altLang="ja" sz="1000" dirty="0"/>
          </a:p>
        </p:txBody>
      </p:sp>
      <p:sp>
        <p:nvSpPr>
          <p:cNvPr id="40" name="TextBox 39">
            <a:extLst>
              <a:ext uri="{FF2B5EF4-FFF2-40B4-BE49-F238E27FC236}">
                <a16:creationId xmlns:a16="http://schemas.microsoft.com/office/drawing/2014/main" id="{0838C1AD-769D-5F97-7BC6-A654E5156C9A}"/>
              </a:ext>
            </a:extLst>
          </p:cNvPr>
          <p:cNvSpPr txBox="1"/>
          <p:nvPr/>
        </p:nvSpPr>
        <p:spPr>
          <a:xfrm>
            <a:off x="8044563" y="5212658"/>
            <a:ext cx="3660553" cy="1015663"/>
          </a:xfrm>
          <a:prstGeom prst="rect">
            <a:avLst/>
          </a:prstGeom>
          <a:solidFill>
            <a:schemeClr val="bg1">
              <a:lumMod val="85000"/>
            </a:schemeClr>
          </a:solidFill>
        </p:spPr>
        <p:txBody>
          <a:bodyPr wrap="square" rtlCol="0">
            <a:spAutoFit/>
          </a:bodyPr>
          <a:lstStyle/>
          <a:p>
            <a:r>
              <a:rPr lang="ja" sz="1000" dirty="0"/>
              <a:t>ドイツに拠点を置くインターナショナル・ケミカル・インベスターズ・グループ（ICIG）は、インドの大手特殊化学品および医薬中間体メーカーであるヴァサント・ケミカルズの過半数株式を取得した。同社はICIG傘下のワイルケム・グループに統合され、ファインケミカル事業のプラットフォーム強化につなが</a:t>
            </a:r>
            <a:r>
              <a:rPr lang="ja-JP" altLang="en-US" sz="1000" dirty="0"/>
              <a:t>る</a:t>
            </a:r>
            <a:r>
              <a:rPr lang="ja" sz="1000" dirty="0"/>
              <a:t>。</a:t>
            </a:r>
            <a:endParaRPr lang="en-US" altLang="ja" sz="1000" dirty="0"/>
          </a:p>
        </p:txBody>
      </p:sp>
      <p:pic>
        <p:nvPicPr>
          <p:cNvPr id="24" name="Graphic 23" descr="Flying Money with solid fill">
            <a:extLst>
              <a:ext uri="{FF2B5EF4-FFF2-40B4-BE49-F238E27FC236}">
                <a16:creationId xmlns:a16="http://schemas.microsoft.com/office/drawing/2014/main" id="{524789EF-4A80-3927-6191-D5C89D94216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31489" y="4139766"/>
            <a:ext cx="444721" cy="444721"/>
          </a:xfrm>
          <a:prstGeom prst="rect">
            <a:avLst/>
          </a:prstGeom>
        </p:spPr>
      </p:pic>
      <p:pic>
        <p:nvPicPr>
          <p:cNvPr id="42" name="Graphic 41" descr="Earth globe: Africa and Europe with solid fill">
            <a:extLst>
              <a:ext uri="{FF2B5EF4-FFF2-40B4-BE49-F238E27FC236}">
                <a16:creationId xmlns:a16="http://schemas.microsoft.com/office/drawing/2014/main" id="{B7D67198-6FE5-C42F-B19B-BB6B0A6294A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31489" y="3391282"/>
            <a:ext cx="444721" cy="444721"/>
          </a:xfrm>
          <a:prstGeom prst="rect">
            <a:avLst/>
          </a:prstGeom>
        </p:spPr>
      </p:pic>
      <p:pic>
        <p:nvPicPr>
          <p:cNvPr id="44" name="Graphic 43" descr="Alarm Ringing with solid fill">
            <a:extLst>
              <a:ext uri="{FF2B5EF4-FFF2-40B4-BE49-F238E27FC236}">
                <a16:creationId xmlns:a16="http://schemas.microsoft.com/office/drawing/2014/main" id="{93F64472-C745-6D4F-F03E-E8E5DA6D499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31489" y="2639411"/>
            <a:ext cx="444721" cy="444721"/>
          </a:xfrm>
          <a:prstGeom prst="rect">
            <a:avLst/>
          </a:prstGeom>
        </p:spPr>
      </p:pic>
      <p:pic>
        <p:nvPicPr>
          <p:cNvPr id="48" name="Graphic 47" descr="Link with solid fill">
            <a:extLst>
              <a:ext uri="{FF2B5EF4-FFF2-40B4-BE49-F238E27FC236}">
                <a16:creationId xmlns:a16="http://schemas.microsoft.com/office/drawing/2014/main" id="{52F0FECA-17E0-9A41-0DF5-7F42D8774DE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31489" y="1937351"/>
            <a:ext cx="444721" cy="444721"/>
          </a:xfrm>
          <a:prstGeom prst="rect">
            <a:avLst/>
          </a:prstGeom>
        </p:spPr>
      </p:pic>
      <p:sp>
        <p:nvSpPr>
          <p:cNvPr id="49" name="TextBox 48">
            <a:extLst>
              <a:ext uri="{FF2B5EF4-FFF2-40B4-BE49-F238E27FC236}">
                <a16:creationId xmlns:a16="http://schemas.microsoft.com/office/drawing/2014/main" id="{4799FE15-00AE-07AB-2D9D-40941F5594C2}"/>
              </a:ext>
            </a:extLst>
          </p:cNvPr>
          <p:cNvSpPr txBox="1"/>
          <p:nvPr/>
        </p:nvSpPr>
        <p:spPr>
          <a:xfrm>
            <a:off x="952901" y="5844751"/>
            <a:ext cx="3306049" cy="400110"/>
          </a:xfrm>
          <a:prstGeom prst="rect">
            <a:avLst/>
          </a:prstGeom>
          <a:noFill/>
        </p:spPr>
        <p:txBody>
          <a:bodyPr wrap="square" rtlCol="0">
            <a:spAutoFit/>
          </a:bodyPr>
          <a:lstStyle/>
          <a:p>
            <a:r>
              <a:rPr lang="ja" sz="1000" dirty="0"/>
              <a:t>化学企業のCEOの58%が</a:t>
            </a:r>
            <a:r>
              <a:rPr lang="ja-JP" altLang="en-US" sz="1000" dirty="0"/>
              <a:t>今後</a:t>
            </a:r>
            <a:r>
              <a:rPr lang="ja" altLang="ja-JP" sz="1000" dirty="0"/>
              <a:t>の持続可能性</a:t>
            </a:r>
            <a:r>
              <a:rPr lang="ja-JP" altLang="en-US" sz="1000" dirty="0"/>
              <a:t>への</a:t>
            </a:r>
            <a:r>
              <a:rPr lang="ja" sz="1000" dirty="0"/>
              <a:t>投資を優先している</a:t>
            </a:r>
          </a:p>
        </p:txBody>
      </p:sp>
      <p:pic>
        <p:nvPicPr>
          <p:cNvPr id="50" name="Picture 49">
            <a:extLst>
              <a:ext uri="{FF2B5EF4-FFF2-40B4-BE49-F238E27FC236}">
                <a16:creationId xmlns:a16="http://schemas.microsoft.com/office/drawing/2014/main" id="{E092BA01-9BF6-10D1-8344-417C27269AF6}"/>
              </a:ext>
            </a:extLst>
          </p:cNvPr>
          <p:cNvPicPr>
            <a:picLocks noChangeAspect="1"/>
          </p:cNvPicPr>
          <p:nvPr/>
        </p:nvPicPr>
        <p:blipFill>
          <a:blip r:embed="rId3"/>
          <a:srcRect l="77776" t="65570" r="7424" b="10185"/>
          <a:stretch/>
        </p:blipFill>
        <p:spPr>
          <a:xfrm>
            <a:off x="728965" y="5897655"/>
            <a:ext cx="223936" cy="223517"/>
          </a:xfrm>
          <a:prstGeom prst="rect">
            <a:avLst/>
          </a:prstGeom>
        </p:spPr>
      </p:pic>
      <p:sp>
        <p:nvSpPr>
          <p:cNvPr id="51" name="TextBox 50">
            <a:extLst>
              <a:ext uri="{FF2B5EF4-FFF2-40B4-BE49-F238E27FC236}">
                <a16:creationId xmlns:a16="http://schemas.microsoft.com/office/drawing/2014/main" id="{0584172B-5674-22AF-E554-96EFCB6234D3}"/>
              </a:ext>
            </a:extLst>
          </p:cNvPr>
          <p:cNvSpPr txBox="1"/>
          <p:nvPr/>
        </p:nvSpPr>
        <p:spPr>
          <a:xfrm>
            <a:off x="4331489" y="5060951"/>
            <a:ext cx="1530710" cy="246221"/>
          </a:xfrm>
          <a:prstGeom prst="rect">
            <a:avLst/>
          </a:prstGeom>
          <a:noFill/>
          <a:ln>
            <a:solidFill>
              <a:schemeClr val="tx1"/>
            </a:solidFill>
            <a:prstDash val="dash"/>
          </a:ln>
        </p:spPr>
        <p:txBody>
          <a:bodyPr wrap="square" rtlCol="0" anchor="ctr">
            <a:spAutoFit/>
          </a:bodyPr>
          <a:lstStyle/>
          <a:p>
            <a:pPr algn="ctr"/>
            <a:r>
              <a:rPr lang="ja" sz="1000" b="1" dirty="0"/>
              <a:t>コスト効率の高い生産</a:t>
            </a:r>
            <a:endParaRPr lang="en-IN" sz="1000" b="1" dirty="0"/>
          </a:p>
        </p:txBody>
      </p:sp>
      <p:sp>
        <p:nvSpPr>
          <p:cNvPr id="52" name="TextBox 51">
            <a:extLst>
              <a:ext uri="{FF2B5EF4-FFF2-40B4-BE49-F238E27FC236}">
                <a16:creationId xmlns:a16="http://schemas.microsoft.com/office/drawing/2014/main" id="{2C94CA5E-7A5F-98F3-5542-0685553BBB84}"/>
              </a:ext>
            </a:extLst>
          </p:cNvPr>
          <p:cNvSpPr txBox="1"/>
          <p:nvPr/>
        </p:nvSpPr>
        <p:spPr>
          <a:xfrm>
            <a:off x="5919039" y="4984443"/>
            <a:ext cx="1949017" cy="400110"/>
          </a:xfrm>
          <a:prstGeom prst="rect">
            <a:avLst/>
          </a:prstGeom>
          <a:noFill/>
          <a:ln>
            <a:solidFill>
              <a:schemeClr val="tx1"/>
            </a:solidFill>
            <a:prstDash val="dash"/>
          </a:ln>
        </p:spPr>
        <p:txBody>
          <a:bodyPr wrap="square" rtlCol="0" anchor="ctr">
            <a:spAutoFit/>
          </a:bodyPr>
          <a:lstStyle/>
          <a:p>
            <a:pPr algn="ctr"/>
            <a:r>
              <a:rPr lang="ja" sz="1000" b="1" dirty="0"/>
              <a:t>政府のインセンティブと</a:t>
            </a:r>
            <a:endParaRPr lang="en-US" altLang="ja" sz="1000" b="1" dirty="0"/>
          </a:p>
          <a:p>
            <a:pPr algn="ctr"/>
            <a:r>
              <a:rPr lang="ja" sz="1000" b="1" dirty="0"/>
              <a:t>化学産業クラスター</a:t>
            </a:r>
            <a:endParaRPr lang="en-IN" sz="1000" b="1" dirty="0"/>
          </a:p>
        </p:txBody>
      </p:sp>
      <p:sp>
        <p:nvSpPr>
          <p:cNvPr id="53" name="TextBox 52">
            <a:extLst>
              <a:ext uri="{FF2B5EF4-FFF2-40B4-BE49-F238E27FC236}">
                <a16:creationId xmlns:a16="http://schemas.microsoft.com/office/drawing/2014/main" id="{954ED241-5775-0F99-7949-1D1EE786B664}"/>
              </a:ext>
            </a:extLst>
          </p:cNvPr>
          <p:cNvSpPr txBox="1"/>
          <p:nvPr/>
        </p:nvSpPr>
        <p:spPr>
          <a:xfrm>
            <a:off x="5902750" y="5414547"/>
            <a:ext cx="918322" cy="774373"/>
          </a:xfrm>
          <a:prstGeom prst="rect">
            <a:avLst/>
          </a:prstGeom>
          <a:noFill/>
          <a:ln>
            <a:solidFill>
              <a:schemeClr val="tx1"/>
            </a:solidFill>
            <a:prstDash val="dash"/>
          </a:ln>
        </p:spPr>
        <p:txBody>
          <a:bodyPr wrap="square" rtlCol="0" anchor="ctr">
            <a:noAutofit/>
          </a:bodyPr>
          <a:lstStyle/>
          <a:p>
            <a:pPr algn="ctr"/>
            <a:r>
              <a:rPr lang="ja" sz="1000" b="1" dirty="0"/>
              <a:t>強力な知的財産保護と規制の整合</a:t>
            </a:r>
            <a:endParaRPr lang="en-IN" sz="1000" b="1" dirty="0"/>
          </a:p>
        </p:txBody>
      </p:sp>
      <p:sp>
        <p:nvSpPr>
          <p:cNvPr id="54" name="TextBox 53">
            <a:extLst>
              <a:ext uri="{FF2B5EF4-FFF2-40B4-BE49-F238E27FC236}">
                <a16:creationId xmlns:a16="http://schemas.microsoft.com/office/drawing/2014/main" id="{C8796563-C4D0-6A03-2E94-7A4EE61251AD}"/>
              </a:ext>
            </a:extLst>
          </p:cNvPr>
          <p:cNvSpPr txBox="1"/>
          <p:nvPr/>
        </p:nvSpPr>
        <p:spPr>
          <a:xfrm>
            <a:off x="6858000" y="5412077"/>
            <a:ext cx="1002183" cy="774373"/>
          </a:xfrm>
          <a:prstGeom prst="rect">
            <a:avLst/>
          </a:prstGeom>
          <a:noFill/>
          <a:ln>
            <a:solidFill>
              <a:schemeClr val="tx1"/>
            </a:solidFill>
            <a:prstDash val="dash"/>
          </a:ln>
        </p:spPr>
        <p:txBody>
          <a:bodyPr wrap="square" rtlCol="0" anchor="ctr">
            <a:noAutofit/>
          </a:bodyPr>
          <a:lstStyle/>
          <a:p>
            <a:pPr algn="ctr"/>
            <a:r>
              <a:rPr lang="ja" sz="1000" b="1" dirty="0"/>
              <a:t>化学プロセス革新のための熟練した人材</a:t>
            </a:r>
            <a:endParaRPr lang="en-IN" sz="1000" b="1" dirty="0"/>
          </a:p>
        </p:txBody>
      </p:sp>
      <p:sp>
        <p:nvSpPr>
          <p:cNvPr id="56" name="TextBox 55">
            <a:extLst>
              <a:ext uri="{FF2B5EF4-FFF2-40B4-BE49-F238E27FC236}">
                <a16:creationId xmlns:a16="http://schemas.microsoft.com/office/drawing/2014/main" id="{64FB6F46-DBFD-BD3F-720D-AB2A82D3E8AF}"/>
              </a:ext>
            </a:extLst>
          </p:cNvPr>
          <p:cNvSpPr txBox="1"/>
          <p:nvPr/>
        </p:nvSpPr>
        <p:spPr>
          <a:xfrm>
            <a:off x="4332581" y="5412078"/>
            <a:ext cx="1530715" cy="776842"/>
          </a:xfrm>
          <a:prstGeom prst="rect">
            <a:avLst/>
          </a:prstGeom>
          <a:noFill/>
          <a:ln>
            <a:solidFill>
              <a:schemeClr val="tx1"/>
            </a:solidFill>
            <a:prstDash val="dash"/>
          </a:ln>
        </p:spPr>
        <p:txBody>
          <a:bodyPr wrap="square" rtlCol="0" anchor="ctr">
            <a:noAutofit/>
          </a:bodyPr>
          <a:lstStyle/>
          <a:p>
            <a:pPr algn="ctr"/>
            <a:r>
              <a:rPr lang="ja" sz="1000" b="1" dirty="0"/>
              <a:t>より迅速なスケールアップとグローバルサプライチェーンの統合</a:t>
            </a:r>
            <a:endParaRPr lang="en-IN" sz="1000" b="1" dirty="0"/>
          </a:p>
        </p:txBody>
      </p:sp>
      <p:sp>
        <p:nvSpPr>
          <p:cNvPr id="57" name="TextBox 56">
            <a:extLst>
              <a:ext uri="{FF2B5EF4-FFF2-40B4-BE49-F238E27FC236}">
                <a16:creationId xmlns:a16="http://schemas.microsoft.com/office/drawing/2014/main" id="{19C8FD77-02A6-AF17-9E86-E8509E216BA6}"/>
              </a:ext>
            </a:extLst>
          </p:cNvPr>
          <p:cNvSpPr txBox="1"/>
          <p:nvPr/>
        </p:nvSpPr>
        <p:spPr>
          <a:xfrm>
            <a:off x="4380365" y="4729564"/>
            <a:ext cx="3431080" cy="246221"/>
          </a:xfrm>
          <a:prstGeom prst="rect">
            <a:avLst/>
          </a:prstGeom>
          <a:noFill/>
        </p:spPr>
        <p:txBody>
          <a:bodyPr wrap="square" rtlCol="0">
            <a:spAutoFit/>
          </a:bodyPr>
          <a:lstStyle/>
          <a:p>
            <a:pPr algn="ctr"/>
            <a:r>
              <a:rPr lang="ja" sz="1000" b="1">
                <a:latin typeface="Poppins" panose="00000500000000000000" pitchFamily="2" charset="0"/>
                <a:cs typeface="Poppins" panose="00000500000000000000" pitchFamily="2" charset="0"/>
              </a:rPr>
              <a:t>インドにおける契約製造のメリット</a:t>
            </a:r>
            <a:endParaRPr lang="en-IN" sz="1000" b="1">
              <a:latin typeface="Poppins" panose="00000500000000000000" pitchFamily="2" charset="0"/>
              <a:cs typeface="Poppins" panose="00000500000000000000" pitchFamily="2" charset="0"/>
            </a:endParaRPr>
          </a:p>
        </p:txBody>
      </p:sp>
      <p:sp>
        <p:nvSpPr>
          <p:cNvPr id="15" name="Slide Number Placeholder 14">
            <a:extLst>
              <a:ext uri="{FF2B5EF4-FFF2-40B4-BE49-F238E27FC236}">
                <a16:creationId xmlns:a16="http://schemas.microsoft.com/office/drawing/2014/main" id="{02155891-A0CE-E16A-607B-8B60C6983C8A}"/>
              </a:ext>
            </a:extLst>
          </p:cNvPr>
          <p:cNvSpPr>
            <a:spLocks noGrp="1"/>
          </p:cNvSpPr>
          <p:nvPr>
            <p:ph type="sldNum" sz="quarter" idx="12"/>
          </p:nvPr>
        </p:nvSpPr>
        <p:spPr/>
        <p:txBody>
          <a:bodyPr/>
          <a:lstStyle/>
          <a:p>
            <a:fld id="{F57510DD-BC01-452C-839D-799B49A94BF7}" type="slidenum">
              <a:rPr lang="en-IN" smtClean="0"/>
              <a:t>18</a:t>
            </a:fld>
            <a:endParaRPr lang="en-IN"/>
          </a:p>
        </p:txBody>
      </p:sp>
    </p:spTree>
    <p:extLst>
      <p:ext uri="{BB962C8B-B14F-4D97-AF65-F5344CB8AC3E}">
        <p14:creationId xmlns:p14="http://schemas.microsoft.com/office/powerpoint/2010/main" val="3514443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7F78B-E093-3207-2D5D-F80C9F8E5969}"/>
            </a:ext>
          </a:extLst>
        </p:cNvPr>
        <p:cNvGrpSpPr/>
        <p:nvPr/>
      </p:nvGrpSpPr>
      <p:grpSpPr>
        <a:xfrm>
          <a:off x="0" y="0"/>
          <a:ext cx="0" cy="0"/>
          <a:chOff x="0" y="0"/>
          <a:chExt cx="0" cy="0"/>
        </a:xfrm>
      </p:grpSpPr>
      <p:sp>
        <p:nvSpPr>
          <p:cNvPr id="2" name="object 8">
            <a:extLst>
              <a:ext uri="{FF2B5EF4-FFF2-40B4-BE49-F238E27FC236}">
                <a16:creationId xmlns:a16="http://schemas.microsoft.com/office/drawing/2014/main" id="{3F62F599-E555-E4C0-3235-8D346E2D1F05}"/>
              </a:ext>
            </a:extLst>
          </p:cNvPr>
          <p:cNvSpPr txBox="1">
            <a:spLocks/>
          </p:cNvSpPr>
          <p:nvPr/>
        </p:nvSpPr>
        <p:spPr>
          <a:xfrm>
            <a:off x="2170354" y="264004"/>
            <a:ext cx="7779226" cy="292388"/>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rPr>
              <a:t>自動車部品</a:t>
            </a:r>
          </a:p>
        </p:txBody>
      </p:sp>
      <p:sp>
        <p:nvSpPr>
          <p:cNvPr id="3" name="Text Placeholder 3">
            <a:extLst>
              <a:ext uri="{FF2B5EF4-FFF2-40B4-BE49-F238E27FC236}">
                <a16:creationId xmlns:a16="http://schemas.microsoft.com/office/drawing/2014/main" id="{DBB29567-BFDA-D4DD-06DD-3B9C680F9BA8}"/>
              </a:ext>
            </a:extLst>
          </p:cNvPr>
          <p:cNvSpPr txBox="1">
            <a:spLocks/>
          </p:cNvSpPr>
          <p:nvPr/>
        </p:nvSpPr>
        <p:spPr>
          <a:xfrm>
            <a:off x="278042" y="752105"/>
            <a:ext cx="11398021"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インドのEVと自動車部品の進化は戦略的なグローバル投資家を惹きつけており、M&amp;Aの勢いが加速している</a:t>
            </a:r>
            <a:endParaRPr lang="en-GB" sz="1800" b="1" i="1" dirty="0">
              <a:solidFill>
                <a:srgbClr val="C8252C"/>
              </a:solidFill>
              <a:latin typeface="Poppins" panose="00000500000000000000" pitchFamily="2" charset="0"/>
              <a:cs typeface="Poppins" panose="00000500000000000000" pitchFamily="2" charset="0"/>
            </a:endParaRPr>
          </a:p>
        </p:txBody>
      </p:sp>
      <p:cxnSp>
        <p:nvCxnSpPr>
          <p:cNvPr id="4" name="Straight Connector 3">
            <a:extLst>
              <a:ext uri="{FF2B5EF4-FFF2-40B4-BE49-F238E27FC236}">
                <a16:creationId xmlns:a16="http://schemas.microsoft.com/office/drawing/2014/main" id="{95681343-994B-E68D-57FD-9B61EE9AA335}"/>
              </a:ext>
            </a:extLst>
          </p:cNvPr>
          <p:cNvCxnSpPr>
            <a:cxnSpLocks/>
          </p:cNvCxnSpPr>
          <p:nvPr/>
        </p:nvCxnSpPr>
        <p:spPr>
          <a:xfrm>
            <a:off x="4266719" y="1814343"/>
            <a:ext cx="0" cy="4215490"/>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7E182F5B-D915-C54E-B9C3-24C738B7833B}"/>
              </a:ext>
            </a:extLst>
          </p:cNvPr>
          <p:cNvCxnSpPr>
            <a:cxnSpLocks/>
          </p:cNvCxnSpPr>
          <p:nvPr/>
        </p:nvCxnSpPr>
        <p:spPr>
          <a:xfrm>
            <a:off x="7927527" y="1814343"/>
            <a:ext cx="0" cy="4215490"/>
          </a:xfrm>
          <a:prstGeom prst="line">
            <a:avLst/>
          </a:prstGeom>
        </p:spPr>
        <p:style>
          <a:lnRef idx="2">
            <a:schemeClr val="dk1"/>
          </a:lnRef>
          <a:fillRef idx="0">
            <a:schemeClr val="dk1"/>
          </a:fillRef>
          <a:effectRef idx="1">
            <a:schemeClr val="dk1"/>
          </a:effectRef>
          <a:fontRef idx="minor">
            <a:schemeClr val="tx1"/>
          </a:fontRef>
        </p:style>
      </p:cxnSp>
      <p:sp>
        <p:nvSpPr>
          <p:cNvPr id="6" name="Text Placeholder 3">
            <a:extLst>
              <a:ext uri="{FF2B5EF4-FFF2-40B4-BE49-F238E27FC236}">
                <a16:creationId xmlns:a16="http://schemas.microsoft.com/office/drawing/2014/main" id="{89DE5528-F202-D827-1AA4-1EA112B8C322}"/>
              </a:ext>
            </a:extLst>
          </p:cNvPr>
          <p:cNvSpPr txBox="1">
            <a:spLocks/>
          </p:cNvSpPr>
          <p:nvPr/>
        </p:nvSpPr>
        <p:spPr>
          <a:xfrm>
            <a:off x="598147" y="1471254"/>
            <a:ext cx="3668572"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インドの自動車部品製造産業規模（10億米ドル）</a:t>
            </a:r>
          </a:p>
        </p:txBody>
      </p:sp>
      <p:sp>
        <p:nvSpPr>
          <p:cNvPr id="7" name="Text Placeholder 3">
            <a:extLst>
              <a:ext uri="{FF2B5EF4-FFF2-40B4-BE49-F238E27FC236}">
                <a16:creationId xmlns:a16="http://schemas.microsoft.com/office/drawing/2014/main" id="{57830977-C6C1-E80A-CF1C-6814455F2FA2}"/>
              </a:ext>
            </a:extLst>
          </p:cNvPr>
          <p:cNvSpPr txBox="1">
            <a:spLocks/>
          </p:cNvSpPr>
          <p:nvPr/>
        </p:nvSpPr>
        <p:spPr>
          <a:xfrm>
            <a:off x="4258951" y="1473729"/>
            <a:ext cx="3668573"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インドにおける電気自動車の成長は</a:t>
            </a:r>
            <a:endParaRPr lang="en-US" altLang="ja" sz="1200" b="1" dirty="0">
              <a:solidFill>
                <a:srgbClr val="000000"/>
              </a:solidFill>
              <a:latin typeface="Poppins" panose="00000500000000000000" pitchFamily="2" charset="0"/>
              <a:cs typeface="Poppins" panose="00000500000000000000" pitchFamily="2" charset="0"/>
            </a:endParaRPr>
          </a:p>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需要と供給のダイナミクスを再構築する</a:t>
            </a:r>
          </a:p>
        </p:txBody>
      </p:sp>
      <p:sp>
        <p:nvSpPr>
          <p:cNvPr id="8" name="Text Placeholder 3">
            <a:extLst>
              <a:ext uri="{FF2B5EF4-FFF2-40B4-BE49-F238E27FC236}">
                <a16:creationId xmlns:a16="http://schemas.microsoft.com/office/drawing/2014/main" id="{D0C7B455-65F6-6407-D6E6-49F65B73110E}"/>
              </a:ext>
            </a:extLst>
          </p:cNvPr>
          <p:cNvSpPr txBox="1">
            <a:spLocks/>
          </p:cNvSpPr>
          <p:nvPr/>
        </p:nvSpPr>
        <p:spPr>
          <a:xfrm>
            <a:off x="7927523" y="1473729"/>
            <a:ext cx="3668573"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自動車部品における主要なM&amp;A取引</a:t>
            </a:r>
          </a:p>
        </p:txBody>
      </p:sp>
      <p:graphicFrame>
        <p:nvGraphicFramePr>
          <p:cNvPr id="11" name="Chart 10">
            <a:extLst>
              <a:ext uri="{FF2B5EF4-FFF2-40B4-BE49-F238E27FC236}">
                <a16:creationId xmlns:a16="http://schemas.microsoft.com/office/drawing/2014/main" id="{7498D6BF-0284-4FC7-B24F-41E6EB663D77}"/>
              </a:ext>
            </a:extLst>
          </p:cNvPr>
          <p:cNvGraphicFramePr/>
          <p:nvPr>
            <p:extLst>
              <p:ext uri="{D42A27DB-BD31-4B8C-83A1-F6EECF244321}">
                <p14:modId xmlns:p14="http://schemas.microsoft.com/office/powerpoint/2010/main" val="1440587397"/>
              </p:ext>
            </p:extLst>
          </p:nvPr>
        </p:nvGraphicFramePr>
        <p:xfrm>
          <a:off x="595904" y="1989136"/>
          <a:ext cx="3663047" cy="1234726"/>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Arrow Connector 12">
            <a:extLst>
              <a:ext uri="{FF2B5EF4-FFF2-40B4-BE49-F238E27FC236}">
                <a16:creationId xmlns:a16="http://schemas.microsoft.com/office/drawing/2014/main" id="{CDDE963C-AB39-0D2A-C804-801C481E468A}"/>
              </a:ext>
            </a:extLst>
          </p:cNvPr>
          <p:cNvCxnSpPr/>
          <p:nvPr/>
        </p:nvCxnSpPr>
        <p:spPr>
          <a:xfrm flipV="1">
            <a:off x="1031875" y="1898650"/>
            <a:ext cx="2765425" cy="180975"/>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2A91AFD-C75F-A0FB-3CA3-AA14DCA2C783}"/>
              </a:ext>
            </a:extLst>
          </p:cNvPr>
          <p:cNvSpPr txBox="1"/>
          <p:nvPr/>
        </p:nvSpPr>
        <p:spPr>
          <a:xfrm>
            <a:off x="2170354" y="1866026"/>
            <a:ext cx="428322" cy="246221"/>
          </a:xfrm>
          <a:prstGeom prst="rect">
            <a:avLst/>
          </a:prstGeom>
          <a:solidFill>
            <a:schemeClr val="bg1"/>
          </a:solidFill>
          <a:ln>
            <a:solidFill>
              <a:schemeClr val="tx1"/>
            </a:solidFill>
          </a:ln>
        </p:spPr>
        <p:txBody>
          <a:bodyPr wrap="none" rtlCol="0">
            <a:spAutoFit/>
          </a:bodyPr>
          <a:lstStyle/>
          <a:p>
            <a:r>
              <a:rPr lang="ja" sz="1000"/>
              <a:t>13%</a:t>
            </a:r>
            <a:endParaRPr lang="en-IN" sz="1000"/>
          </a:p>
        </p:txBody>
      </p:sp>
      <p:sp>
        <p:nvSpPr>
          <p:cNvPr id="24" name="TextBox 23">
            <a:extLst>
              <a:ext uri="{FF2B5EF4-FFF2-40B4-BE49-F238E27FC236}">
                <a16:creationId xmlns:a16="http://schemas.microsoft.com/office/drawing/2014/main" id="{DF5E27FE-4D21-9E57-2CBF-8A58FB46F059}"/>
              </a:ext>
            </a:extLst>
          </p:cNvPr>
          <p:cNvSpPr txBox="1"/>
          <p:nvPr/>
        </p:nvSpPr>
        <p:spPr>
          <a:xfrm>
            <a:off x="859766" y="3314155"/>
            <a:ext cx="3407431" cy="861774"/>
          </a:xfrm>
          <a:prstGeom prst="rect">
            <a:avLst/>
          </a:prstGeom>
          <a:noFill/>
        </p:spPr>
        <p:txBody>
          <a:bodyPr wrap="square" rtlCol="0">
            <a:spAutoFit/>
          </a:bodyPr>
          <a:lstStyle/>
          <a:p>
            <a:r>
              <a:rPr lang="ja" sz="1000" b="1" dirty="0">
                <a:latin typeface="Poppins" panose="00000500000000000000" pitchFamily="2" charset="0"/>
                <a:cs typeface="Poppins" panose="00000500000000000000" pitchFamily="2" charset="0"/>
              </a:rPr>
              <a:t>市場構成</a:t>
            </a:r>
            <a:endParaRPr lang="en-US" sz="1000" b="1" dirty="0">
              <a:latin typeface="Poppins" panose="00000500000000000000" pitchFamily="2" charset="0"/>
              <a:cs typeface="Poppins" panose="00000500000000000000" pitchFamily="2" charset="0"/>
            </a:endParaRPr>
          </a:p>
          <a:p>
            <a:r>
              <a:rPr lang="ja" sz="1000" dirty="0"/>
              <a:t>インドの自動車部品産業には、組織化されたセグメントと非組織化されたセグメントの両方が含まれ</a:t>
            </a:r>
            <a:r>
              <a:rPr lang="ja-JP" altLang="en-US" sz="1000" dirty="0"/>
              <a:t>、</a:t>
            </a:r>
            <a:r>
              <a:rPr lang="ja" sz="1000" dirty="0"/>
              <a:t>約400社の主要企業を擁する組織化されたセクターは、市場シェアの約80%を占めてい</a:t>
            </a:r>
            <a:r>
              <a:rPr lang="ja-JP" altLang="en-US" sz="1000" dirty="0"/>
              <a:t>る</a:t>
            </a:r>
            <a:r>
              <a:rPr lang="ja" sz="1000" dirty="0"/>
              <a:t>。</a:t>
            </a:r>
            <a:endParaRPr lang="en-IN" sz="1000" dirty="0"/>
          </a:p>
        </p:txBody>
      </p:sp>
      <p:pic>
        <p:nvPicPr>
          <p:cNvPr id="25" name="Picture 24">
            <a:extLst>
              <a:ext uri="{FF2B5EF4-FFF2-40B4-BE49-F238E27FC236}">
                <a16:creationId xmlns:a16="http://schemas.microsoft.com/office/drawing/2014/main" id="{9AF06CC2-220E-7459-1D76-C6152CC47CD9}"/>
              </a:ext>
            </a:extLst>
          </p:cNvPr>
          <p:cNvPicPr>
            <a:picLocks noChangeAspect="1"/>
          </p:cNvPicPr>
          <p:nvPr/>
        </p:nvPicPr>
        <p:blipFill>
          <a:blip r:embed="rId3"/>
          <a:srcRect l="77776" t="65570" r="7424" b="10185"/>
          <a:stretch/>
        </p:blipFill>
        <p:spPr>
          <a:xfrm>
            <a:off x="635830" y="3400014"/>
            <a:ext cx="223936" cy="223517"/>
          </a:xfrm>
          <a:prstGeom prst="rect">
            <a:avLst/>
          </a:prstGeom>
        </p:spPr>
      </p:pic>
      <p:sp>
        <p:nvSpPr>
          <p:cNvPr id="26" name="TextBox 151">
            <a:extLst>
              <a:ext uri="{FF2B5EF4-FFF2-40B4-BE49-F238E27FC236}">
                <a16:creationId xmlns:a16="http://schemas.microsoft.com/office/drawing/2014/main" id="{78B748B1-A19E-5432-A9C9-85B62395333C}"/>
              </a:ext>
            </a:extLst>
          </p:cNvPr>
          <p:cNvSpPr txBox="1"/>
          <p:nvPr/>
        </p:nvSpPr>
        <p:spPr>
          <a:xfrm>
            <a:off x="603671" y="3119008"/>
            <a:ext cx="3663048"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出典：レンガ造りの評価レポート – 2024</a:t>
            </a:r>
          </a:p>
        </p:txBody>
      </p:sp>
      <p:sp>
        <p:nvSpPr>
          <p:cNvPr id="27" name="TextBox 26">
            <a:extLst>
              <a:ext uri="{FF2B5EF4-FFF2-40B4-BE49-F238E27FC236}">
                <a16:creationId xmlns:a16="http://schemas.microsoft.com/office/drawing/2014/main" id="{5821E017-6368-1A2E-5912-BBE08494F716}"/>
              </a:ext>
            </a:extLst>
          </p:cNvPr>
          <p:cNvSpPr txBox="1"/>
          <p:nvPr/>
        </p:nvSpPr>
        <p:spPr>
          <a:xfrm>
            <a:off x="859766" y="4173468"/>
            <a:ext cx="3407431" cy="707886"/>
          </a:xfrm>
          <a:prstGeom prst="rect">
            <a:avLst/>
          </a:prstGeom>
          <a:noFill/>
        </p:spPr>
        <p:txBody>
          <a:bodyPr wrap="square" rtlCol="0">
            <a:spAutoFit/>
          </a:bodyPr>
          <a:lstStyle/>
          <a:p>
            <a:r>
              <a:rPr lang="ja" sz="1000" b="1" dirty="0">
                <a:latin typeface="Poppins" panose="00000500000000000000" pitchFamily="2" charset="0"/>
                <a:cs typeface="Poppins" panose="00000500000000000000" pitchFamily="2" charset="0"/>
              </a:rPr>
              <a:t>輸出の機会</a:t>
            </a:r>
            <a:endParaRPr lang="en-US" sz="1000" b="1" dirty="0">
              <a:latin typeface="Poppins" panose="00000500000000000000" pitchFamily="2" charset="0"/>
              <a:cs typeface="Poppins" panose="00000500000000000000" pitchFamily="2" charset="0"/>
            </a:endParaRPr>
          </a:p>
          <a:p>
            <a:r>
              <a:rPr lang="ja" sz="1000" dirty="0"/>
              <a:t>「チャイナ・プラス・ワン」戦略は世界的企業にサプライチェーンの多様化を促し、インドからの自動車部品の調達を増やし、輸出の可能性を高めている。</a:t>
            </a:r>
            <a:endParaRPr lang="en-IN" sz="1000" dirty="0"/>
          </a:p>
        </p:txBody>
      </p:sp>
      <p:pic>
        <p:nvPicPr>
          <p:cNvPr id="28" name="Picture 27">
            <a:extLst>
              <a:ext uri="{FF2B5EF4-FFF2-40B4-BE49-F238E27FC236}">
                <a16:creationId xmlns:a16="http://schemas.microsoft.com/office/drawing/2014/main" id="{D53FF6D5-BBA0-064C-15F2-E5C1A9A98F9A}"/>
              </a:ext>
            </a:extLst>
          </p:cNvPr>
          <p:cNvPicPr>
            <a:picLocks noChangeAspect="1"/>
          </p:cNvPicPr>
          <p:nvPr/>
        </p:nvPicPr>
        <p:blipFill>
          <a:blip r:embed="rId3"/>
          <a:srcRect l="77776" t="65570" r="7424" b="10185"/>
          <a:stretch/>
        </p:blipFill>
        <p:spPr>
          <a:xfrm>
            <a:off x="635830" y="4259327"/>
            <a:ext cx="223936" cy="223517"/>
          </a:xfrm>
          <a:prstGeom prst="rect">
            <a:avLst/>
          </a:prstGeom>
        </p:spPr>
      </p:pic>
      <p:sp>
        <p:nvSpPr>
          <p:cNvPr id="31" name="TextBox 30">
            <a:extLst>
              <a:ext uri="{FF2B5EF4-FFF2-40B4-BE49-F238E27FC236}">
                <a16:creationId xmlns:a16="http://schemas.microsoft.com/office/drawing/2014/main" id="{445142C3-7BB8-F4F0-FD43-D2CBE58B4028}"/>
              </a:ext>
            </a:extLst>
          </p:cNvPr>
          <p:cNvSpPr txBox="1"/>
          <p:nvPr/>
        </p:nvSpPr>
        <p:spPr>
          <a:xfrm>
            <a:off x="859766" y="4880177"/>
            <a:ext cx="3407431" cy="707886"/>
          </a:xfrm>
          <a:prstGeom prst="rect">
            <a:avLst/>
          </a:prstGeom>
          <a:noFill/>
        </p:spPr>
        <p:txBody>
          <a:bodyPr wrap="square" rtlCol="0">
            <a:spAutoFit/>
          </a:bodyPr>
          <a:lstStyle/>
          <a:p>
            <a:r>
              <a:rPr lang="ja" sz="1000" b="1" dirty="0">
                <a:latin typeface="Poppins" panose="00000500000000000000" pitchFamily="2" charset="0"/>
                <a:cs typeface="Poppins" panose="00000500000000000000" pitchFamily="2" charset="0"/>
              </a:rPr>
              <a:t>PLIによる政策支援</a:t>
            </a:r>
            <a:endParaRPr lang="en-US" sz="1000" b="1" dirty="0">
              <a:latin typeface="Poppins" panose="00000500000000000000" pitchFamily="2" charset="0"/>
              <a:cs typeface="Poppins" panose="00000500000000000000" pitchFamily="2" charset="0"/>
            </a:endParaRPr>
          </a:p>
          <a:p>
            <a:r>
              <a:rPr lang="ja" sz="1000" dirty="0"/>
              <a:t>インド政府は、国内製造業の強化と投資誘致のため、100%のFDIと35億ドルのPLIスキームでこのセクターを支援している。</a:t>
            </a:r>
            <a:endParaRPr lang="en-IN" sz="1000" dirty="0"/>
          </a:p>
        </p:txBody>
      </p:sp>
      <p:pic>
        <p:nvPicPr>
          <p:cNvPr id="32" name="Picture 31">
            <a:extLst>
              <a:ext uri="{FF2B5EF4-FFF2-40B4-BE49-F238E27FC236}">
                <a16:creationId xmlns:a16="http://schemas.microsoft.com/office/drawing/2014/main" id="{9558FC74-504E-A845-2B16-D38E164EE6FB}"/>
              </a:ext>
            </a:extLst>
          </p:cNvPr>
          <p:cNvPicPr>
            <a:picLocks noChangeAspect="1"/>
          </p:cNvPicPr>
          <p:nvPr/>
        </p:nvPicPr>
        <p:blipFill>
          <a:blip r:embed="rId3"/>
          <a:srcRect l="77776" t="65570" r="7424" b="10185"/>
          <a:stretch/>
        </p:blipFill>
        <p:spPr>
          <a:xfrm>
            <a:off x="635830" y="4966036"/>
            <a:ext cx="223936" cy="223517"/>
          </a:xfrm>
          <a:prstGeom prst="rect">
            <a:avLst/>
          </a:prstGeom>
        </p:spPr>
      </p:pic>
      <p:sp>
        <p:nvSpPr>
          <p:cNvPr id="33" name="TextBox 32">
            <a:extLst>
              <a:ext uri="{FF2B5EF4-FFF2-40B4-BE49-F238E27FC236}">
                <a16:creationId xmlns:a16="http://schemas.microsoft.com/office/drawing/2014/main" id="{18ED7BA3-3BA3-9A01-2615-F031FD8F043E}"/>
              </a:ext>
            </a:extLst>
          </p:cNvPr>
          <p:cNvSpPr txBox="1"/>
          <p:nvPr/>
        </p:nvSpPr>
        <p:spPr>
          <a:xfrm>
            <a:off x="859766" y="5584425"/>
            <a:ext cx="3407430" cy="707886"/>
          </a:xfrm>
          <a:prstGeom prst="rect">
            <a:avLst/>
          </a:prstGeom>
          <a:noFill/>
        </p:spPr>
        <p:txBody>
          <a:bodyPr wrap="square" rtlCol="0">
            <a:spAutoFit/>
          </a:bodyPr>
          <a:lstStyle/>
          <a:p>
            <a:r>
              <a:rPr lang="ja" sz="1000" b="1" dirty="0">
                <a:latin typeface="Poppins" panose="00000500000000000000" pitchFamily="2" charset="0"/>
                <a:cs typeface="Poppins" panose="00000500000000000000" pitchFamily="2" charset="0"/>
              </a:rPr>
              <a:t>競争上の優位性</a:t>
            </a:r>
            <a:endParaRPr lang="en-US" sz="1000" b="1" dirty="0">
              <a:latin typeface="Poppins" panose="00000500000000000000" pitchFamily="2" charset="0"/>
              <a:cs typeface="Poppins" panose="00000500000000000000" pitchFamily="2" charset="0"/>
            </a:endParaRPr>
          </a:p>
          <a:p>
            <a:r>
              <a:rPr lang="ja" sz="1000" dirty="0"/>
              <a:t>インドの熟練したコスト効率の高い労働力とよく発達したサプライチェーンは、世界的な製造業の競争力</a:t>
            </a:r>
            <a:r>
              <a:rPr lang="ja-JP" altLang="en-US" sz="1000" dirty="0"/>
              <a:t>が高い</a:t>
            </a:r>
            <a:r>
              <a:rPr lang="ja" sz="1000" dirty="0"/>
              <a:t>基盤を提供</a:t>
            </a:r>
            <a:r>
              <a:rPr lang="ja-JP" altLang="en-US" sz="1000" dirty="0"/>
              <a:t>する。</a:t>
            </a:r>
            <a:endParaRPr lang="en-IN" sz="1000" dirty="0"/>
          </a:p>
        </p:txBody>
      </p:sp>
      <p:pic>
        <p:nvPicPr>
          <p:cNvPr id="34" name="Picture 33">
            <a:extLst>
              <a:ext uri="{FF2B5EF4-FFF2-40B4-BE49-F238E27FC236}">
                <a16:creationId xmlns:a16="http://schemas.microsoft.com/office/drawing/2014/main" id="{90B3A59F-93FC-D2C5-638F-DC94415B7BE6}"/>
              </a:ext>
            </a:extLst>
          </p:cNvPr>
          <p:cNvPicPr>
            <a:picLocks noChangeAspect="1"/>
          </p:cNvPicPr>
          <p:nvPr/>
        </p:nvPicPr>
        <p:blipFill>
          <a:blip r:embed="rId3"/>
          <a:srcRect l="77776" t="65570" r="7424" b="10185"/>
          <a:stretch/>
        </p:blipFill>
        <p:spPr>
          <a:xfrm>
            <a:off x="635830" y="5670284"/>
            <a:ext cx="223936" cy="223517"/>
          </a:xfrm>
          <a:prstGeom prst="rect">
            <a:avLst/>
          </a:prstGeom>
        </p:spPr>
      </p:pic>
      <p:pic>
        <p:nvPicPr>
          <p:cNvPr id="38" name="Graphic 37" descr="Full battery with solid fill">
            <a:extLst>
              <a:ext uri="{FF2B5EF4-FFF2-40B4-BE49-F238E27FC236}">
                <a16:creationId xmlns:a16="http://schemas.microsoft.com/office/drawing/2014/main" id="{0CCDEA0C-1F53-97E1-1E38-FEEAC46DC9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8514" y="2797612"/>
            <a:ext cx="397933" cy="397933"/>
          </a:xfrm>
          <a:prstGeom prst="rect">
            <a:avLst/>
          </a:prstGeom>
        </p:spPr>
      </p:pic>
      <p:pic>
        <p:nvPicPr>
          <p:cNvPr id="40" name="Graphic 39" descr="Empty battery with solid fill">
            <a:extLst>
              <a:ext uri="{FF2B5EF4-FFF2-40B4-BE49-F238E27FC236}">
                <a16:creationId xmlns:a16="http://schemas.microsoft.com/office/drawing/2014/main" id="{858D080E-C928-B4F4-719D-B9DE0CD87B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20550" y="2797612"/>
            <a:ext cx="397933" cy="397933"/>
          </a:xfrm>
          <a:prstGeom prst="rect">
            <a:avLst/>
          </a:prstGeom>
        </p:spPr>
      </p:pic>
      <p:sp>
        <p:nvSpPr>
          <p:cNvPr id="41" name="TextBox 40">
            <a:extLst>
              <a:ext uri="{FF2B5EF4-FFF2-40B4-BE49-F238E27FC236}">
                <a16:creationId xmlns:a16="http://schemas.microsoft.com/office/drawing/2014/main" id="{5A597F87-E94C-A765-3D89-F3826E60970F}"/>
              </a:ext>
            </a:extLst>
          </p:cNvPr>
          <p:cNvSpPr txBox="1"/>
          <p:nvPr/>
        </p:nvSpPr>
        <p:spPr>
          <a:xfrm>
            <a:off x="4483763" y="3177365"/>
            <a:ext cx="460382" cy="246221"/>
          </a:xfrm>
          <a:prstGeom prst="rect">
            <a:avLst/>
          </a:prstGeom>
          <a:noFill/>
        </p:spPr>
        <p:txBody>
          <a:bodyPr wrap="none" rtlCol="0">
            <a:spAutoFit/>
          </a:bodyPr>
          <a:lstStyle/>
          <a:p>
            <a:r>
              <a:rPr lang="ja" sz="1000" b="1"/>
              <a:t>2023</a:t>
            </a:r>
            <a:endParaRPr lang="en-IN" sz="1000" b="1"/>
          </a:p>
        </p:txBody>
      </p:sp>
      <p:sp>
        <p:nvSpPr>
          <p:cNvPr id="42" name="TextBox 41">
            <a:extLst>
              <a:ext uri="{FF2B5EF4-FFF2-40B4-BE49-F238E27FC236}">
                <a16:creationId xmlns:a16="http://schemas.microsoft.com/office/drawing/2014/main" id="{6BF719FF-DDB2-1C1F-50AD-80953E41581F}"/>
              </a:ext>
            </a:extLst>
          </p:cNvPr>
          <p:cNvSpPr txBox="1"/>
          <p:nvPr/>
        </p:nvSpPr>
        <p:spPr>
          <a:xfrm>
            <a:off x="5343803" y="3187406"/>
            <a:ext cx="534121" cy="246221"/>
          </a:xfrm>
          <a:prstGeom prst="rect">
            <a:avLst/>
          </a:prstGeom>
          <a:noFill/>
        </p:spPr>
        <p:txBody>
          <a:bodyPr wrap="none" rtlCol="0">
            <a:spAutoFit/>
          </a:bodyPr>
          <a:lstStyle/>
          <a:p>
            <a:r>
              <a:rPr lang="ja" sz="1000" b="1"/>
              <a:t>2035E</a:t>
            </a:r>
            <a:endParaRPr lang="en-IN" sz="1000" b="1"/>
          </a:p>
        </p:txBody>
      </p:sp>
      <p:sp>
        <p:nvSpPr>
          <p:cNvPr id="43" name="TextBox 42">
            <a:extLst>
              <a:ext uri="{FF2B5EF4-FFF2-40B4-BE49-F238E27FC236}">
                <a16:creationId xmlns:a16="http://schemas.microsoft.com/office/drawing/2014/main" id="{FB9857CB-9DB9-50E2-5D79-649650F8442A}"/>
              </a:ext>
            </a:extLst>
          </p:cNvPr>
          <p:cNvSpPr txBox="1"/>
          <p:nvPr/>
        </p:nvSpPr>
        <p:spPr>
          <a:xfrm>
            <a:off x="4431665" y="2615331"/>
            <a:ext cx="564578" cy="246221"/>
          </a:xfrm>
          <a:prstGeom prst="rect">
            <a:avLst/>
          </a:prstGeom>
          <a:noFill/>
        </p:spPr>
        <p:txBody>
          <a:bodyPr wrap="none" rtlCol="0">
            <a:spAutoFit/>
          </a:bodyPr>
          <a:lstStyle/>
          <a:p>
            <a:r>
              <a:rPr lang="ja" sz="1000" b="1"/>
              <a:t>4GWh</a:t>
            </a:r>
            <a:endParaRPr lang="en-IN" sz="1000" b="1"/>
          </a:p>
        </p:txBody>
      </p:sp>
      <p:sp>
        <p:nvSpPr>
          <p:cNvPr id="44" name="TextBox 43">
            <a:extLst>
              <a:ext uri="{FF2B5EF4-FFF2-40B4-BE49-F238E27FC236}">
                <a16:creationId xmlns:a16="http://schemas.microsoft.com/office/drawing/2014/main" id="{17E94A48-DD7C-B055-E755-6CC55851A5D8}"/>
              </a:ext>
            </a:extLst>
          </p:cNvPr>
          <p:cNvSpPr txBox="1"/>
          <p:nvPr/>
        </p:nvSpPr>
        <p:spPr>
          <a:xfrm>
            <a:off x="5256262" y="2615331"/>
            <a:ext cx="702436" cy="246221"/>
          </a:xfrm>
          <a:prstGeom prst="rect">
            <a:avLst/>
          </a:prstGeom>
          <a:noFill/>
        </p:spPr>
        <p:txBody>
          <a:bodyPr wrap="none" rtlCol="0">
            <a:spAutoFit/>
          </a:bodyPr>
          <a:lstStyle/>
          <a:p>
            <a:r>
              <a:rPr lang="ja" sz="1000" b="1"/>
              <a:t>139GWh</a:t>
            </a:r>
            <a:endParaRPr lang="en-IN" sz="1000" b="1"/>
          </a:p>
        </p:txBody>
      </p:sp>
      <p:cxnSp>
        <p:nvCxnSpPr>
          <p:cNvPr id="46" name="Straight Connector 45">
            <a:extLst>
              <a:ext uri="{FF2B5EF4-FFF2-40B4-BE49-F238E27FC236}">
                <a16:creationId xmlns:a16="http://schemas.microsoft.com/office/drawing/2014/main" id="{29090709-40FB-D794-8E56-6D109DAA1A2B}"/>
              </a:ext>
            </a:extLst>
          </p:cNvPr>
          <p:cNvCxnSpPr/>
          <p:nvPr/>
        </p:nvCxnSpPr>
        <p:spPr>
          <a:xfrm>
            <a:off x="4325195" y="3172117"/>
            <a:ext cx="173566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19827411-8F99-D917-CD58-964523A1D2D3}"/>
              </a:ext>
            </a:extLst>
          </p:cNvPr>
          <p:cNvSpPr txBox="1"/>
          <p:nvPr/>
        </p:nvSpPr>
        <p:spPr>
          <a:xfrm>
            <a:off x="6149747" y="2672941"/>
            <a:ext cx="1735666" cy="707886"/>
          </a:xfrm>
          <a:prstGeom prst="rect">
            <a:avLst/>
          </a:prstGeom>
          <a:solidFill>
            <a:schemeClr val="bg1">
              <a:lumMod val="85000"/>
            </a:schemeClr>
          </a:solidFill>
        </p:spPr>
        <p:txBody>
          <a:bodyPr wrap="square" rtlCol="0">
            <a:spAutoFit/>
          </a:bodyPr>
          <a:lstStyle/>
          <a:p>
            <a:r>
              <a:rPr lang="ja" sz="1000" dirty="0"/>
              <a:t>インドのリチウム電池需要は、</a:t>
            </a:r>
            <a:r>
              <a:rPr lang="ja-JP" altLang="en-US" sz="1000" dirty="0"/>
              <a:t>おも</a:t>
            </a:r>
            <a:r>
              <a:rPr lang="ja" sz="1000" dirty="0"/>
              <a:t>に電気自動車への移行により増加すると予想されている。</a:t>
            </a:r>
            <a:endParaRPr lang="en-IN" sz="1000" dirty="0"/>
          </a:p>
        </p:txBody>
      </p:sp>
      <p:sp>
        <p:nvSpPr>
          <p:cNvPr id="48" name="TextBox 47">
            <a:extLst>
              <a:ext uri="{FF2B5EF4-FFF2-40B4-BE49-F238E27FC236}">
                <a16:creationId xmlns:a16="http://schemas.microsoft.com/office/drawing/2014/main" id="{9DCC8049-4829-FFC6-29E9-3C91C91C1848}"/>
              </a:ext>
            </a:extLst>
          </p:cNvPr>
          <p:cNvSpPr txBox="1"/>
          <p:nvPr/>
        </p:nvSpPr>
        <p:spPr>
          <a:xfrm>
            <a:off x="4799750" y="2359113"/>
            <a:ext cx="2594747" cy="246221"/>
          </a:xfrm>
          <a:prstGeom prst="rect">
            <a:avLst/>
          </a:prstGeom>
          <a:noFill/>
        </p:spPr>
        <p:txBody>
          <a:bodyPr wrap="square" rtlCol="0">
            <a:spAutoFit/>
          </a:bodyPr>
          <a:lstStyle/>
          <a:p>
            <a:r>
              <a:rPr lang="ja" sz="1000" b="1">
                <a:latin typeface="Poppins" panose="00000500000000000000" pitchFamily="2" charset="0"/>
                <a:cs typeface="Poppins" panose="00000500000000000000" pitchFamily="2" charset="0"/>
              </a:rPr>
              <a:t>インドのリチウム電池需要</a:t>
            </a:r>
            <a:endParaRPr lang="en-IN" sz="1000" b="1">
              <a:latin typeface="Poppins" panose="00000500000000000000" pitchFamily="2" charset="0"/>
              <a:cs typeface="Poppins" panose="00000500000000000000" pitchFamily="2" charset="0"/>
            </a:endParaRPr>
          </a:p>
        </p:txBody>
      </p:sp>
      <p:sp>
        <p:nvSpPr>
          <p:cNvPr id="49" name="TextBox 48">
            <a:extLst>
              <a:ext uri="{FF2B5EF4-FFF2-40B4-BE49-F238E27FC236}">
                <a16:creationId xmlns:a16="http://schemas.microsoft.com/office/drawing/2014/main" id="{3B96AA07-E9C6-51B2-55D4-2C0AD732A7F9}"/>
              </a:ext>
            </a:extLst>
          </p:cNvPr>
          <p:cNvSpPr txBox="1"/>
          <p:nvPr/>
        </p:nvSpPr>
        <p:spPr>
          <a:xfrm>
            <a:off x="4350596" y="3588482"/>
            <a:ext cx="3481072" cy="553998"/>
          </a:xfrm>
          <a:prstGeom prst="rect">
            <a:avLst/>
          </a:prstGeom>
          <a:noFill/>
          <a:ln>
            <a:solidFill>
              <a:schemeClr val="tx1"/>
            </a:solidFill>
            <a:prstDash val="dash"/>
          </a:ln>
        </p:spPr>
        <p:txBody>
          <a:bodyPr wrap="square" rtlCol="0">
            <a:spAutoFit/>
          </a:bodyPr>
          <a:lstStyle/>
          <a:p>
            <a:pPr algn="ctr"/>
            <a:r>
              <a:rPr lang="ja" sz="1000" dirty="0"/>
              <a:t>電気自動車への移行により、従来のエンジン部品の必要性が減り、バッテリーパックや電気モーターなどのEV専用部品の成長が促進されてい</a:t>
            </a:r>
            <a:r>
              <a:rPr lang="ja-JP" altLang="en-US" sz="1000" dirty="0"/>
              <a:t>る</a:t>
            </a:r>
            <a:r>
              <a:rPr lang="ja" sz="1000" dirty="0"/>
              <a:t>。</a:t>
            </a:r>
            <a:endParaRPr lang="en-IN" sz="1000" dirty="0"/>
          </a:p>
        </p:txBody>
      </p:sp>
      <p:sp>
        <p:nvSpPr>
          <p:cNvPr id="50" name="TextBox 49">
            <a:extLst>
              <a:ext uri="{FF2B5EF4-FFF2-40B4-BE49-F238E27FC236}">
                <a16:creationId xmlns:a16="http://schemas.microsoft.com/office/drawing/2014/main" id="{8544A49C-671B-A0D4-20D2-FD5E2EA14AFD}"/>
              </a:ext>
            </a:extLst>
          </p:cNvPr>
          <p:cNvSpPr txBox="1"/>
          <p:nvPr/>
        </p:nvSpPr>
        <p:spPr>
          <a:xfrm>
            <a:off x="4325195" y="1914425"/>
            <a:ext cx="3560215" cy="400110"/>
          </a:xfrm>
          <a:prstGeom prst="rect">
            <a:avLst/>
          </a:prstGeom>
          <a:solidFill>
            <a:srgbClr val="C00000"/>
          </a:solidFill>
          <a:ln>
            <a:noFill/>
            <a:prstDash val="dash"/>
          </a:ln>
        </p:spPr>
        <p:txBody>
          <a:bodyPr wrap="square" rtlCol="0">
            <a:spAutoFit/>
          </a:bodyPr>
          <a:lstStyle/>
          <a:p>
            <a:pPr algn="ctr"/>
            <a:r>
              <a:rPr lang="ja" sz="1000">
                <a:solidFill>
                  <a:schemeClr val="bg1"/>
                </a:solidFill>
              </a:rPr>
              <a:t>30年度までに、電気自動車は自動車部品市場の22%以上を占め、その価値は2,060億ドルに達すると予測されている。</a:t>
            </a:r>
            <a:endParaRPr lang="en-IN" sz="1000">
              <a:solidFill>
                <a:schemeClr val="bg1"/>
              </a:solidFill>
            </a:endParaRPr>
          </a:p>
        </p:txBody>
      </p:sp>
      <p:sp>
        <p:nvSpPr>
          <p:cNvPr id="51" name="TextBox 50">
            <a:extLst>
              <a:ext uri="{FF2B5EF4-FFF2-40B4-BE49-F238E27FC236}">
                <a16:creationId xmlns:a16="http://schemas.microsoft.com/office/drawing/2014/main" id="{7A07619C-9179-AD15-0B79-8D133699009B}"/>
              </a:ext>
            </a:extLst>
          </p:cNvPr>
          <p:cNvSpPr txBox="1"/>
          <p:nvPr/>
        </p:nvSpPr>
        <p:spPr>
          <a:xfrm>
            <a:off x="4579820" y="4297038"/>
            <a:ext cx="3344986" cy="707886"/>
          </a:xfrm>
          <a:prstGeom prst="rect">
            <a:avLst/>
          </a:prstGeom>
          <a:noFill/>
        </p:spPr>
        <p:txBody>
          <a:bodyPr wrap="square" rtlCol="0">
            <a:spAutoFit/>
          </a:bodyPr>
          <a:lstStyle/>
          <a:p>
            <a:r>
              <a:rPr lang="ja" sz="1000" dirty="0"/>
              <a:t>市場が進化するにつれ、メーカーは車両の性能を向上させるために軽量素材や炭素繊維強化プラスチック（CFRP）などの先進技術に注目し始めている。</a:t>
            </a:r>
            <a:endParaRPr lang="en-IN" sz="1000" dirty="0"/>
          </a:p>
        </p:txBody>
      </p:sp>
      <p:pic>
        <p:nvPicPr>
          <p:cNvPr id="52" name="Picture 51">
            <a:extLst>
              <a:ext uri="{FF2B5EF4-FFF2-40B4-BE49-F238E27FC236}">
                <a16:creationId xmlns:a16="http://schemas.microsoft.com/office/drawing/2014/main" id="{23215521-F6AE-BD86-6257-482B8A0733C2}"/>
              </a:ext>
            </a:extLst>
          </p:cNvPr>
          <p:cNvPicPr>
            <a:picLocks noChangeAspect="1"/>
          </p:cNvPicPr>
          <p:nvPr/>
        </p:nvPicPr>
        <p:blipFill>
          <a:blip r:embed="rId3"/>
          <a:srcRect l="77776" t="65570" r="7424" b="10185"/>
          <a:stretch/>
        </p:blipFill>
        <p:spPr>
          <a:xfrm>
            <a:off x="4355883" y="4382897"/>
            <a:ext cx="223936" cy="223517"/>
          </a:xfrm>
          <a:prstGeom prst="rect">
            <a:avLst/>
          </a:prstGeom>
        </p:spPr>
      </p:pic>
      <p:sp>
        <p:nvSpPr>
          <p:cNvPr id="53" name="TextBox 52">
            <a:extLst>
              <a:ext uri="{FF2B5EF4-FFF2-40B4-BE49-F238E27FC236}">
                <a16:creationId xmlns:a16="http://schemas.microsoft.com/office/drawing/2014/main" id="{6500726E-B8DB-08CC-A913-20363A2828EC}"/>
              </a:ext>
            </a:extLst>
          </p:cNvPr>
          <p:cNvSpPr txBox="1"/>
          <p:nvPr/>
        </p:nvSpPr>
        <p:spPr>
          <a:xfrm>
            <a:off x="4579820" y="4950118"/>
            <a:ext cx="3344986" cy="553998"/>
          </a:xfrm>
          <a:prstGeom prst="rect">
            <a:avLst/>
          </a:prstGeom>
          <a:noFill/>
        </p:spPr>
        <p:txBody>
          <a:bodyPr wrap="square" rtlCol="0">
            <a:spAutoFit/>
          </a:bodyPr>
          <a:lstStyle/>
          <a:p>
            <a:r>
              <a:rPr lang="ja" sz="1000" dirty="0"/>
              <a:t>EVが老朽化し、バッテリー交換が必要になるにつれ、アフターマーケットの成長が見込まれ、この分野に新たな機会が生まれる。</a:t>
            </a:r>
            <a:endParaRPr lang="en-IN" sz="1000" dirty="0"/>
          </a:p>
        </p:txBody>
      </p:sp>
      <p:pic>
        <p:nvPicPr>
          <p:cNvPr id="54" name="Picture 53">
            <a:extLst>
              <a:ext uri="{FF2B5EF4-FFF2-40B4-BE49-F238E27FC236}">
                <a16:creationId xmlns:a16="http://schemas.microsoft.com/office/drawing/2014/main" id="{82D64D3A-B09B-6DB0-BEFC-CA367579DCA8}"/>
              </a:ext>
            </a:extLst>
          </p:cNvPr>
          <p:cNvPicPr>
            <a:picLocks noChangeAspect="1"/>
          </p:cNvPicPr>
          <p:nvPr/>
        </p:nvPicPr>
        <p:blipFill>
          <a:blip r:embed="rId3"/>
          <a:srcRect l="77776" t="65570" r="7424" b="10185"/>
          <a:stretch/>
        </p:blipFill>
        <p:spPr>
          <a:xfrm>
            <a:off x="4355883" y="5086779"/>
            <a:ext cx="223936" cy="223517"/>
          </a:xfrm>
          <a:prstGeom prst="rect">
            <a:avLst/>
          </a:prstGeom>
        </p:spPr>
      </p:pic>
      <p:sp>
        <p:nvSpPr>
          <p:cNvPr id="55" name="TextBox 54">
            <a:extLst>
              <a:ext uri="{FF2B5EF4-FFF2-40B4-BE49-F238E27FC236}">
                <a16:creationId xmlns:a16="http://schemas.microsoft.com/office/drawing/2014/main" id="{D6B6BF51-BD0D-6BB8-287B-2621D20ACD9E}"/>
              </a:ext>
            </a:extLst>
          </p:cNvPr>
          <p:cNvSpPr txBox="1"/>
          <p:nvPr/>
        </p:nvSpPr>
        <p:spPr>
          <a:xfrm>
            <a:off x="4579820" y="5559302"/>
            <a:ext cx="3344986" cy="707886"/>
          </a:xfrm>
          <a:prstGeom prst="rect">
            <a:avLst/>
          </a:prstGeom>
          <a:noFill/>
        </p:spPr>
        <p:txBody>
          <a:bodyPr wrap="square" rtlCol="0">
            <a:spAutoFit/>
          </a:bodyPr>
          <a:lstStyle/>
          <a:p>
            <a:r>
              <a:rPr lang="ja" sz="1000"/>
              <a:t>電気自動車への移行は自動車部品への大規模な研究開発投資を促進しており、2030年までに自動車製造と充電インフラを支えるために約1,800億ドルが必要となる。</a:t>
            </a:r>
            <a:endParaRPr lang="en-IN" sz="1000"/>
          </a:p>
        </p:txBody>
      </p:sp>
      <p:pic>
        <p:nvPicPr>
          <p:cNvPr id="56" name="Picture 55">
            <a:extLst>
              <a:ext uri="{FF2B5EF4-FFF2-40B4-BE49-F238E27FC236}">
                <a16:creationId xmlns:a16="http://schemas.microsoft.com/office/drawing/2014/main" id="{84BDA032-2D5E-9F12-C817-6EB74754AED0}"/>
              </a:ext>
            </a:extLst>
          </p:cNvPr>
          <p:cNvPicPr>
            <a:picLocks noChangeAspect="1"/>
          </p:cNvPicPr>
          <p:nvPr/>
        </p:nvPicPr>
        <p:blipFill>
          <a:blip r:embed="rId3"/>
          <a:srcRect l="77776" t="65570" r="7424" b="10185"/>
          <a:stretch/>
        </p:blipFill>
        <p:spPr>
          <a:xfrm>
            <a:off x="4355883" y="5645161"/>
            <a:ext cx="223936" cy="223517"/>
          </a:xfrm>
          <a:prstGeom prst="rect">
            <a:avLst/>
          </a:prstGeom>
        </p:spPr>
      </p:pic>
      <p:pic>
        <p:nvPicPr>
          <p:cNvPr id="57" name="Picture 56">
            <a:extLst>
              <a:ext uri="{FF2B5EF4-FFF2-40B4-BE49-F238E27FC236}">
                <a16:creationId xmlns:a16="http://schemas.microsoft.com/office/drawing/2014/main" id="{CF3F0273-341D-B587-3861-4A53E7D61820}"/>
              </a:ext>
            </a:extLst>
          </p:cNvPr>
          <p:cNvPicPr>
            <a:picLocks noChangeAspect="1"/>
          </p:cNvPicPr>
          <p:nvPr/>
        </p:nvPicPr>
        <p:blipFill>
          <a:blip r:embed="rId8"/>
          <a:srcRect l="5000" t="16714" r="4555" b="23992"/>
          <a:stretch>
            <a:fillRect/>
          </a:stretch>
        </p:blipFill>
        <p:spPr>
          <a:xfrm>
            <a:off x="9814298" y="1839650"/>
            <a:ext cx="1824133" cy="298971"/>
          </a:xfrm>
          <a:prstGeom prst="rect">
            <a:avLst/>
          </a:prstGeom>
        </p:spPr>
      </p:pic>
      <p:pic>
        <p:nvPicPr>
          <p:cNvPr id="58" name="Picture 57">
            <a:extLst>
              <a:ext uri="{FF2B5EF4-FFF2-40B4-BE49-F238E27FC236}">
                <a16:creationId xmlns:a16="http://schemas.microsoft.com/office/drawing/2014/main" id="{438F0CED-2720-6353-95A8-7E045C16FB69}"/>
              </a:ext>
            </a:extLst>
          </p:cNvPr>
          <p:cNvPicPr>
            <a:picLocks noChangeAspect="1"/>
          </p:cNvPicPr>
          <p:nvPr/>
        </p:nvPicPr>
        <p:blipFill>
          <a:blip r:embed="rId9"/>
          <a:stretch>
            <a:fillRect/>
          </a:stretch>
        </p:blipFill>
        <p:spPr>
          <a:xfrm>
            <a:off x="7999388" y="1866026"/>
            <a:ext cx="1700714" cy="278036"/>
          </a:xfrm>
          <a:prstGeom prst="rect">
            <a:avLst/>
          </a:prstGeom>
        </p:spPr>
      </p:pic>
      <p:sp>
        <p:nvSpPr>
          <p:cNvPr id="59" name="TextBox 58">
            <a:extLst>
              <a:ext uri="{FF2B5EF4-FFF2-40B4-BE49-F238E27FC236}">
                <a16:creationId xmlns:a16="http://schemas.microsoft.com/office/drawing/2014/main" id="{938D7091-FC2E-02E7-0F5B-2642B5F7E31A}"/>
              </a:ext>
            </a:extLst>
          </p:cNvPr>
          <p:cNvSpPr txBox="1"/>
          <p:nvPr/>
        </p:nvSpPr>
        <p:spPr>
          <a:xfrm>
            <a:off x="7976827" y="2298573"/>
            <a:ext cx="3732570" cy="861774"/>
          </a:xfrm>
          <a:prstGeom prst="rect">
            <a:avLst/>
          </a:prstGeom>
          <a:solidFill>
            <a:schemeClr val="bg1">
              <a:lumMod val="85000"/>
            </a:schemeClr>
          </a:solidFill>
        </p:spPr>
        <p:txBody>
          <a:bodyPr wrap="square" rtlCol="0">
            <a:spAutoFit/>
          </a:bodyPr>
          <a:lstStyle/>
          <a:p>
            <a:r>
              <a:rPr lang="ja" sz="1000"/>
              <a:t>カーライル・グループは、インドのハイウェイ・インダストリーズとループ・オートモーティブズを合併して設立された新プラットフォームの株式65～70%を約4億米ドルで取得しました。合併後の新会社はパワートレインおよびステアリング部品に特化し、欧州および北米への輸出に注力します。</a:t>
            </a:r>
          </a:p>
        </p:txBody>
      </p:sp>
      <p:pic>
        <p:nvPicPr>
          <p:cNvPr id="60" name="Picture 59">
            <a:extLst>
              <a:ext uri="{FF2B5EF4-FFF2-40B4-BE49-F238E27FC236}">
                <a16:creationId xmlns:a16="http://schemas.microsoft.com/office/drawing/2014/main" id="{FAECCE98-8A92-9F1C-22C9-D41E4D99B37C}"/>
              </a:ext>
            </a:extLst>
          </p:cNvPr>
          <p:cNvPicPr>
            <a:picLocks noChangeAspect="1"/>
          </p:cNvPicPr>
          <p:nvPr/>
        </p:nvPicPr>
        <p:blipFill>
          <a:blip r:embed="rId10"/>
          <a:stretch>
            <a:fillRect/>
          </a:stretch>
        </p:blipFill>
        <p:spPr>
          <a:xfrm>
            <a:off x="8159571" y="3271488"/>
            <a:ext cx="1475317" cy="357027"/>
          </a:xfrm>
          <a:prstGeom prst="rect">
            <a:avLst/>
          </a:prstGeom>
        </p:spPr>
      </p:pic>
      <p:sp>
        <p:nvSpPr>
          <p:cNvPr id="61" name="TextBox 60">
            <a:extLst>
              <a:ext uri="{FF2B5EF4-FFF2-40B4-BE49-F238E27FC236}">
                <a16:creationId xmlns:a16="http://schemas.microsoft.com/office/drawing/2014/main" id="{B6D3C87E-B820-AE4B-D8E3-E36287DE01D9}"/>
              </a:ext>
            </a:extLst>
          </p:cNvPr>
          <p:cNvSpPr txBox="1"/>
          <p:nvPr/>
        </p:nvSpPr>
        <p:spPr>
          <a:xfrm>
            <a:off x="7976827" y="3745042"/>
            <a:ext cx="3732570" cy="861774"/>
          </a:xfrm>
          <a:prstGeom prst="rect">
            <a:avLst/>
          </a:prstGeom>
          <a:solidFill>
            <a:schemeClr val="bg1">
              <a:lumMod val="85000"/>
            </a:schemeClr>
          </a:solidFill>
        </p:spPr>
        <p:txBody>
          <a:bodyPr wrap="square" rtlCol="0">
            <a:spAutoFit/>
          </a:bodyPr>
          <a:lstStyle/>
          <a:p>
            <a:r>
              <a:rPr lang="ja" sz="1000" dirty="0"/>
              <a:t>フォンタナ・グルッポは、インドの大手自動車用ファスナーメーカーであるライト・タイト・ファスナーズの株式60%を約1億2,000万米ドルで取得した。この取引では、RTFがフォンタナのインド事業体であるBGファスニングを買収し、その後フォンタナが合併後の事業体の過半数株式を取得した。</a:t>
            </a:r>
          </a:p>
        </p:txBody>
      </p:sp>
      <p:sp>
        <p:nvSpPr>
          <p:cNvPr id="62" name="TextBox 61">
            <a:extLst>
              <a:ext uri="{FF2B5EF4-FFF2-40B4-BE49-F238E27FC236}">
                <a16:creationId xmlns:a16="http://schemas.microsoft.com/office/drawing/2014/main" id="{352C0F35-FCE4-302C-1BCD-0ADB7486092C}"/>
              </a:ext>
            </a:extLst>
          </p:cNvPr>
          <p:cNvSpPr txBox="1"/>
          <p:nvPr/>
        </p:nvSpPr>
        <p:spPr>
          <a:xfrm>
            <a:off x="7976827" y="5218134"/>
            <a:ext cx="3732570" cy="1015663"/>
          </a:xfrm>
          <a:prstGeom prst="rect">
            <a:avLst/>
          </a:prstGeom>
          <a:solidFill>
            <a:schemeClr val="bg1">
              <a:lumMod val="85000"/>
            </a:schemeClr>
          </a:solidFill>
        </p:spPr>
        <p:txBody>
          <a:bodyPr wrap="square" rtlCol="0">
            <a:spAutoFit/>
          </a:bodyPr>
          <a:lstStyle/>
          <a:p>
            <a:r>
              <a:rPr lang="ja" sz="1000" dirty="0"/>
              <a:t>アブドゥル・ラティフ・ジャミールは、グリーブス・エレクトリック・モビリティに最大2億2,000万米ドルを出資することを決定。この出資は、35.8%の株式を1億5,000万米ドルで取得</a:t>
            </a:r>
            <a:r>
              <a:rPr lang="ja-JP" altLang="en-US" sz="1000" dirty="0"/>
              <a:t>するもので</a:t>
            </a:r>
            <a:r>
              <a:rPr lang="ja" sz="1000" dirty="0"/>
              <a:t>、第2位の株主とな</a:t>
            </a:r>
            <a:r>
              <a:rPr lang="ja-JP" altLang="en-US" sz="1000" dirty="0"/>
              <a:t>る</a:t>
            </a:r>
            <a:r>
              <a:rPr lang="ja" sz="1000" dirty="0"/>
              <a:t>。手頃な価格でのEV導入と、成長を続けるインドの電動モビリティ・エコシステムにおけるグリーブスの事業拡大を支援</a:t>
            </a:r>
            <a:r>
              <a:rPr lang="ja-JP" altLang="en-US" sz="1000" dirty="0"/>
              <a:t>することが見込まれる</a:t>
            </a:r>
            <a:r>
              <a:rPr lang="ja" sz="1000" dirty="0"/>
              <a:t>。</a:t>
            </a:r>
            <a:endParaRPr lang="en-US" altLang="ja" sz="1000" dirty="0"/>
          </a:p>
        </p:txBody>
      </p:sp>
      <p:pic>
        <p:nvPicPr>
          <p:cNvPr id="63" name="Picture 62">
            <a:extLst>
              <a:ext uri="{FF2B5EF4-FFF2-40B4-BE49-F238E27FC236}">
                <a16:creationId xmlns:a16="http://schemas.microsoft.com/office/drawing/2014/main" id="{8DCA65FD-B92F-A71D-3C8E-8CAA98791CA4}"/>
              </a:ext>
            </a:extLst>
          </p:cNvPr>
          <p:cNvPicPr>
            <a:picLocks noChangeAspect="1"/>
          </p:cNvPicPr>
          <p:nvPr/>
        </p:nvPicPr>
        <p:blipFill>
          <a:blip r:embed="rId11"/>
          <a:stretch>
            <a:fillRect/>
          </a:stretch>
        </p:blipFill>
        <p:spPr>
          <a:xfrm>
            <a:off x="10011645" y="3271488"/>
            <a:ext cx="1362797" cy="375381"/>
          </a:xfrm>
          <a:prstGeom prst="rect">
            <a:avLst/>
          </a:prstGeom>
        </p:spPr>
      </p:pic>
      <p:pic>
        <p:nvPicPr>
          <p:cNvPr id="64" name="Picture 63">
            <a:extLst>
              <a:ext uri="{FF2B5EF4-FFF2-40B4-BE49-F238E27FC236}">
                <a16:creationId xmlns:a16="http://schemas.microsoft.com/office/drawing/2014/main" id="{8ECCF86E-469C-031D-2F1E-66217404E2A0}"/>
              </a:ext>
            </a:extLst>
          </p:cNvPr>
          <p:cNvPicPr>
            <a:picLocks noChangeAspect="1"/>
          </p:cNvPicPr>
          <p:nvPr/>
        </p:nvPicPr>
        <p:blipFill>
          <a:blip r:embed="rId12"/>
          <a:srcRect t="335" r="20622"/>
          <a:stretch>
            <a:fillRect/>
          </a:stretch>
        </p:blipFill>
        <p:spPr>
          <a:xfrm>
            <a:off x="8055852" y="4681281"/>
            <a:ext cx="1955793" cy="427986"/>
          </a:xfrm>
          <a:prstGeom prst="rect">
            <a:avLst/>
          </a:prstGeom>
        </p:spPr>
      </p:pic>
      <p:pic>
        <p:nvPicPr>
          <p:cNvPr id="65" name="Picture 64">
            <a:extLst>
              <a:ext uri="{FF2B5EF4-FFF2-40B4-BE49-F238E27FC236}">
                <a16:creationId xmlns:a16="http://schemas.microsoft.com/office/drawing/2014/main" id="{C7D0F658-511C-E203-A7E6-A53E158D15AE}"/>
              </a:ext>
            </a:extLst>
          </p:cNvPr>
          <p:cNvPicPr>
            <a:picLocks noChangeAspect="1"/>
          </p:cNvPicPr>
          <p:nvPr/>
        </p:nvPicPr>
        <p:blipFill>
          <a:blip r:embed="rId13">
            <a:clrChange>
              <a:clrFrom>
                <a:srgbClr val="FFFFFF"/>
              </a:clrFrom>
              <a:clrTo>
                <a:srgbClr val="FFFFFF">
                  <a:alpha val="0"/>
                </a:srgbClr>
              </a:clrTo>
            </a:clrChange>
          </a:blip>
          <a:srcRect t="29781" b="31168"/>
          <a:stretch>
            <a:fillRect/>
          </a:stretch>
        </p:blipFill>
        <p:spPr>
          <a:xfrm>
            <a:off x="10325988" y="4704637"/>
            <a:ext cx="971966" cy="379564"/>
          </a:xfrm>
          <a:prstGeom prst="rect">
            <a:avLst/>
          </a:prstGeom>
        </p:spPr>
      </p:pic>
      <p:sp>
        <p:nvSpPr>
          <p:cNvPr id="9" name="Slide Number Placeholder 8">
            <a:extLst>
              <a:ext uri="{FF2B5EF4-FFF2-40B4-BE49-F238E27FC236}">
                <a16:creationId xmlns:a16="http://schemas.microsoft.com/office/drawing/2014/main" id="{5A1E9048-C91D-A7BE-8032-D28374AC4629}"/>
              </a:ext>
            </a:extLst>
          </p:cNvPr>
          <p:cNvSpPr>
            <a:spLocks noGrp="1"/>
          </p:cNvSpPr>
          <p:nvPr>
            <p:ph type="sldNum" sz="quarter" idx="12"/>
          </p:nvPr>
        </p:nvSpPr>
        <p:spPr/>
        <p:txBody>
          <a:bodyPr/>
          <a:lstStyle/>
          <a:p>
            <a:fld id="{F57510DD-BC01-452C-839D-799B49A94BF7}" type="slidenum">
              <a:rPr lang="en-IN" smtClean="0"/>
              <a:t>19</a:t>
            </a:fld>
            <a:endParaRPr lang="en-IN"/>
          </a:p>
        </p:txBody>
      </p:sp>
    </p:spTree>
    <p:extLst>
      <p:ext uri="{BB962C8B-B14F-4D97-AF65-F5344CB8AC3E}">
        <p14:creationId xmlns:p14="http://schemas.microsoft.com/office/powerpoint/2010/main" val="266070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6D085-D7F9-F55B-35FC-42173CE289C2}"/>
            </a:ext>
          </a:extLst>
        </p:cNvPr>
        <p:cNvGrpSpPr/>
        <p:nvPr/>
      </p:nvGrpSpPr>
      <p:grpSpPr>
        <a:xfrm>
          <a:off x="0" y="0"/>
          <a:ext cx="0" cy="0"/>
          <a:chOff x="0" y="0"/>
          <a:chExt cx="0" cy="0"/>
        </a:xfrm>
      </p:grpSpPr>
      <p:sp>
        <p:nvSpPr>
          <p:cNvPr id="2" name="object 8">
            <a:extLst>
              <a:ext uri="{FF2B5EF4-FFF2-40B4-BE49-F238E27FC236}">
                <a16:creationId xmlns:a16="http://schemas.microsoft.com/office/drawing/2014/main" id="{CEA41197-C975-C804-6A5B-D12B363809A8}"/>
              </a:ext>
            </a:extLst>
          </p:cNvPr>
          <p:cNvSpPr txBox="1">
            <a:spLocks/>
          </p:cNvSpPr>
          <p:nvPr/>
        </p:nvSpPr>
        <p:spPr>
          <a:xfrm>
            <a:off x="2170354" y="264004"/>
            <a:ext cx="7779226" cy="292388"/>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インドのM&amp;A情勢</a:t>
            </a:r>
          </a:p>
        </p:txBody>
      </p:sp>
      <p:sp>
        <p:nvSpPr>
          <p:cNvPr id="3" name="Text Placeholder 3">
            <a:extLst>
              <a:ext uri="{FF2B5EF4-FFF2-40B4-BE49-F238E27FC236}">
                <a16:creationId xmlns:a16="http://schemas.microsoft.com/office/drawing/2014/main" id="{BB98BB22-66D9-2B23-9E2E-9E2B4DD13F58}"/>
              </a:ext>
            </a:extLst>
          </p:cNvPr>
          <p:cNvSpPr txBox="1">
            <a:spLocks/>
          </p:cNvSpPr>
          <p:nvPr/>
        </p:nvSpPr>
        <p:spPr>
          <a:xfrm>
            <a:off x="278042" y="752105"/>
            <a:ext cx="11398021"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インドのM&amp;A環境は、海外からの関心の高まり、テクノロジーセクターへの集中、</a:t>
            </a:r>
            <a:endParaRPr lang="en-US" altLang="ja" sz="1800" b="1" i="1" dirty="0">
              <a:solidFill>
                <a:srgbClr val="C8252C"/>
              </a:solidFill>
              <a:latin typeface="Poppins" panose="00000500000000000000" pitchFamily="2" charset="0"/>
              <a:cs typeface="Poppins" panose="00000500000000000000" pitchFamily="2" charset="0"/>
            </a:endParaRPr>
          </a:p>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世界的企業からの戦略的投資によって形作られている</a:t>
            </a:r>
            <a:endParaRPr lang="en-GB" sz="1800" b="1" i="1" dirty="0">
              <a:solidFill>
                <a:srgbClr val="C8252C"/>
              </a:solidFill>
              <a:latin typeface="Poppins" panose="00000500000000000000" pitchFamily="2" charset="0"/>
              <a:cs typeface="Poppins" panose="00000500000000000000" pitchFamily="2" charset="0"/>
            </a:endParaRPr>
          </a:p>
        </p:txBody>
      </p:sp>
      <p:cxnSp>
        <p:nvCxnSpPr>
          <p:cNvPr id="4" name="Straight Connector 3">
            <a:extLst>
              <a:ext uri="{FF2B5EF4-FFF2-40B4-BE49-F238E27FC236}">
                <a16:creationId xmlns:a16="http://schemas.microsoft.com/office/drawing/2014/main" id="{79BC516A-9D16-B100-D11A-CDA0BB9B5AB6}"/>
              </a:ext>
            </a:extLst>
          </p:cNvPr>
          <p:cNvCxnSpPr>
            <a:cxnSpLocks/>
          </p:cNvCxnSpPr>
          <p:nvPr/>
        </p:nvCxnSpPr>
        <p:spPr>
          <a:xfrm>
            <a:off x="6088001" y="1409932"/>
            <a:ext cx="0" cy="4511956"/>
          </a:xfrm>
          <a:prstGeom prst="line">
            <a:avLst/>
          </a:prstGeom>
        </p:spPr>
        <p:style>
          <a:lnRef idx="1">
            <a:schemeClr val="dk1"/>
          </a:lnRef>
          <a:fillRef idx="0">
            <a:schemeClr val="dk1"/>
          </a:fillRef>
          <a:effectRef idx="0">
            <a:schemeClr val="dk1"/>
          </a:effectRef>
          <a:fontRef idx="minor">
            <a:schemeClr val="tx1"/>
          </a:fontRef>
        </p:style>
      </p:cxnSp>
      <p:graphicFrame>
        <p:nvGraphicFramePr>
          <p:cNvPr id="9" name="Chart 8">
            <a:extLst>
              <a:ext uri="{FF2B5EF4-FFF2-40B4-BE49-F238E27FC236}">
                <a16:creationId xmlns:a16="http://schemas.microsoft.com/office/drawing/2014/main" id="{2D702CDD-77BD-5612-8E39-0F95006FD82F}"/>
              </a:ext>
            </a:extLst>
          </p:cNvPr>
          <p:cNvGraphicFramePr/>
          <p:nvPr>
            <p:extLst>
              <p:ext uri="{D42A27DB-BD31-4B8C-83A1-F6EECF244321}">
                <p14:modId xmlns:p14="http://schemas.microsoft.com/office/powerpoint/2010/main" val="3374866705"/>
              </p:ext>
            </p:extLst>
          </p:nvPr>
        </p:nvGraphicFramePr>
        <p:xfrm>
          <a:off x="182080" y="1702904"/>
          <a:ext cx="6472720" cy="172609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3">
            <a:extLst>
              <a:ext uri="{FF2B5EF4-FFF2-40B4-BE49-F238E27FC236}">
                <a16:creationId xmlns:a16="http://schemas.microsoft.com/office/drawing/2014/main" id="{02490015-7CA4-48BD-B725-EEA88E354560}"/>
              </a:ext>
            </a:extLst>
          </p:cNvPr>
          <p:cNvSpPr txBox="1">
            <a:spLocks/>
          </p:cNvSpPr>
          <p:nvPr/>
        </p:nvSpPr>
        <p:spPr>
          <a:xfrm>
            <a:off x="606990" y="1433937"/>
            <a:ext cx="5487377"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年間M&amp;A取引額と件数：戦略的投資家とPE投資家</a:t>
            </a:r>
          </a:p>
        </p:txBody>
      </p:sp>
      <p:sp>
        <p:nvSpPr>
          <p:cNvPr id="15" name="TextBox 151">
            <a:extLst>
              <a:ext uri="{FF2B5EF4-FFF2-40B4-BE49-F238E27FC236}">
                <a16:creationId xmlns:a16="http://schemas.microsoft.com/office/drawing/2014/main" id="{23172305-86DA-B74E-A91D-F9B04FFBF66C}"/>
              </a:ext>
            </a:extLst>
          </p:cNvPr>
          <p:cNvSpPr txBox="1"/>
          <p:nvPr/>
        </p:nvSpPr>
        <p:spPr>
          <a:xfrm>
            <a:off x="1521877" y="3404888"/>
            <a:ext cx="3657601"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出典：デロイトM&amp;Aレポート – 2024</a:t>
            </a:r>
          </a:p>
        </p:txBody>
      </p:sp>
      <p:sp>
        <p:nvSpPr>
          <p:cNvPr id="16" name="Text Placeholder 3">
            <a:extLst>
              <a:ext uri="{FF2B5EF4-FFF2-40B4-BE49-F238E27FC236}">
                <a16:creationId xmlns:a16="http://schemas.microsoft.com/office/drawing/2014/main" id="{91E76AE2-EE5B-08D0-F05F-D48BD9956C60}"/>
              </a:ext>
            </a:extLst>
          </p:cNvPr>
          <p:cNvSpPr txBox="1">
            <a:spLocks/>
          </p:cNvSpPr>
          <p:nvPr/>
        </p:nvSpPr>
        <p:spPr>
          <a:xfrm>
            <a:off x="774028" y="3643578"/>
            <a:ext cx="5320337" cy="71679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dirty="0">
                <a:solidFill>
                  <a:srgbClr val="000000"/>
                </a:solidFill>
                <a:latin typeface="Aptos"/>
                <a:ea typeface="Cambria"/>
                <a:cs typeface="Poppins"/>
              </a:rPr>
              <a:t>インドのM&amp;Aの減速は見た目よりも緩やか</a:t>
            </a:r>
          </a:p>
          <a:p>
            <a:pPr marL="0" indent="0">
              <a:spcBef>
                <a:spcPts val="0"/>
              </a:spcBef>
              <a:buNone/>
            </a:pPr>
            <a:r>
              <a:rPr lang="ja" sz="1100" dirty="0">
                <a:solidFill>
                  <a:srgbClr val="000000"/>
                </a:solidFill>
                <a:latin typeface="Aptos"/>
                <a:ea typeface="Cambria"/>
                <a:cs typeface="Poppins"/>
              </a:rPr>
              <a:t>総取引額は27%減少したが、大型取引を除く取引活動は安定しており、経済全般の課題にもかかわらず投資家の関心が依然として高いことを示している。</a:t>
            </a:r>
            <a:endParaRPr lang="en-US" sz="1100" i="1" dirty="0">
              <a:latin typeface="Aptos"/>
              <a:ea typeface="Cambria"/>
            </a:endParaRPr>
          </a:p>
        </p:txBody>
      </p:sp>
      <p:pic>
        <p:nvPicPr>
          <p:cNvPr id="17" name="Picture 16">
            <a:extLst>
              <a:ext uri="{FF2B5EF4-FFF2-40B4-BE49-F238E27FC236}">
                <a16:creationId xmlns:a16="http://schemas.microsoft.com/office/drawing/2014/main" id="{AD4057D7-8A14-A9D8-8630-49B44D78261E}"/>
              </a:ext>
            </a:extLst>
          </p:cNvPr>
          <p:cNvPicPr>
            <a:picLocks noChangeAspect="1"/>
          </p:cNvPicPr>
          <p:nvPr/>
        </p:nvPicPr>
        <p:blipFill>
          <a:blip r:embed="rId3"/>
          <a:srcRect l="77776" t="65570" r="7424" b="10185"/>
          <a:stretch/>
        </p:blipFill>
        <p:spPr>
          <a:xfrm>
            <a:off x="546857" y="3745240"/>
            <a:ext cx="212342" cy="223517"/>
          </a:xfrm>
          <a:prstGeom prst="rect">
            <a:avLst/>
          </a:prstGeom>
        </p:spPr>
      </p:pic>
      <p:sp>
        <p:nvSpPr>
          <p:cNvPr id="18" name="Text Placeholder 3">
            <a:extLst>
              <a:ext uri="{FF2B5EF4-FFF2-40B4-BE49-F238E27FC236}">
                <a16:creationId xmlns:a16="http://schemas.microsoft.com/office/drawing/2014/main" id="{8D3124D0-82CC-428C-1C6B-91AB45B6BC6A}"/>
              </a:ext>
            </a:extLst>
          </p:cNvPr>
          <p:cNvSpPr txBox="1">
            <a:spLocks/>
          </p:cNvSpPr>
          <p:nvPr/>
        </p:nvSpPr>
        <p:spPr>
          <a:xfrm>
            <a:off x="774028" y="4215940"/>
            <a:ext cx="5320337" cy="71679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dirty="0">
                <a:solidFill>
                  <a:srgbClr val="000000"/>
                </a:solidFill>
                <a:latin typeface="Aptos"/>
                <a:ea typeface="Cambria"/>
                <a:cs typeface="Poppins"/>
              </a:rPr>
              <a:t>金利上昇で取引は鈍化するも、再生可能エネルギーは好調</a:t>
            </a:r>
          </a:p>
          <a:p>
            <a:pPr marL="0" indent="0">
              <a:spcBef>
                <a:spcPts val="0"/>
              </a:spcBef>
              <a:buNone/>
            </a:pPr>
            <a:r>
              <a:rPr lang="ja" sz="1100" dirty="0">
                <a:solidFill>
                  <a:srgbClr val="000000"/>
                </a:solidFill>
                <a:latin typeface="Aptos"/>
                <a:ea typeface="Cambria"/>
                <a:cs typeface="Poppins"/>
              </a:rPr>
              <a:t>借入コストが世界的に上昇しているにもかかわらず、インドの再生可能エネルギー部門は引き続き強力な投資を引きつけており、投資家が依然としてその長期的な潜在力に自信を持っていることを示している。</a:t>
            </a:r>
            <a:endParaRPr lang="en-US" sz="1100" i="1" dirty="0">
              <a:latin typeface="Aptos"/>
              <a:ea typeface="Cambria"/>
            </a:endParaRPr>
          </a:p>
        </p:txBody>
      </p:sp>
      <p:pic>
        <p:nvPicPr>
          <p:cNvPr id="25" name="Picture 24">
            <a:extLst>
              <a:ext uri="{FF2B5EF4-FFF2-40B4-BE49-F238E27FC236}">
                <a16:creationId xmlns:a16="http://schemas.microsoft.com/office/drawing/2014/main" id="{8BDC6A45-616E-B660-3756-2176A0927075}"/>
              </a:ext>
            </a:extLst>
          </p:cNvPr>
          <p:cNvPicPr>
            <a:picLocks noChangeAspect="1"/>
          </p:cNvPicPr>
          <p:nvPr/>
        </p:nvPicPr>
        <p:blipFill>
          <a:blip r:embed="rId3"/>
          <a:srcRect l="77776" t="65570" r="7424" b="10185"/>
          <a:stretch/>
        </p:blipFill>
        <p:spPr>
          <a:xfrm>
            <a:off x="546857" y="4342441"/>
            <a:ext cx="212342" cy="223517"/>
          </a:xfrm>
          <a:prstGeom prst="rect">
            <a:avLst/>
          </a:prstGeom>
        </p:spPr>
      </p:pic>
      <p:sp>
        <p:nvSpPr>
          <p:cNvPr id="26" name="Text Placeholder 3">
            <a:extLst>
              <a:ext uri="{FF2B5EF4-FFF2-40B4-BE49-F238E27FC236}">
                <a16:creationId xmlns:a16="http://schemas.microsoft.com/office/drawing/2014/main" id="{CB97A84B-9CBF-B129-40A5-304EB4CE99CC}"/>
              </a:ext>
            </a:extLst>
          </p:cNvPr>
          <p:cNvSpPr txBox="1">
            <a:spLocks/>
          </p:cNvSpPr>
          <p:nvPr/>
        </p:nvSpPr>
        <p:spPr>
          <a:xfrm>
            <a:off x="774028" y="4927559"/>
            <a:ext cx="5320337" cy="71679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dirty="0">
                <a:solidFill>
                  <a:srgbClr val="000000"/>
                </a:solidFill>
                <a:latin typeface="Aptos"/>
                <a:ea typeface="Cambria"/>
                <a:cs typeface="Poppins"/>
              </a:rPr>
              <a:t>中堅市場の取引が好機になりつつある</a:t>
            </a:r>
          </a:p>
          <a:p>
            <a:pPr marL="0" indent="0">
              <a:spcBef>
                <a:spcPts val="0"/>
              </a:spcBef>
              <a:buNone/>
            </a:pPr>
            <a:r>
              <a:rPr lang="ja" sz="1100" dirty="0">
                <a:solidFill>
                  <a:srgbClr val="000000"/>
                </a:solidFill>
                <a:latin typeface="Aptos"/>
                <a:ea typeface="Cambria"/>
                <a:cs typeface="Poppins"/>
              </a:rPr>
              <a:t>世界的不確実性の中、買い手は1億から10億米ドルの中規模取引に注目しており、現在、全取引の35%を占めています。これらの取引により、リスクを抑えつつ、より高度なコントロールとシナジー効果を得ることができ</a:t>
            </a:r>
            <a:r>
              <a:rPr lang="ja-JP" altLang="en-US" sz="1100" dirty="0">
                <a:solidFill>
                  <a:srgbClr val="000000"/>
                </a:solidFill>
                <a:latin typeface="Aptos"/>
                <a:ea typeface="Cambria"/>
                <a:cs typeface="Poppins"/>
              </a:rPr>
              <a:t>る。</a:t>
            </a:r>
            <a:endParaRPr lang="en-US" sz="1100" i="1" dirty="0">
              <a:latin typeface="Aptos"/>
              <a:ea typeface="Cambria"/>
            </a:endParaRPr>
          </a:p>
        </p:txBody>
      </p:sp>
      <p:pic>
        <p:nvPicPr>
          <p:cNvPr id="28" name="Picture 27">
            <a:extLst>
              <a:ext uri="{FF2B5EF4-FFF2-40B4-BE49-F238E27FC236}">
                <a16:creationId xmlns:a16="http://schemas.microsoft.com/office/drawing/2014/main" id="{153CC3D3-52BB-6057-F9DA-89F9CEC3B7D5}"/>
              </a:ext>
            </a:extLst>
          </p:cNvPr>
          <p:cNvPicPr>
            <a:picLocks noChangeAspect="1"/>
          </p:cNvPicPr>
          <p:nvPr/>
        </p:nvPicPr>
        <p:blipFill>
          <a:blip r:embed="rId3"/>
          <a:srcRect l="77776" t="65570" r="7424" b="10185"/>
          <a:stretch/>
        </p:blipFill>
        <p:spPr>
          <a:xfrm>
            <a:off x="546857" y="5006981"/>
            <a:ext cx="212342" cy="223517"/>
          </a:xfrm>
          <a:prstGeom prst="rect">
            <a:avLst/>
          </a:prstGeom>
        </p:spPr>
      </p:pic>
      <p:sp>
        <p:nvSpPr>
          <p:cNvPr id="29" name="Text Placeholder 3">
            <a:extLst>
              <a:ext uri="{FF2B5EF4-FFF2-40B4-BE49-F238E27FC236}">
                <a16:creationId xmlns:a16="http://schemas.microsoft.com/office/drawing/2014/main" id="{58EBABB7-DDB6-478D-A102-731A90218323}"/>
              </a:ext>
            </a:extLst>
          </p:cNvPr>
          <p:cNvSpPr txBox="1">
            <a:spLocks/>
          </p:cNvSpPr>
          <p:nvPr/>
        </p:nvSpPr>
        <p:spPr>
          <a:xfrm>
            <a:off x="774028" y="5657321"/>
            <a:ext cx="5320337" cy="71679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a:solidFill>
                  <a:srgbClr val="000000"/>
                </a:solidFill>
                <a:latin typeface="Aptos"/>
                <a:ea typeface="Cambria"/>
                <a:cs typeface="Poppins"/>
              </a:rPr>
              <a:t>金融サービスは中堅市場の成長エンジンとして際立っている</a:t>
            </a:r>
          </a:p>
          <a:p>
            <a:pPr marL="0" indent="0">
              <a:spcBef>
                <a:spcPts val="0"/>
              </a:spcBef>
              <a:buNone/>
            </a:pPr>
            <a:r>
              <a:rPr lang="ja" sz="1100">
                <a:solidFill>
                  <a:srgbClr val="000000"/>
                </a:solidFill>
                <a:latin typeface="Aptos"/>
                <a:ea typeface="Cambria"/>
                <a:cs typeface="Poppins"/>
              </a:rPr>
              <a:t>金融サービス取引の192%増加は、インドのよりフォーマルな経済への移行と中流階級の増加に後押しされ、保険と証券への関心が高まっていることを示している。</a:t>
            </a:r>
            <a:endParaRPr lang="en-US" sz="1100" i="1">
              <a:latin typeface="Aptos"/>
              <a:ea typeface="Cambria"/>
            </a:endParaRPr>
          </a:p>
        </p:txBody>
      </p:sp>
      <p:pic>
        <p:nvPicPr>
          <p:cNvPr id="30" name="Picture 29">
            <a:extLst>
              <a:ext uri="{FF2B5EF4-FFF2-40B4-BE49-F238E27FC236}">
                <a16:creationId xmlns:a16="http://schemas.microsoft.com/office/drawing/2014/main" id="{595CB9A5-0D7A-D6C8-839B-7AD61D889465}"/>
              </a:ext>
            </a:extLst>
          </p:cNvPr>
          <p:cNvPicPr>
            <a:picLocks noChangeAspect="1"/>
          </p:cNvPicPr>
          <p:nvPr/>
        </p:nvPicPr>
        <p:blipFill>
          <a:blip r:embed="rId3"/>
          <a:srcRect l="77776" t="65570" r="7424" b="10185"/>
          <a:stretch/>
        </p:blipFill>
        <p:spPr>
          <a:xfrm>
            <a:off x="546857" y="5748709"/>
            <a:ext cx="212342" cy="223517"/>
          </a:xfrm>
          <a:prstGeom prst="rect">
            <a:avLst/>
          </a:prstGeom>
        </p:spPr>
      </p:pic>
      <p:graphicFrame>
        <p:nvGraphicFramePr>
          <p:cNvPr id="33" name="Chart 32">
            <a:extLst>
              <a:ext uri="{FF2B5EF4-FFF2-40B4-BE49-F238E27FC236}">
                <a16:creationId xmlns:a16="http://schemas.microsoft.com/office/drawing/2014/main" id="{5CD14AB7-F6FD-1E2D-6FA9-8A0FAF5C7620}"/>
              </a:ext>
            </a:extLst>
          </p:cNvPr>
          <p:cNvGraphicFramePr/>
          <p:nvPr>
            <p:extLst>
              <p:ext uri="{D42A27DB-BD31-4B8C-83A1-F6EECF244321}">
                <p14:modId xmlns:p14="http://schemas.microsoft.com/office/powerpoint/2010/main" val="3000543345"/>
              </p:ext>
            </p:extLst>
          </p:nvPr>
        </p:nvGraphicFramePr>
        <p:xfrm>
          <a:off x="6264673" y="3723632"/>
          <a:ext cx="2273476" cy="2527191"/>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 Placeholder 3">
            <a:extLst>
              <a:ext uri="{FF2B5EF4-FFF2-40B4-BE49-F238E27FC236}">
                <a16:creationId xmlns:a16="http://schemas.microsoft.com/office/drawing/2014/main" id="{19A804FB-54AB-7E9B-846C-1B701D0CCB57}"/>
              </a:ext>
            </a:extLst>
          </p:cNvPr>
          <p:cNvSpPr txBox="1">
            <a:spLocks/>
          </p:cNvSpPr>
          <p:nvPr/>
        </p:nvSpPr>
        <p:spPr>
          <a:xfrm>
            <a:off x="6000569" y="3513934"/>
            <a:ext cx="5904779"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インバウンドM&amp;Aのシェアは2022年に減少したものの、2023年には増加</a:t>
            </a:r>
            <a:r>
              <a:rPr lang="ja-JP" altLang="en-US" sz="1200" b="1" dirty="0">
                <a:solidFill>
                  <a:srgbClr val="000000"/>
                </a:solidFill>
                <a:latin typeface="Poppins" panose="00000500000000000000" pitchFamily="2" charset="0"/>
                <a:cs typeface="Poppins" panose="00000500000000000000" pitchFamily="2" charset="0"/>
              </a:rPr>
              <a:t>に転じた</a:t>
            </a:r>
            <a:endParaRPr lang="ja" sz="1200" b="1" dirty="0">
              <a:solidFill>
                <a:srgbClr val="000000"/>
              </a:solidFill>
              <a:latin typeface="Poppins" panose="00000500000000000000" pitchFamily="2" charset="0"/>
              <a:cs typeface="Poppins" panose="00000500000000000000" pitchFamily="2" charset="0"/>
            </a:endParaRPr>
          </a:p>
        </p:txBody>
      </p:sp>
      <p:pic>
        <p:nvPicPr>
          <p:cNvPr id="37" name="Picture 36" descr="A flag with stars on it&#10;&#10;AI-generated content may be incorrect.">
            <a:extLst>
              <a:ext uri="{FF2B5EF4-FFF2-40B4-BE49-F238E27FC236}">
                <a16:creationId xmlns:a16="http://schemas.microsoft.com/office/drawing/2014/main" id="{E9FD4689-56B6-475D-BDDF-423E045941F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834945" y="3975516"/>
            <a:ext cx="467981" cy="312144"/>
          </a:xfrm>
          <a:prstGeom prst="rect">
            <a:avLst/>
          </a:prstGeom>
        </p:spPr>
      </p:pic>
      <p:pic>
        <p:nvPicPr>
          <p:cNvPr id="39" name="Picture 38" descr="A flag of germany with red yellow and black stripes&#10;&#10;AI-generated content may be incorrect.">
            <a:extLst>
              <a:ext uri="{FF2B5EF4-FFF2-40B4-BE49-F238E27FC236}">
                <a16:creationId xmlns:a16="http://schemas.microsoft.com/office/drawing/2014/main" id="{4CC4BCE4-E767-D262-4177-6E5FA5C08CA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737387" y="3975516"/>
            <a:ext cx="521679" cy="313007"/>
          </a:xfrm>
          <a:prstGeom prst="rect">
            <a:avLst/>
          </a:prstGeom>
        </p:spPr>
      </p:pic>
      <p:pic>
        <p:nvPicPr>
          <p:cNvPr id="42" name="Picture 41" descr="A red white and blue flag&#10;&#10;AI-generated content may be incorrect.">
            <a:extLst>
              <a:ext uri="{FF2B5EF4-FFF2-40B4-BE49-F238E27FC236}">
                <a16:creationId xmlns:a16="http://schemas.microsoft.com/office/drawing/2014/main" id="{9000D355-CC95-BC53-42E7-6682C5A51A9B}"/>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0867924" y="3975516"/>
            <a:ext cx="469419" cy="313007"/>
          </a:xfrm>
          <a:prstGeom prst="rect">
            <a:avLst/>
          </a:prstGeom>
        </p:spPr>
      </p:pic>
      <p:sp>
        <p:nvSpPr>
          <p:cNvPr id="44" name="TextBox 43">
            <a:extLst>
              <a:ext uri="{FF2B5EF4-FFF2-40B4-BE49-F238E27FC236}">
                <a16:creationId xmlns:a16="http://schemas.microsoft.com/office/drawing/2014/main" id="{48D19E70-2E26-46CB-7DBA-5DB3287771A6}"/>
              </a:ext>
            </a:extLst>
          </p:cNvPr>
          <p:cNvSpPr txBox="1"/>
          <p:nvPr/>
        </p:nvSpPr>
        <p:spPr>
          <a:xfrm>
            <a:off x="8559265" y="4363359"/>
            <a:ext cx="3116798" cy="400110"/>
          </a:xfrm>
          <a:prstGeom prst="rect">
            <a:avLst/>
          </a:prstGeom>
          <a:solidFill>
            <a:schemeClr val="bg1">
              <a:lumMod val="85000"/>
            </a:schemeClr>
          </a:solidFill>
        </p:spPr>
        <p:txBody>
          <a:bodyPr wrap="square" rtlCol="0">
            <a:spAutoFit/>
          </a:bodyPr>
          <a:lstStyle/>
          <a:p>
            <a:r>
              <a:rPr lang="ja" sz="1000" dirty="0"/>
              <a:t>これらの国々は戦略的な対外投資の主要な推進力として浮上しており、</a:t>
            </a:r>
            <a:r>
              <a:rPr lang="ja-JP" altLang="en-US" sz="1000" b="1" dirty="0"/>
              <a:t>総取</a:t>
            </a:r>
            <a:r>
              <a:rPr lang="ja" sz="1000" b="1" dirty="0"/>
              <a:t>引額の65%を占めている。</a:t>
            </a:r>
            <a:endParaRPr lang="en-IN" sz="1000" b="1" dirty="0"/>
          </a:p>
        </p:txBody>
      </p:sp>
      <p:sp>
        <p:nvSpPr>
          <p:cNvPr id="45" name="TextBox 44">
            <a:extLst>
              <a:ext uri="{FF2B5EF4-FFF2-40B4-BE49-F238E27FC236}">
                <a16:creationId xmlns:a16="http://schemas.microsoft.com/office/drawing/2014/main" id="{9E8E32D3-0100-4E0C-E5CF-B87F7C625C69}"/>
              </a:ext>
            </a:extLst>
          </p:cNvPr>
          <p:cNvSpPr txBox="1"/>
          <p:nvPr/>
        </p:nvSpPr>
        <p:spPr>
          <a:xfrm>
            <a:off x="8651818" y="3727304"/>
            <a:ext cx="715260" cy="246221"/>
          </a:xfrm>
          <a:prstGeom prst="rect">
            <a:avLst/>
          </a:prstGeom>
          <a:noFill/>
        </p:spPr>
        <p:txBody>
          <a:bodyPr wrap="none" rtlCol="0">
            <a:spAutoFit/>
          </a:bodyPr>
          <a:lstStyle/>
          <a:p>
            <a:r>
              <a:rPr lang="ja" sz="1000" b="1"/>
              <a:t>ドイツ</a:t>
            </a:r>
            <a:endParaRPr lang="en-IN" sz="1000" b="1"/>
          </a:p>
        </p:txBody>
      </p:sp>
      <p:sp>
        <p:nvSpPr>
          <p:cNvPr id="46" name="TextBox 45">
            <a:extLst>
              <a:ext uri="{FF2B5EF4-FFF2-40B4-BE49-F238E27FC236}">
                <a16:creationId xmlns:a16="http://schemas.microsoft.com/office/drawing/2014/main" id="{D34C4AED-5630-E353-6E12-FD63BC320EAB}"/>
              </a:ext>
            </a:extLst>
          </p:cNvPr>
          <p:cNvSpPr txBox="1"/>
          <p:nvPr/>
        </p:nvSpPr>
        <p:spPr>
          <a:xfrm>
            <a:off x="9510269" y="3738961"/>
            <a:ext cx="1075156" cy="246221"/>
          </a:xfrm>
          <a:prstGeom prst="rect">
            <a:avLst/>
          </a:prstGeom>
          <a:noFill/>
        </p:spPr>
        <p:txBody>
          <a:bodyPr wrap="square" rtlCol="0">
            <a:spAutoFit/>
          </a:bodyPr>
          <a:lstStyle/>
          <a:p>
            <a:r>
              <a:rPr lang="ja" sz="1000" b="1" dirty="0"/>
              <a:t>アメリカ合衆国</a:t>
            </a:r>
            <a:endParaRPr lang="en-IN" sz="1000" b="1" dirty="0"/>
          </a:p>
        </p:txBody>
      </p:sp>
      <p:sp>
        <p:nvSpPr>
          <p:cNvPr id="47" name="TextBox 46">
            <a:extLst>
              <a:ext uri="{FF2B5EF4-FFF2-40B4-BE49-F238E27FC236}">
                <a16:creationId xmlns:a16="http://schemas.microsoft.com/office/drawing/2014/main" id="{0D01674A-CD62-68DD-E4DA-95AA87C9C095}"/>
              </a:ext>
            </a:extLst>
          </p:cNvPr>
          <p:cNvSpPr txBox="1"/>
          <p:nvPr/>
        </p:nvSpPr>
        <p:spPr>
          <a:xfrm>
            <a:off x="10666457" y="3724573"/>
            <a:ext cx="909223" cy="246221"/>
          </a:xfrm>
          <a:prstGeom prst="rect">
            <a:avLst/>
          </a:prstGeom>
          <a:noFill/>
        </p:spPr>
        <p:txBody>
          <a:bodyPr wrap="none" rtlCol="0">
            <a:spAutoFit/>
          </a:bodyPr>
          <a:lstStyle/>
          <a:p>
            <a:r>
              <a:rPr lang="ja" sz="1000" b="1"/>
              <a:t>オランダ</a:t>
            </a:r>
            <a:endParaRPr lang="en-IN" sz="1000" b="1"/>
          </a:p>
        </p:txBody>
      </p:sp>
      <p:sp>
        <p:nvSpPr>
          <p:cNvPr id="48" name="TextBox 47">
            <a:extLst>
              <a:ext uri="{FF2B5EF4-FFF2-40B4-BE49-F238E27FC236}">
                <a16:creationId xmlns:a16="http://schemas.microsoft.com/office/drawing/2014/main" id="{0CB99DE7-4275-561D-327F-06F1472D73AE}"/>
              </a:ext>
            </a:extLst>
          </p:cNvPr>
          <p:cNvSpPr txBox="1"/>
          <p:nvPr/>
        </p:nvSpPr>
        <p:spPr>
          <a:xfrm>
            <a:off x="8559265" y="5745770"/>
            <a:ext cx="3116798" cy="400110"/>
          </a:xfrm>
          <a:prstGeom prst="rect">
            <a:avLst/>
          </a:prstGeom>
          <a:solidFill>
            <a:schemeClr val="bg1">
              <a:lumMod val="85000"/>
            </a:schemeClr>
          </a:solidFill>
        </p:spPr>
        <p:txBody>
          <a:bodyPr wrap="square" rtlCol="0">
            <a:spAutoFit/>
          </a:bodyPr>
          <a:lstStyle/>
          <a:p>
            <a:r>
              <a:rPr lang="ja" sz="1000" dirty="0"/>
              <a:t>これらのセクターは、インバウンドM&amp;A活動の焦点領域として浮上した。</a:t>
            </a:r>
            <a:endParaRPr lang="en-IN" sz="1000" dirty="0"/>
          </a:p>
        </p:txBody>
      </p:sp>
      <p:sp>
        <p:nvSpPr>
          <p:cNvPr id="49" name="TextBox 48">
            <a:extLst>
              <a:ext uri="{FF2B5EF4-FFF2-40B4-BE49-F238E27FC236}">
                <a16:creationId xmlns:a16="http://schemas.microsoft.com/office/drawing/2014/main" id="{D57229F5-8D9E-F9B0-054B-78E70BC000EB}"/>
              </a:ext>
            </a:extLst>
          </p:cNvPr>
          <p:cNvSpPr txBox="1"/>
          <p:nvPr/>
        </p:nvSpPr>
        <p:spPr>
          <a:xfrm>
            <a:off x="8435820" y="5333948"/>
            <a:ext cx="979035" cy="246221"/>
          </a:xfrm>
          <a:prstGeom prst="rect">
            <a:avLst/>
          </a:prstGeom>
          <a:noFill/>
        </p:spPr>
        <p:txBody>
          <a:bodyPr wrap="square" rtlCol="0">
            <a:spAutoFit/>
          </a:bodyPr>
          <a:lstStyle/>
          <a:p>
            <a:pPr algn="ctr"/>
            <a:r>
              <a:rPr lang="ja" sz="1000" b="1" dirty="0"/>
              <a:t>金融サービス</a:t>
            </a:r>
            <a:endParaRPr lang="en-IN" sz="1000" b="1" dirty="0"/>
          </a:p>
        </p:txBody>
      </p:sp>
      <p:sp>
        <p:nvSpPr>
          <p:cNvPr id="50" name="TextBox 49">
            <a:extLst>
              <a:ext uri="{FF2B5EF4-FFF2-40B4-BE49-F238E27FC236}">
                <a16:creationId xmlns:a16="http://schemas.microsoft.com/office/drawing/2014/main" id="{73492EEB-CCE2-7B9E-F8D8-0B1C08BD41BE}"/>
              </a:ext>
            </a:extLst>
          </p:cNvPr>
          <p:cNvSpPr txBox="1"/>
          <p:nvPr/>
        </p:nvSpPr>
        <p:spPr>
          <a:xfrm>
            <a:off x="9353206" y="5333948"/>
            <a:ext cx="1604437" cy="400110"/>
          </a:xfrm>
          <a:prstGeom prst="rect">
            <a:avLst/>
          </a:prstGeom>
          <a:noFill/>
        </p:spPr>
        <p:txBody>
          <a:bodyPr wrap="square" rtlCol="0">
            <a:spAutoFit/>
          </a:bodyPr>
          <a:lstStyle/>
          <a:p>
            <a:pPr algn="ctr"/>
            <a:r>
              <a:rPr lang="ja" sz="1000" b="1" dirty="0"/>
              <a:t>テクノロジー、メディア、通信</a:t>
            </a:r>
            <a:endParaRPr lang="en-IN" sz="1000" b="1" dirty="0"/>
          </a:p>
        </p:txBody>
      </p:sp>
      <p:sp>
        <p:nvSpPr>
          <p:cNvPr id="51" name="TextBox 50">
            <a:extLst>
              <a:ext uri="{FF2B5EF4-FFF2-40B4-BE49-F238E27FC236}">
                <a16:creationId xmlns:a16="http://schemas.microsoft.com/office/drawing/2014/main" id="{6965C575-749A-A485-016D-EF8580D389EE}"/>
              </a:ext>
            </a:extLst>
          </p:cNvPr>
          <p:cNvSpPr txBox="1"/>
          <p:nvPr/>
        </p:nvSpPr>
        <p:spPr>
          <a:xfrm>
            <a:off x="10699828" y="5333948"/>
            <a:ext cx="1035861" cy="246221"/>
          </a:xfrm>
          <a:prstGeom prst="rect">
            <a:avLst/>
          </a:prstGeom>
          <a:noFill/>
        </p:spPr>
        <p:txBody>
          <a:bodyPr wrap="none" rtlCol="0">
            <a:spAutoFit/>
          </a:bodyPr>
          <a:lstStyle/>
          <a:p>
            <a:pPr algn="ctr"/>
            <a:r>
              <a:rPr lang="ja" sz="1000" b="1" dirty="0"/>
              <a:t>製造業</a:t>
            </a:r>
            <a:endParaRPr lang="en-IN" sz="1000" b="1" dirty="0"/>
          </a:p>
        </p:txBody>
      </p:sp>
      <p:pic>
        <p:nvPicPr>
          <p:cNvPr id="55" name="Graphic 54" descr="Factory with solid fill">
            <a:extLst>
              <a:ext uri="{FF2B5EF4-FFF2-40B4-BE49-F238E27FC236}">
                <a16:creationId xmlns:a16="http://schemas.microsoft.com/office/drawing/2014/main" id="{CC1CFA00-AA3D-616C-E52F-DCCE2E9D0A7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57644" y="4918019"/>
            <a:ext cx="464229" cy="464229"/>
          </a:xfrm>
          <a:prstGeom prst="rect">
            <a:avLst/>
          </a:prstGeom>
        </p:spPr>
      </p:pic>
      <p:pic>
        <p:nvPicPr>
          <p:cNvPr id="57" name="Graphic 56" descr="Money outline">
            <a:extLst>
              <a:ext uri="{FF2B5EF4-FFF2-40B4-BE49-F238E27FC236}">
                <a16:creationId xmlns:a16="http://schemas.microsoft.com/office/drawing/2014/main" id="{41208DDC-DCE9-7E21-6858-C65F89339A1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35468" y="4918019"/>
            <a:ext cx="464229" cy="464229"/>
          </a:xfrm>
          <a:prstGeom prst="rect">
            <a:avLst/>
          </a:prstGeom>
        </p:spPr>
      </p:pic>
      <p:pic>
        <p:nvPicPr>
          <p:cNvPr id="59" name="Picture 58">
            <a:extLst>
              <a:ext uri="{FF2B5EF4-FFF2-40B4-BE49-F238E27FC236}">
                <a16:creationId xmlns:a16="http://schemas.microsoft.com/office/drawing/2014/main" id="{76D0322D-4E91-3E1D-2FB1-F512A8D55BDD}"/>
              </a:ext>
            </a:extLst>
          </p:cNvPr>
          <p:cNvPicPr>
            <a:picLocks noChangeAspect="1"/>
          </p:cNvPicPr>
          <p:nvPr/>
        </p:nvPicPr>
        <p:blipFill>
          <a:blip r:embed="rId15"/>
          <a:stretch>
            <a:fillRect/>
          </a:stretch>
        </p:blipFill>
        <p:spPr>
          <a:xfrm>
            <a:off x="9798878" y="4993314"/>
            <a:ext cx="400110" cy="400110"/>
          </a:xfrm>
          <a:prstGeom prst="rect">
            <a:avLst/>
          </a:prstGeom>
        </p:spPr>
      </p:pic>
      <p:graphicFrame>
        <p:nvGraphicFramePr>
          <p:cNvPr id="60" name="Chart 59">
            <a:extLst>
              <a:ext uri="{FF2B5EF4-FFF2-40B4-BE49-F238E27FC236}">
                <a16:creationId xmlns:a16="http://schemas.microsoft.com/office/drawing/2014/main" id="{72D0FA65-E752-DC25-92C9-A444C60F9FE3}"/>
              </a:ext>
            </a:extLst>
          </p:cNvPr>
          <p:cNvGraphicFramePr/>
          <p:nvPr>
            <p:extLst>
              <p:ext uri="{D42A27DB-BD31-4B8C-83A1-F6EECF244321}">
                <p14:modId xmlns:p14="http://schemas.microsoft.com/office/powerpoint/2010/main" val="494738742"/>
              </p:ext>
            </p:extLst>
          </p:nvPr>
        </p:nvGraphicFramePr>
        <p:xfrm>
          <a:off x="5846954" y="1538054"/>
          <a:ext cx="3448205" cy="1948919"/>
        </p:xfrm>
        <a:graphic>
          <a:graphicData uri="http://schemas.openxmlformats.org/drawingml/2006/chart">
            <c:chart xmlns:c="http://schemas.openxmlformats.org/drawingml/2006/chart" xmlns:r="http://schemas.openxmlformats.org/officeDocument/2006/relationships" r:id="rId16"/>
          </a:graphicData>
        </a:graphic>
      </p:graphicFrame>
      <p:sp>
        <p:nvSpPr>
          <p:cNvPr id="61" name="Text Placeholder 3">
            <a:extLst>
              <a:ext uri="{FF2B5EF4-FFF2-40B4-BE49-F238E27FC236}">
                <a16:creationId xmlns:a16="http://schemas.microsoft.com/office/drawing/2014/main" id="{C0DE1DD1-3318-C94F-61ED-18C580102DBE}"/>
              </a:ext>
            </a:extLst>
          </p:cNvPr>
          <p:cNvSpPr txBox="1">
            <a:spLocks/>
          </p:cNvSpPr>
          <p:nvPr/>
        </p:nvSpPr>
        <p:spPr>
          <a:xfrm>
            <a:off x="6094365" y="1433937"/>
            <a:ext cx="5487377"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インドにおけるM&amp;A活動の業界別シェアと動向</a:t>
            </a:r>
          </a:p>
        </p:txBody>
      </p:sp>
      <p:sp>
        <p:nvSpPr>
          <p:cNvPr id="63" name="TextBox 151">
            <a:extLst>
              <a:ext uri="{FF2B5EF4-FFF2-40B4-BE49-F238E27FC236}">
                <a16:creationId xmlns:a16="http://schemas.microsoft.com/office/drawing/2014/main" id="{AC83146F-F31E-D607-1B6E-B5D6AC3D0566}"/>
              </a:ext>
            </a:extLst>
          </p:cNvPr>
          <p:cNvSpPr txBox="1"/>
          <p:nvPr/>
        </p:nvSpPr>
        <p:spPr>
          <a:xfrm>
            <a:off x="5878017" y="3302882"/>
            <a:ext cx="3657601"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出典：アベンティス・アドバイザーズ M&amp;Aレポート – 2024</a:t>
            </a:r>
          </a:p>
        </p:txBody>
      </p:sp>
      <p:sp>
        <p:nvSpPr>
          <p:cNvPr id="64" name="TextBox 63">
            <a:extLst>
              <a:ext uri="{FF2B5EF4-FFF2-40B4-BE49-F238E27FC236}">
                <a16:creationId xmlns:a16="http://schemas.microsoft.com/office/drawing/2014/main" id="{598CB3AA-969D-2B7E-F106-B08509B61283}"/>
              </a:ext>
            </a:extLst>
          </p:cNvPr>
          <p:cNvSpPr txBox="1"/>
          <p:nvPr/>
        </p:nvSpPr>
        <p:spPr>
          <a:xfrm>
            <a:off x="9484596" y="1756866"/>
            <a:ext cx="1958476" cy="369332"/>
          </a:xfrm>
          <a:prstGeom prst="rect">
            <a:avLst/>
          </a:prstGeom>
          <a:noFill/>
          <a:ln>
            <a:solidFill>
              <a:schemeClr val="tx1"/>
            </a:solidFill>
            <a:prstDash val="dash"/>
          </a:ln>
        </p:spPr>
        <p:txBody>
          <a:bodyPr wrap="square" rtlCol="0">
            <a:spAutoFit/>
          </a:bodyPr>
          <a:lstStyle/>
          <a:p>
            <a:r>
              <a:rPr lang="ja" sz="900" dirty="0"/>
              <a:t>デジタル変革が投資家の関心を高め、テクノロジーがM&amp;Aを牽引</a:t>
            </a:r>
          </a:p>
        </p:txBody>
      </p:sp>
      <p:sp>
        <p:nvSpPr>
          <p:cNvPr id="66" name="TextBox 65">
            <a:extLst>
              <a:ext uri="{FF2B5EF4-FFF2-40B4-BE49-F238E27FC236}">
                <a16:creationId xmlns:a16="http://schemas.microsoft.com/office/drawing/2014/main" id="{6CCFD7BA-67B5-E93D-0677-B80E34ECDF17}"/>
              </a:ext>
            </a:extLst>
          </p:cNvPr>
          <p:cNvSpPr txBox="1"/>
          <p:nvPr/>
        </p:nvSpPr>
        <p:spPr>
          <a:xfrm>
            <a:off x="9484596" y="2226679"/>
            <a:ext cx="1958476" cy="507831"/>
          </a:xfrm>
          <a:prstGeom prst="rect">
            <a:avLst/>
          </a:prstGeom>
          <a:noFill/>
          <a:ln>
            <a:solidFill>
              <a:schemeClr val="tx1"/>
            </a:solidFill>
            <a:prstDash val="dash"/>
          </a:ln>
        </p:spPr>
        <p:txBody>
          <a:bodyPr wrap="square" rtlCol="0">
            <a:spAutoFit/>
          </a:bodyPr>
          <a:lstStyle/>
          <a:p>
            <a:r>
              <a:rPr lang="ja" sz="900" dirty="0"/>
              <a:t>インドのデジタル消費ブームを反映して、フィンテックと電子商取引で</a:t>
            </a:r>
            <a:r>
              <a:rPr lang="ja-JP" altLang="en-US" sz="900" dirty="0"/>
              <a:t>ディール</a:t>
            </a:r>
            <a:r>
              <a:rPr lang="ja" sz="900" dirty="0"/>
              <a:t>が活発化している</a:t>
            </a:r>
            <a:endParaRPr lang="en-IN" sz="900" dirty="0"/>
          </a:p>
        </p:txBody>
      </p:sp>
      <p:sp>
        <p:nvSpPr>
          <p:cNvPr id="68" name="TextBox 67">
            <a:extLst>
              <a:ext uri="{FF2B5EF4-FFF2-40B4-BE49-F238E27FC236}">
                <a16:creationId xmlns:a16="http://schemas.microsoft.com/office/drawing/2014/main" id="{3926E7D8-71FC-C14E-374E-D1F2317AE3CB}"/>
              </a:ext>
            </a:extLst>
          </p:cNvPr>
          <p:cNvSpPr txBox="1"/>
          <p:nvPr/>
        </p:nvSpPr>
        <p:spPr>
          <a:xfrm>
            <a:off x="9484596" y="2820847"/>
            <a:ext cx="1958476" cy="507831"/>
          </a:xfrm>
          <a:prstGeom prst="rect">
            <a:avLst/>
          </a:prstGeom>
          <a:noFill/>
          <a:ln>
            <a:solidFill>
              <a:schemeClr val="tx1"/>
            </a:solidFill>
            <a:prstDash val="dash"/>
          </a:ln>
        </p:spPr>
        <p:txBody>
          <a:bodyPr wrap="square" rtlCol="0">
            <a:spAutoFit/>
          </a:bodyPr>
          <a:lstStyle/>
          <a:p>
            <a:r>
              <a:rPr lang="ja" sz="900"/>
              <a:t>エネルギーとヘルスケアは持続可能性とイノベーションへの長期的な投資対象となっている</a:t>
            </a:r>
            <a:endParaRPr lang="en-IN" sz="900"/>
          </a:p>
        </p:txBody>
      </p:sp>
      <p:sp>
        <p:nvSpPr>
          <p:cNvPr id="69" name="TextBox 151">
            <a:extLst>
              <a:ext uri="{FF2B5EF4-FFF2-40B4-BE49-F238E27FC236}">
                <a16:creationId xmlns:a16="http://schemas.microsoft.com/office/drawing/2014/main" id="{1464F213-7E25-E08E-7BA8-05BCF7877C9C}"/>
              </a:ext>
            </a:extLst>
          </p:cNvPr>
          <p:cNvSpPr txBox="1"/>
          <p:nvPr/>
        </p:nvSpPr>
        <p:spPr>
          <a:xfrm>
            <a:off x="7199966" y="6166347"/>
            <a:ext cx="3657601"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出典：デロイトM&amp;Aレポート – 2024</a:t>
            </a:r>
          </a:p>
        </p:txBody>
      </p:sp>
      <p:sp>
        <p:nvSpPr>
          <p:cNvPr id="70" name="TextBox 69">
            <a:extLst>
              <a:ext uri="{FF2B5EF4-FFF2-40B4-BE49-F238E27FC236}">
                <a16:creationId xmlns:a16="http://schemas.microsoft.com/office/drawing/2014/main" id="{D0AA3800-6D5F-6C6E-38C8-C28D4325E1AB}"/>
              </a:ext>
            </a:extLst>
          </p:cNvPr>
          <p:cNvSpPr txBox="1"/>
          <p:nvPr/>
        </p:nvSpPr>
        <p:spPr>
          <a:xfrm>
            <a:off x="613340" y="6643158"/>
            <a:ext cx="6514925" cy="215444"/>
          </a:xfrm>
          <a:prstGeom prst="rect">
            <a:avLst/>
          </a:prstGeom>
          <a:noFill/>
        </p:spPr>
        <p:txBody>
          <a:bodyPr wrap="none" rtlCol="0">
            <a:spAutoFit/>
          </a:bodyPr>
          <a:lstStyle/>
          <a:p>
            <a:r>
              <a:rPr lang="ja" sz="800"/>
              <a:t>*データの歪みを防ぐため、HDFC統合による総額650億ドルの取引とJioの分割による200億ドルの取引は省略されている。</a:t>
            </a:r>
            <a:endParaRPr lang="en-IN" sz="800"/>
          </a:p>
        </p:txBody>
      </p:sp>
      <p:sp>
        <p:nvSpPr>
          <p:cNvPr id="5" name="Slide Number Placeholder 4">
            <a:extLst>
              <a:ext uri="{FF2B5EF4-FFF2-40B4-BE49-F238E27FC236}">
                <a16:creationId xmlns:a16="http://schemas.microsoft.com/office/drawing/2014/main" id="{E47BD8DF-F36E-BFB6-EED4-75DECF5B09B4}"/>
              </a:ext>
            </a:extLst>
          </p:cNvPr>
          <p:cNvSpPr>
            <a:spLocks noGrp="1"/>
          </p:cNvSpPr>
          <p:nvPr>
            <p:ph type="sldNum" sz="quarter" idx="12"/>
          </p:nvPr>
        </p:nvSpPr>
        <p:spPr/>
        <p:txBody>
          <a:bodyPr/>
          <a:lstStyle/>
          <a:p>
            <a:fld id="{F57510DD-BC01-452C-839D-799B49A94BF7}" type="slidenum">
              <a:rPr lang="en-IN" smtClean="0"/>
              <a:t>2</a:t>
            </a:fld>
            <a:endParaRPr lang="en-IN" dirty="0"/>
          </a:p>
        </p:txBody>
      </p:sp>
    </p:spTree>
    <p:extLst>
      <p:ext uri="{BB962C8B-B14F-4D97-AF65-F5344CB8AC3E}">
        <p14:creationId xmlns:p14="http://schemas.microsoft.com/office/powerpoint/2010/main" val="1405827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1B6E0-7D74-FD0B-80AA-E5AB4BF5B3D5}"/>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D3FC929B-0B98-1974-C105-9506789C3114}"/>
              </a:ext>
            </a:extLst>
          </p:cNvPr>
          <p:cNvSpPr/>
          <p:nvPr/>
        </p:nvSpPr>
        <p:spPr>
          <a:xfrm>
            <a:off x="4341718" y="4306791"/>
            <a:ext cx="3498796" cy="189903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object 8">
            <a:extLst>
              <a:ext uri="{FF2B5EF4-FFF2-40B4-BE49-F238E27FC236}">
                <a16:creationId xmlns:a16="http://schemas.microsoft.com/office/drawing/2014/main" id="{33404206-CD1C-95D1-8312-4FD9B8756B2A}"/>
              </a:ext>
            </a:extLst>
          </p:cNvPr>
          <p:cNvSpPr txBox="1">
            <a:spLocks/>
          </p:cNvSpPr>
          <p:nvPr/>
        </p:nvSpPr>
        <p:spPr>
          <a:xfrm>
            <a:off x="2170354" y="264004"/>
            <a:ext cx="7779226" cy="292388"/>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rPr>
              <a:t>金融サービス</a:t>
            </a:r>
          </a:p>
        </p:txBody>
      </p:sp>
      <p:sp>
        <p:nvSpPr>
          <p:cNvPr id="3" name="Text Placeholder 3">
            <a:extLst>
              <a:ext uri="{FF2B5EF4-FFF2-40B4-BE49-F238E27FC236}">
                <a16:creationId xmlns:a16="http://schemas.microsoft.com/office/drawing/2014/main" id="{3321FDA2-57EC-D5A3-6F38-C620C9DACD7A}"/>
              </a:ext>
            </a:extLst>
          </p:cNvPr>
          <p:cNvSpPr txBox="1">
            <a:spLocks/>
          </p:cNvSpPr>
          <p:nvPr/>
        </p:nvSpPr>
        <p:spPr>
          <a:xfrm>
            <a:off x="278042" y="752105"/>
            <a:ext cx="11398021"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インドの金融サービス部門は、富の増加、デジタルの採用、規制の推進に支えられ、</a:t>
            </a:r>
            <a:endParaRPr lang="en-US" altLang="ja" sz="1800" b="1" i="1" dirty="0">
              <a:solidFill>
                <a:srgbClr val="C8252C"/>
              </a:solidFill>
              <a:latin typeface="Poppins" panose="00000500000000000000" pitchFamily="2" charset="0"/>
              <a:cs typeface="Poppins" panose="00000500000000000000" pitchFamily="2" charset="0"/>
            </a:endParaRPr>
          </a:p>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資産運用、保険、ノンバンク金融会社全体で力強い成長を遂げている</a:t>
            </a:r>
            <a:endParaRPr lang="en-GB" sz="1800" b="1" i="1" dirty="0">
              <a:solidFill>
                <a:srgbClr val="C8252C"/>
              </a:solidFill>
              <a:latin typeface="Poppins" panose="00000500000000000000" pitchFamily="2" charset="0"/>
              <a:cs typeface="Poppins" panose="00000500000000000000" pitchFamily="2" charset="0"/>
            </a:endParaRPr>
          </a:p>
        </p:txBody>
      </p:sp>
      <p:cxnSp>
        <p:nvCxnSpPr>
          <p:cNvPr id="4" name="Straight Connector 3">
            <a:extLst>
              <a:ext uri="{FF2B5EF4-FFF2-40B4-BE49-F238E27FC236}">
                <a16:creationId xmlns:a16="http://schemas.microsoft.com/office/drawing/2014/main" id="{5950E943-57A1-AE51-957B-F669131A3E7B}"/>
              </a:ext>
            </a:extLst>
          </p:cNvPr>
          <p:cNvCxnSpPr>
            <a:cxnSpLocks/>
          </p:cNvCxnSpPr>
          <p:nvPr/>
        </p:nvCxnSpPr>
        <p:spPr>
          <a:xfrm>
            <a:off x="4266719" y="1814343"/>
            <a:ext cx="0" cy="4215490"/>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85442E07-51F3-20FF-DD04-9DE7E4930691}"/>
              </a:ext>
            </a:extLst>
          </p:cNvPr>
          <p:cNvCxnSpPr>
            <a:cxnSpLocks/>
          </p:cNvCxnSpPr>
          <p:nvPr/>
        </p:nvCxnSpPr>
        <p:spPr>
          <a:xfrm>
            <a:off x="7927527" y="1814343"/>
            <a:ext cx="0" cy="4215490"/>
          </a:xfrm>
          <a:prstGeom prst="line">
            <a:avLst/>
          </a:prstGeom>
        </p:spPr>
        <p:style>
          <a:lnRef idx="2">
            <a:schemeClr val="dk1"/>
          </a:lnRef>
          <a:fillRef idx="0">
            <a:schemeClr val="dk1"/>
          </a:fillRef>
          <a:effectRef idx="1">
            <a:schemeClr val="dk1"/>
          </a:effectRef>
          <a:fontRef idx="minor">
            <a:schemeClr val="tx1"/>
          </a:fontRef>
        </p:style>
      </p:cxnSp>
      <p:sp>
        <p:nvSpPr>
          <p:cNvPr id="6" name="Text Placeholder 3">
            <a:extLst>
              <a:ext uri="{FF2B5EF4-FFF2-40B4-BE49-F238E27FC236}">
                <a16:creationId xmlns:a16="http://schemas.microsoft.com/office/drawing/2014/main" id="{2996A617-F48F-79D1-3CDC-50DD37B5D137}"/>
              </a:ext>
            </a:extLst>
          </p:cNvPr>
          <p:cNvSpPr txBox="1">
            <a:spLocks/>
          </p:cNvSpPr>
          <p:nvPr/>
        </p:nvSpPr>
        <p:spPr>
          <a:xfrm>
            <a:off x="598147" y="1471254"/>
            <a:ext cx="3668572"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インドの金融サービススペクトルを紐解く</a:t>
            </a:r>
          </a:p>
        </p:txBody>
      </p:sp>
      <p:sp>
        <p:nvSpPr>
          <p:cNvPr id="7" name="Text Placeholder 3">
            <a:extLst>
              <a:ext uri="{FF2B5EF4-FFF2-40B4-BE49-F238E27FC236}">
                <a16:creationId xmlns:a16="http://schemas.microsoft.com/office/drawing/2014/main" id="{579A146C-EA23-C161-6165-0B0C439A2F64}"/>
              </a:ext>
            </a:extLst>
          </p:cNvPr>
          <p:cNvSpPr txBox="1">
            <a:spLocks/>
          </p:cNvSpPr>
          <p:nvPr/>
        </p:nvSpPr>
        <p:spPr>
          <a:xfrm>
            <a:off x="4258951" y="1473729"/>
            <a:ext cx="3668573"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インドにおけるフィンテックエコシステムの台頭</a:t>
            </a:r>
          </a:p>
        </p:txBody>
      </p:sp>
      <p:sp>
        <p:nvSpPr>
          <p:cNvPr id="8" name="Text Placeholder 3">
            <a:extLst>
              <a:ext uri="{FF2B5EF4-FFF2-40B4-BE49-F238E27FC236}">
                <a16:creationId xmlns:a16="http://schemas.microsoft.com/office/drawing/2014/main" id="{FBA95448-E148-7192-A1F4-C69978EADB73}"/>
              </a:ext>
            </a:extLst>
          </p:cNvPr>
          <p:cNvSpPr txBox="1">
            <a:spLocks/>
          </p:cNvSpPr>
          <p:nvPr/>
        </p:nvSpPr>
        <p:spPr>
          <a:xfrm>
            <a:off x="7927523" y="1473729"/>
            <a:ext cx="3668573"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金融サービスにおける主要なM&amp;A取引</a:t>
            </a:r>
          </a:p>
        </p:txBody>
      </p:sp>
      <p:sp>
        <p:nvSpPr>
          <p:cNvPr id="9" name="TextBox 8">
            <a:extLst>
              <a:ext uri="{FF2B5EF4-FFF2-40B4-BE49-F238E27FC236}">
                <a16:creationId xmlns:a16="http://schemas.microsoft.com/office/drawing/2014/main" id="{1EB5CB53-46B1-3A49-517F-80E1130401B2}"/>
              </a:ext>
            </a:extLst>
          </p:cNvPr>
          <p:cNvSpPr txBox="1"/>
          <p:nvPr/>
        </p:nvSpPr>
        <p:spPr>
          <a:xfrm>
            <a:off x="836767" y="1857820"/>
            <a:ext cx="1475084" cy="246221"/>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資産運用管理</a:t>
            </a:r>
            <a:endParaRPr lang="en-IN" sz="1000" b="1">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D37D8F25-029B-D822-AF8E-DF43C55AA3FB}"/>
              </a:ext>
            </a:extLst>
          </p:cNvPr>
          <p:cNvSpPr txBox="1"/>
          <p:nvPr/>
        </p:nvSpPr>
        <p:spPr>
          <a:xfrm>
            <a:off x="2615500" y="1857820"/>
            <a:ext cx="1582484" cy="246221"/>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資産管理</a:t>
            </a:r>
            <a:endParaRPr lang="en-IN" sz="1000" b="1">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2BB6D4A5-562E-69FB-6B68-1DD393950DF5}"/>
              </a:ext>
            </a:extLst>
          </p:cNvPr>
          <p:cNvSpPr txBox="1"/>
          <p:nvPr/>
        </p:nvSpPr>
        <p:spPr>
          <a:xfrm>
            <a:off x="1125110" y="4015949"/>
            <a:ext cx="851515" cy="246221"/>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保険</a:t>
            </a:r>
            <a:endParaRPr lang="en-IN" sz="1000" b="1">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810D735B-FC46-BFE9-96E5-A1570792B693}"/>
              </a:ext>
            </a:extLst>
          </p:cNvPr>
          <p:cNvSpPr txBox="1"/>
          <p:nvPr/>
        </p:nvSpPr>
        <p:spPr>
          <a:xfrm>
            <a:off x="2561776" y="3943185"/>
            <a:ext cx="1582484" cy="400110"/>
          </a:xfrm>
          <a:prstGeom prst="rect">
            <a:avLst/>
          </a:prstGeom>
          <a:noFill/>
        </p:spPr>
        <p:txBody>
          <a:bodyPr wrap="square" rtlCol="0">
            <a:spAutoFit/>
          </a:bodyPr>
          <a:lstStyle/>
          <a:p>
            <a:pPr algn="ctr"/>
            <a:r>
              <a:rPr lang="ja" sz="1000" b="1">
                <a:latin typeface="Poppins" panose="00000500000000000000" pitchFamily="2" charset="0"/>
                <a:cs typeface="Poppins" panose="00000500000000000000" pitchFamily="2" charset="0"/>
              </a:rPr>
              <a:t>非銀行金融機関</a:t>
            </a:r>
            <a:endParaRPr lang="en-IN" sz="1000" b="1">
              <a:latin typeface="Poppins" panose="00000500000000000000" pitchFamily="2" charset="0"/>
              <a:cs typeface="Poppins" panose="00000500000000000000" pitchFamily="2" charset="0"/>
            </a:endParaRPr>
          </a:p>
        </p:txBody>
      </p:sp>
      <p:sp>
        <p:nvSpPr>
          <p:cNvPr id="17" name="Rectangle 16">
            <a:extLst>
              <a:ext uri="{FF2B5EF4-FFF2-40B4-BE49-F238E27FC236}">
                <a16:creationId xmlns:a16="http://schemas.microsoft.com/office/drawing/2014/main" id="{CC241FDB-42A6-4F69-D654-327A8719FA59}"/>
              </a:ext>
            </a:extLst>
          </p:cNvPr>
          <p:cNvSpPr/>
          <p:nvPr/>
        </p:nvSpPr>
        <p:spPr>
          <a:xfrm>
            <a:off x="735163" y="2104041"/>
            <a:ext cx="1597543" cy="183914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000" dirty="0"/>
          </a:p>
          <a:p>
            <a:pPr marL="171450" indent="-171450" algn="ctr">
              <a:buFont typeface="Arial" panose="020B0604020202020204" pitchFamily="34" charset="0"/>
              <a:buChar char="•"/>
            </a:pPr>
            <a:endParaRPr lang="en-US" sz="1000" dirty="0"/>
          </a:p>
          <a:p>
            <a:pPr marL="171450" indent="-171450" algn="ctr">
              <a:buFont typeface="Arial" panose="020B0604020202020204" pitchFamily="34" charset="0"/>
              <a:buChar char="•"/>
            </a:pPr>
            <a:endParaRPr lang="en-US" sz="1000" dirty="0"/>
          </a:p>
          <a:p>
            <a:pPr marL="171450" indent="-171450" algn="ctr">
              <a:buFont typeface="Arial" panose="020B0604020202020204" pitchFamily="34" charset="0"/>
              <a:buChar char="•"/>
            </a:pPr>
            <a:endParaRPr lang="en-US" sz="1000" dirty="0"/>
          </a:p>
          <a:p>
            <a:pPr marL="171450" indent="-171450" algn="ctr">
              <a:buFont typeface="Arial" panose="020B0604020202020204" pitchFamily="34" charset="0"/>
              <a:buChar char="•"/>
            </a:pPr>
            <a:endParaRPr lang="en-US" sz="1000" dirty="0"/>
          </a:p>
          <a:p>
            <a:pPr algn="ctr"/>
            <a:endParaRPr lang="en-US" sz="1000" dirty="0"/>
          </a:p>
          <a:p>
            <a:pPr algn="ctr"/>
            <a:r>
              <a:rPr lang="ja" sz="1000" dirty="0"/>
              <a:t>2024年4月から2025年1月の間に、体系的な投資計画を通じて280億ドルが投資された。</a:t>
            </a:r>
            <a:endParaRPr lang="en-IN" sz="1000" dirty="0"/>
          </a:p>
        </p:txBody>
      </p:sp>
      <p:sp>
        <p:nvSpPr>
          <p:cNvPr id="18" name="Rectangle 17">
            <a:extLst>
              <a:ext uri="{FF2B5EF4-FFF2-40B4-BE49-F238E27FC236}">
                <a16:creationId xmlns:a16="http://schemas.microsoft.com/office/drawing/2014/main" id="{6F317552-D55B-9558-0CDE-F9D0AEA7AE77}"/>
              </a:ext>
            </a:extLst>
          </p:cNvPr>
          <p:cNvSpPr/>
          <p:nvPr/>
        </p:nvSpPr>
        <p:spPr>
          <a:xfrm>
            <a:off x="2561775" y="2104041"/>
            <a:ext cx="1597543" cy="183914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r>
              <a:rPr lang="ja" sz="1000" dirty="0"/>
              <a:t>超富裕層人口は11,198人に増加すると予想されている</a:t>
            </a:r>
            <a:r>
              <a:rPr lang="ja-JP" altLang="en-US" sz="1000" dirty="0"/>
              <a:t>。</a:t>
            </a:r>
            <a:endParaRPr lang="en-IN" sz="1000" dirty="0"/>
          </a:p>
        </p:txBody>
      </p:sp>
      <p:sp>
        <p:nvSpPr>
          <p:cNvPr id="19" name="Rectangle 18">
            <a:extLst>
              <a:ext uri="{FF2B5EF4-FFF2-40B4-BE49-F238E27FC236}">
                <a16:creationId xmlns:a16="http://schemas.microsoft.com/office/drawing/2014/main" id="{D3615CAC-2CD0-FB56-1DFA-CC2F8EAC3BDD}"/>
              </a:ext>
            </a:extLst>
          </p:cNvPr>
          <p:cNvSpPr/>
          <p:nvPr/>
        </p:nvSpPr>
        <p:spPr>
          <a:xfrm>
            <a:off x="735163" y="4326361"/>
            <a:ext cx="1597543" cy="183914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 sz="1000" dirty="0"/>
              <a:t>インドの保険セクターは2025年までに</a:t>
            </a:r>
            <a:r>
              <a:rPr lang="ja" sz="1000" b="1" dirty="0"/>
              <a:t>2,500億米ドルに達すると予想されてい</a:t>
            </a:r>
            <a:r>
              <a:rPr lang="ja-JP" altLang="en-US" sz="1000" b="1" dirty="0"/>
              <a:t>る</a:t>
            </a:r>
            <a:r>
              <a:rPr lang="ja" sz="1000" dirty="0"/>
              <a:t>。</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ja" sz="1000" dirty="0"/>
              <a:t>23年度、生命保険会社は新規契約保険料が約</a:t>
            </a:r>
            <a:r>
              <a:rPr lang="ja" sz="1000" b="1" dirty="0"/>
              <a:t>450億ドル、</a:t>
            </a:r>
            <a:r>
              <a:rPr lang="ja" sz="1000" dirty="0"/>
              <a:t>更新保険料が</a:t>
            </a:r>
            <a:r>
              <a:rPr lang="ja" altLang="ja-JP" sz="1000" dirty="0"/>
              <a:t>約</a:t>
            </a:r>
            <a:r>
              <a:rPr lang="ja" altLang="ja-JP" sz="1000" b="1" dirty="0"/>
              <a:t>50</a:t>
            </a:r>
            <a:r>
              <a:rPr lang="en-US" altLang="ja" sz="1000" b="1" dirty="0"/>
              <a:t>0</a:t>
            </a:r>
            <a:r>
              <a:rPr lang="ja" altLang="ja-JP" sz="1000" b="1" dirty="0"/>
              <a:t>億ドル</a:t>
            </a:r>
            <a:r>
              <a:rPr lang="ja-JP" altLang="en-US" sz="1000" dirty="0"/>
              <a:t>を報告</a:t>
            </a:r>
            <a:endParaRPr lang="en-US" altLang="ja" sz="1000" dirty="0"/>
          </a:p>
        </p:txBody>
      </p:sp>
      <p:sp>
        <p:nvSpPr>
          <p:cNvPr id="20" name="Rectangle 19">
            <a:extLst>
              <a:ext uri="{FF2B5EF4-FFF2-40B4-BE49-F238E27FC236}">
                <a16:creationId xmlns:a16="http://schemas.microsoft.com/office/drawing/2014/main" id="{79C5A024-ECA1-F004-C59E-EEBFB522F3BE}"/>
              </a:ext>
            </a:extLst>
          </p:cNvPr>
          <p:cNvSpPr/>
          <p:nvPr/>
        </p:nvSpPr>
        <p:spPr>
          <a:xfrm>
            <a:off x="2561775" y="4326361"/>
            <a:ext cx="1597543" cy="183914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ja-JP" sz="1000" dirty="0"/>
              <a:t>NBFC</a:t>
            </a:r>
            <a:r>
              <a:rPr lang="ja-JP" altLang="en-US" sz="1000" dirty="0"/>
              <a:t>（非銀行金融機関）が</a:t>
            </a:r>
            <a:r>
              <a:rPr lang="ja" sz="1000" dirty="0"/>
              <a:t>インド</a:t>
            </a:r>
            <a:r>
              <a:rPr lang="ja-JP" altLang="en-US" sz="1000" dirty="0"/>
              <a:t>の</a:t>
            </a:r>
            <a:r>
              <a:rPr lang="ja" sz="1000" b="1" dirty="0"/>
              <a:t>機器リースおよび割賦購入活動の 80%</a:t>
            </a:r>
            <a:r>
              <a:rPr lang="ja" sz="1000" dirty="0"/>
              <a:t>以上をサポートしてい</a:t>
            </a:r>
            <a:r>
              <a:rPr lang="ja-JP" altLang="en-US" sz="1000" dirty="0"/>
              <a:t>る</a:t>
            </a:r>
            <a:r>
              <a:rPr lang="ja" sz="1000" dirty="0"/>
              <a:t>。</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ja" sz="1000" dirty="0"/>
              <a:t>2024年10月現在、インド準備銀行に</a:t>
            </a:r>
            <a:r>
              <a:rPr lang="ja-JP" altLang="en-US" sz="1000" dirty="0"/>
              <a:t>登録している</a:t>
            </a:r>
            <a:r>
              <a:rPr lang="en-US" altLang="ja-JP" sz="1000" dirty="0"/>
              <a:t>NBFC</a:t>
            </a:r>
            <a:r>
              <a:rPr lang="ja-JP" altLang="en-US" sz="1000" dirty="0"/>
              <a:t>は</a:t>
            </a:r>
            <a:r>
              <a:rPr lang="en-US" altLang="ja-JP" sz="1000" dirty="0"/>
              <a:t>9,306</a:t>
            </a:r>
            <a:r>
              <a:rPr lang="ja-JP" altLang="en-US" sz="1000" dirty="0"/>
              <a:t>社あった。</a:t>
            </a:r>
            <a:endParaRPr lang="en-IN" sz="1000" dirty="0"/>
          </a:p>
        </p:txBody>
      </p:sp>
      <p:graphicFrame>
        <p:nvGraphicFramePr>
          <p:cNvPr id="23" name="Chart 22">
            <a:extLst>
              <a:ext uri="{FF2B5EF4-FFF2-40B4-BE49-F238E27FC236}">
                <a16:creationId xmlns:a16="http://schemas.microsoft.com/office/drawing/2014/main" id="{D3FA138F-BEC6-8505-1D4D-E8B743E20D51}"/>
              </a:ext>
            </a:extLst>
          </p:cNvPr>
          <p:cNvGraphicFramePr/>
          <p:nvPr>
            <p:extLst>
              <p:ext uri="{D42A27DB-BD31-4B8C-83A1-F6EECF244321}">
                <p14:modId xmlns:p14="http://schemas.microsoft.com/office/powerpoint/2010/main" val="3946283311"/>
              </p:ext>
            </p:extLst>
          </p:nvPr>
        </p:nvGraphicFramePr>
        <p:xfrm>
          <a:off x="735162" y="2227500"/>
          <a:ext cx="1719212" cy="896697"/>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F1E2BC19-801F-CFF0-D9CB-64BD944A082E}"/>
              </a:ext>
            </a:extLst>
          </p:cNvPr>
          <p:cNvSpPr txBox="1"/>
          <p:nvPr/>
        </p:nvSpPr>
        <p:spPr>
          <a:xfrm>
            <a:off x="675894" y="2114124"/>
            <a:ext cx="1719212" cy="246221"/>
          </a:xfrm>
          <a:prstGeom prst="rect">
            <a:avLst/>
          </a:prstGeom>
          <a:noFill/>
        </p:spPr>
        <p:txBody>
          <a:bodyPr wrap="square" rtlCol="0">
            <a:spAutoFit/>
          </a:bodyPr>
          <a:lstStyle/>
          <a:p>
            <a:pPr algn="ctr"/>
            <a:r>
              <a:rPr lang="ja" sz="1000" b="1">
                <a:solidFill>
                  <a:schemeClr val="bg1"/>
                </a:solidFill>
                <a:cs typeface="Poppins" panose="00000500000000000000" pitchFamily="2" charset="0"/>
              </a:rPr>
              <a:t>運用資産残高（10億米ドル）</a:t>
            </a:r>
            <a:endParaRPr lang="en-IN" sz="1000" b="1">
              <a:solidFill>
                <a:schemeClr val="bg1"/>
              </a:solidFill>
              <a:cs typeface="Poppins" panose="00000500000000000000" pitchFamily="2" charset="0"/>
            </a:endParaRPr>
          </a:p>
        </p:txBody>
      </p:sp>
      <p:graphicFrame>
        <p:nvGraphicFramePr>
          <p:cNvPr id="25" name="Chart 24">
            <a:extLst>
              <a:ext uri="{FF2B5EF4-FFF2-40B4-BE49-F238E27FC236}">
                <a16:creationId xmlns:a16="http://schemas.microsoft.com/office/drawing/2014/main" id="{D1D07A4C-4FB9-B0F3-3D6C-66114B95CAB3}"/>
              </a:ext>
            </a:extLst>
          </p:cNvPr>
          <p:cNvGraphicFramePr/>
          <p:nvPr>
            <p:extLst>
              <p:ext uri="{D42A27DB-BD31-4B8C-83A1-F6EECF244321}">
                <p14:modId xmlns:p14="http://schemas.microsoft.com/office/powerpoint/2010/main" val="152787389"/>
              </p:ext>
            </p:extLst>
          </p:nvPr>
        </p:nvGraphicFramePr>
        <p:xfrm>
          <a:off x="2539739" y="2269835"/>
          <a:ext cx="1719212" cy="1133767"/>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548FE8E7-C842-4A1F-C4DA-505558EFFA8F}"/>
              </a:ext>
            </a:extLst>
          </p:cNvPr>
          <p:cNvSpPr txBox="1"/>
          <p:nvPr/>
        </p:nvSpPr>
        <p:spPr>
          <a:xfrm>
            <a:off x="2495051" y="2114124"/>
            <a:ext cx="1719212" cy="246221"/>
          </a:xfrm>
          <a:prstGeom prst="rect">
            <a:avLst/>
          </a:prstGeom>
          <a:noFill/>
        </p:spPr>
        <p:txBody>
          <a:bodyPr wrap="square" rtlCol="0">
            <a:spAutoFit/>
          </a:bodyPr>
          <a:lstStyle/>
          <a:p>
            <a:pPr algn="ctr"/>
            <a:r>
              <a:rPr lang="ja" sz="1000" b="1">
                <a:solidFill>
                  <a:schemeClr val="bg1"/>
                </a:solidFill>
                <a:cs typeface="Poppins" panose="00000500000000000000" pitchFamily="2" charset="0"/>
              </a:rPr>
              <a:t>HNI人口（百万人）</a:t>
            </a:r>
            <a:endParaRPr lang="en-IN" sz="1000" b="1">
              <a:solidFill>
                <a:schemeClr val="bg1"/>
              </a:solidFill>
              <a:cs typeface="Poppins" panose="00000500000000000000" pitchFamily="2" charset="0"/>
            </a:endParaRPr>
          </a:p>
        </p:txBody>
      </p:sp>
      <p:sp>
        <p:nvSpPr>
          <p:cNvPr id="27" name="TextBox 151">
            <a:extLst>
              <a:ext uri="{FF2B5EF4-FFF2-40B4-BE49-F238E27FC236}">
                <a16:creationId xmlns:a16="http://schemas.microsoft.com/office/drawing/2014/main" id="{E58AD5B9-341D-1ED8-0787-604380FE836E}"/>
              </a:ext>
            </a:extLst>
          </p:cNvPr>
          <p:cNvSpPr txBox="1"/>
          <p:nvPr/>
        </p:nvSpPr>
        <p:spPr>
          <a:xfrm>
            <a:off x="603671" y="6174968"/>
            <a:ext cx="3663048"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 IBEFレポート – 2025</a:t>
            </a:r>
          </a:p>
        </p:txBody>
      </p:sp>
      <p:sp>
        <p:nvSpPr>
          <p:cNvPr id="28" name="TextBox 27">
            <a:extLst>
              <a:ext uri="{FF2B5EF4-FFF2-40B4-BE49-F238E27FC236}">
                <a16:creationId xmlns:a16="http://schemas.microsoft.com/office/drawing/2014/main" id="{DA12DCC5-0687-682C-2BA3-4D17E821823A}"/>
              </a:ext>
            </a:extLst>
          </p:cNvPr>
          <p:cNvSpPr txBox="1"/>
          <p:nvPr/>
        </p:nvSpPr>
        <p:spPr>
          <a:xfrm>
            <a:off x="4910861" y="3814010"/>
            <a:ext cx="2364750" cy="246221"/>
          </a:xfrm>
          <a:prstGeom prst="rect">
            <a:avLst/>
          </a:prstGeom>
          <a:noFill/>
        </p:spPr>
        <p:txBody>
          <a:bodyPr wrap="none" rtlCol="0">
            <a:spAutoFit/>
          </a:bodyPr>
          <a:lstStyle/>
          <a:p>
            <a:pPr algn="ctr"/>
            <a:r>
              <a:rPr lang="ja" sz="1000" b="1" dirty="0">
                <a:latin typeface="Poppins" panose="00000500000000000000" pitchFamily="2" charset="0"/>
                <a:cs typeface="Poppins" panose="00000500000000000000" pitchFamily="2" charset="0"/>
              </a:rPr>
              <a:t>浸透率が低いため大きな可能性がある</a:t>
            </a:r>
            <a:endParaRPr lang="en-IN" sz="1000" b="1" dirty="0">
              <a:latin typeface="Poppins" panose="00000500000000000000" pitchFamily="2" charset="0"/>
              <a:cs typeface="Poppins" panose="00000500000000000000" pitchFamily="2" charset="0"/>
            </a:endParaRPr>
          </a:p>
        </p:txBody>
      </p:sp>
      <p:sp>
        <p:nvSpPr>
          <p:cNvPr id="29" name="TextBox 28">
            <a:extLst>
              <a:ext uri="{FF2B5EF4-FFF2-40B4-BE49-F238E27FC236}">
                <a16:creationId xmlns:a16="http://schemas.microsoft.com/office/drawing/2014/main" id="{125230C7-5672-2325-107E-10393EADFE1A}"/>
              </a:ext>
            </a:extLst>
          </p:cNvPr>
          <p:cNvSpPr txBox="1"/>
          <p:nvPr/>
        </p:nvSpPr>
        <p:spPr>
          <a:xfrm>
            <a:off x="4317996" y="4324063"/>
            <a:ext cx="944489" cy="369332"/>
          </a:xfrm>
          <a:prstGeom prst="rect">
            <a:avLst/>
          </a:prstGeom>
          <a:noFill/>
        </p:spPr>
        <p:txBody>
          <a:bodyPr wrap="none" rtlCol="0">
            <a:spAutoFit/>
          </a:bodyPr>
          <a:lstStyle/>
          <a:p>
            <a:r>
              <a:rPr lang="ja" sz="1000">
                <a:solidFill>
                  <a:srgbClr val="C00000"/>
                </a:solidFill>
              </a:rPr>
              <a:t>投資信託</a:t>
            </a:r>
          </a:p>
          <a:p>
            <a:r>
              <a:rPr lang="ja" sz="800" i="1"/>
              <a:t>GDP比</a:t>
            </a:r>
          </a:p>
        </p:txBody>
      </p:sp>
      <p:sp>
        <p:nvSpPr>
          <p:cNvPr id="30" name="TextBox 29">
            <a:extLst>
              <a:ext uri="{FF2B5EF4-FFF2-40B4-BE49-F238E27FC236}">
                <a16:creationId xmlns:a16="http://schemas.microsoft.com/office/drawing/2014/main" id="{97EAB7F4-B835-EC29-C456-313F1E22BEBC}"/>
              </a:ext>
            </a:extLst>
          </p:cNvPr>
          <p:cNvSpPr txBox="1"/>
          <p:nvPr/>
        </p:nvSpPr>
        <p:spPr>
          <a:xfrm>
            <a:off x="4317996" y="4682785"/>
            <a:ext cx="1625318" cy="369332"/>
          </a:xfrm>
          <a:prstGeom prst="rect">
            <a:avLst/>
          </a:prstGeom>
          <a:noFill/>
        </p:spPr>
        <p:txBody>
          <a:bodyPr wrap="square" rtlCol="0">
            <a:spAutoFit/>
          </a:bodyPr>
          <a:lstStyle/>
          <a:p>
            <a:r>
              <a:rPr lang="ja" sz="1000" dirty="0">
                <a:solidFill>
                  <a:srgbClr val="C00000"/>
                </a:solidFill>
              </a:rPr>
              <a:t>生命保険</a:t>
            </a:r>
          </a:p>
          <a:p>
            <a:r>
              <a:rPr lang="ja" sz="800" i="1" dirty="0"/>
              <a:t>（一人当たり保険料（ドル））</a:t>
            </a:r>
          </a:p>
        </p:txBody>
      </p:sp>
      <p:sp>
        <p:nvSpPr>
          <p:cNvPr id="31" name="TextBox 30">
            <a:extLst>
              <a:ext uri="{FF2B5EF4-FFF2-40B4-BE49-F238E27FC236}">
                <a16:creationId xmlns:a16="http://schemas.microsoft.com/office/drawing/2014/main" id="{250ECC54-1109-3B42-CFE0-5A9031675D81}"/>
              </a:ext>
            </a:extLst>
          </p:cNvPr>
          <p:cNvSpPr txBox="1"/>
          <p:nvPr/>
        </p:nvSpPr>
        <p:spPr>
          <a:xfrm>
            <a:off x="4317995" y="5203862"/>
            <a:ext cx="1674617" cy="369332"/>
          </a:xfrm>
          <a:prstGeom prst="rect">
            <a:avLst/>
          </a:prstGeom>
          <a:noFill/>
        </p:spPr>
        <p:txBody>
          <a:bodyPr wrap="square" rtlCol="0">
            <a:spAutoFit/>
          </a:bodyPr>
          <a:lstStyle/>
          <a:p>
            <a:r>
              <a:rPr lang="ja" sz="1000" dirty="0">
                <a:solidFill>
                  <a:srgbClr val="C00000"/>
                </a:solidFill>
              </a:rPr>
              <a:t>損害保険</a:t>
            </a:r>
          </a:p>
          <a:p>
            <a:r>
              <a:rPr lang="ja" sz="800" i="1" dirty="0"/>
              <a:t>（一人当たり保険料（ドル））</a:t>
            </a:r>
          </a:p>
        </p:txBody>
      </p:sp>
      <p:sp>
        <p:nvSpPr>
          <p:cNvPr id="32" name="TextBox 31">
            <a:extLst>
              <a:ext uri="{FF2B5EF4-FFF2-40B4-BE49-F238E27FC236}">
                <a16:creationId xmlns:a16="http://schemas.microsoft.com/office/drawing/2014/main" id="{7A250433-4AD1-B9AC-4D5A-BE942C0177BE}"/>
              </a:ext>
            </a:extLst>
          </p:cNvPr>
          <p:cNvSpPr txBox="1"/>
          <p:nvPr/>
        </p:nvSpPr>
        <p:spPr>
          <a:xfrm>
            <a:off x="4317996" y="5699539"/>
            <a:ext cx="1408639" cy="523220"/>
          </a:xfrm>
          <a:prstGeom prst="rect">
            <a:avLst/>
          </a:prstGeom>
          <a:noFill/>
        </p:spPr>
        <p:txBody>
          <a:bodyPr wrap="square" rtlCol="0">
            <a:spAutoFit/>
          </a:bodyPr>
          <a:lstStyle/>
          <a:p>
            <a:r>
              <a:rPr lang="ja" altLang="ja-JP" sz="1000" dirty="0">
                <a:solidFill>
                  <a:srgbClr val="C00000"/>
                </a:solidFill>
              </a:rPr>
              <a:t>無担保</a:t>
            </a:r>
            <a:r>
              <a:rPr lang="ja-JP" altLang="en-US" sz="1000" dirty="0">
                <a:solidFill>
                  <a:srgbClr val="C00000"/>
                </a:solidFill>
              </a:rPr>
              <a:t>リテール</a:t>
            </a:r>
            <a:endParaRPr lang="ja" sz="1000" dirty="0">
              <a:solidFill>
                <a:srgbClr val="C00000"/>
              </a:solidFill>
            </a:endParaRPr>
          </a:p>
          <a:p>
            <a:r>
              <a:rPr lang="ja" sz="1000" dirty="0">
                <a:solidFill>
                  <a:srgbClr val="C00000"/>
                </a:solidFill>
              </a:rPr>
              <a:t>ローン</a:t>
            </a:r>
          </a:p>
          <a:p>
            <a:r>
              <a:rPr lang="ja" sz="800" i="1" dirty="0"/>
              <a:t>（％ 人口）</a:t>
            </a:r>
          </a:p>
        </p:txBody>
      </p:sp>
      <p:sp>
        <p:nvSpPr>
          <p:cNvPr id="33" name="TextBox 32">
            <a:extLst>
              <a:ext uri="{FF2B5EF4-FFF2-40B4-BE49-F238E27FC236}">
                <a16:creationId xmlns:a16="http://schemas.microsoft.com/office/drawing/2014/main" id="{87C40DB4-3D9F-135F-10F2-C4FCE05C26BD}"/>
              </a:ext>
            </a:extLst>
          </p:cNvPr>
          <p:cNvSpPr txBox="1"/>
          <p:nvPr/>
        </p:nvSpPr>
        <p:spPr>
          <a:xfrm>
            <a:off x="4317996" y="4077504"/>
            <a:ext cx="1327608" cy="246221"/>
          </a:xfrm>
          <a:prstGeom prst="rect">
            <a:avLst/>
          </a:prstGeom>
          <a:noFill/>
        </p:spPr>
        <p:txBody>
          <a:bodyPr wrap="none" rtlCol="0">
            <a:spAutoFit/>
          </a:bodyPr>
          <a:lstStyle/>
          <a:p>
            <a:r>
              <a:rPr lang="ja" sz="1000" b="1"/>
              <a:t>フィンテックの浸透</a:t>
            </a:r>
            <a:endParaRPr lang="en-IN" sz="800" b="1" i="1"/>
          </a:p>
        </p:txBody>
      </p:sp>
      <p:sp>
        <p:nvSpPr>
          <p:cNvPr id="34" name="TextBox 33">
            <a:extLst>
              <a:ext uri="{FF2B5EF4-FFF2-40B4-BE49-F238E27FC236}">
                <a16:creationId xmlns:a16="http://schemas.microsoft.com/office/drawing/2014/main" id="{B5B162E5-A4FD-26B8-44F1-FAE7F6F2D7B7}"/>
              </a:ext>
            </a:extLst>
          </p:cNvPr>
          <p:cNvSpPr txBox="1"/>
          <p:nvPr/>
        </p:nvSpPr>
        <p:spPr>
          <a:xfrm>
            <a:off x="6016126" y="4077504"/>
            <a:ext cx="476412" cy="246221"/>
          </a:xfrm>
          <a:prstGeom prst="rect">
            <a:avLst/>
          </a:prstGeom>
          <a:noFill/>
        </p:spPr>
        <p:txBody>
          <a:bodyPr wrap="none" rtlCol="0">
            <a:spAutoFit/>
          </a:bodyPr>
          <a:lstStyle/>
          <a:p>
            <a:r>
              <a:rPr lang="ja" sz="1000" b="1"/>
              <a:t>インド</a:t>
            </a:r>
            <a:endParaRPr lang="en-IN" sz="800" b="1" i="1"/>
          </a:p>
        </p:txBody>
      </p:sp>
      <p:sp>
        <p:nvSpPr>
          <p:cNvPr id="35" name="TextBox 34">
            <a:extLst>
              <a:ext uri="{FF2B5EF4-FFF2-40B4-BE49-F238E27FC236}">
                <a16:creationId xmlns:a16="http://schemas.microsoft.com/office/drawing/2014/main" id="{AC2B6174-2A13-A49B-870B-E8AC4277F16C}"/>
              </a:ext>
            </a:extLst>
          </p:cNvPr>
          <p:cNvSpPr txBox="1"/>
          <p:nvPr/>
        </p:nvSpPr>
        <p:spPr>
          <a:xfrm>
            <a:off x="6809582" y="4077504"/>
            <a:ext cx="572593" cy="246221"/>
          </a:xfrm>
          <a:prstGeom prst="rect">
            <a:avLst/>
          </a:prstGeom>
          <a:noFill/>
        </p:spPr>
        <p:txBody>
          <a:bodyPr wrap="none" rtlCol="0">
            <a:spAutoFit/>
          </a:bodyPr>
          <a:lstStyle/>
          <a:p>
            <a:r>
              <a:rPr lang="ja" sz="1000" b="1"/>
              <a:t>グローバル</a:t>
            </a:r>
            <a:endParaRPr lang="en-IN" sz="800" b="1" i="1"/>
          </a:p>
        </p:txBody>
      </p:sp>
      <p:sp>
        <p:nvSpPr>
          <p:cNvPr id="36" name="TextBox 35">
            <a:extLst>
              <a:ext uri="{FF2B5EF4-FFF2-40B4-BE49-F238E27FC236}">
                <a16:creationId xmlns:a16="http://schemas.microsoft.com/office/drawing/2014/main" id="{22296DFC-076E-BCFF-5631-539CDEA25BCA}"/>
              </a:ext>
            </a:extLst>
          </p:cNvPr>
          <p:cNvSpPr txBox="1"/>
          <p:nvPr/>
        </p:nvSpPr>
        <p:spPr>
          <a:xfrm>
            <a:off x="6079628" y="4343490"/>
            <a:ext cx="322524" cy="246221"/>
          </a:xfrm>
          <a:prstGeom prst="rect">
            <a:avLst/>
          </a:prstGeom>
          <a:noFill/>
        </p:spPr>
        <p:txBody>
          <a:bodyPr wrap="none" rtlCol="0">
            <a:spAutoFit/>
          </a:bodyPr>
          <a:lstStyle/>
          <a:p>
            <a:r>
              <a:rPr lang="ja" sz="1000"/>
              <a:t>21</a:t>
            </a:r>
            <a:endParaRPr lang="en-IN" sz="800" i="1"/>
          </a:p>
        </p:txBody>
      </p:sp>
      <p:sp>
        <p:nvSpPr>
          <p:cNvPr id="37" name="TextBox 36">
            <a:extLst>
              <a:ext uri="{FF2B5EF4-FFF2-40B4-BE49-F238E27FC236}">
                <a16:creationId xmlns:a16="http://schemas.microsoft.com/office/drawing/2014/main" id="{CB4AABDD-5E50-FF7E-B1E3-20CE4EC02F42}"/>
              </a:ext>
            </a:extLst>
          </p:cNvPr>
          <p:cNvSpPr txBox="1"/>
          <p:nvPr/>
        </p:nvSpPr>
        <p:spPr>
          <a:xfrm>
            <a:off x="6809582" y="4343490"/>
            <a:ext cx="572593" cy="246221"/>
          </a:xfrm>
          <a:prstGeom prst="rect">
            <a:avLst/>
          </a:prstGeom>
          <a:noFill/>
        </p:spPr>
        <p:txBody>
          <a:bodyPr wrap="none" rtlCol="0">
            <a:spAutoFit/>
          </a:bodyPr>
          <a:lstStyle/>
          <a:p>
            <a:r>
              <a:rPr lang="ja" sz="1000"/>
              <a:t>70～100</a:t>
            </a:r>
            <a:endParaRPr lang="en-IN" sz="800" i="1"/>
          </a:p>
        </p:txBody>
      </p:sp>
      <p:sp>
        <p:nvSpPr>
          <p:cNvPr id="38" name="TextBox 37">
            <a:extLst>
              <a:ext uri="{FF2B5EF4-FFF2-40B4-BE49-F238E27FC236}">
                <a16:creationId xmlns:a16="http://schemas.microsoft.com/office/drawing/2014/main" id="{76B7786C-4FD0-C1A5-CA19-658522107BAC}"/>
              </a:ext>
            </a:extLst>
          </p:cNvPr>
          <p:cNvSpPr txBox="1"/>
          <p:nvPr/>
        </p:nvSpPr>
        <p:spPr>
          <a:xfrm>
            <a:off x="6079628" y="4809158"/>
            <a:ext cx="322524" cy="246221"/>
          </a:xfrm>
          <a:prstGeom prst="rect">
            <a:avLst/>
          </a:prstGeom>
          <a:noFill/>
        </p:spPr>
        <p:txBody>
          <a:bodyPr wrap="none" rtlCol="0">
            <a:spAutoFit/>
          </a:bodyPr>
          <a:lstStyle/>
          <a:p>
            <a:r>
              <a:rPr lang="ja" sz="1000"/>
              <a:t>70</a:t>
            </a:r>
            <a:endParaRPr lang="en-IN" sz="800" i="1"/>
          </a:p>
        </p:txBody>
      </p:sp>
      <p:sp>
        <p:nvSpPr>
          <p:cNvPr id="39" name="TextBox 38">
            <a:extLst>
              <a:ext uri="{FF2B5EF4-FFF2-40B4-BE49-F238E27FC236}">
                <a16:creationId xmlns:a16="http://schemas.microsoft.com/office/drawing/2014/main" id="{517DD8C1-3E0A-28C1-3FE6-C0E1E6A699A2}"/>
              </a:ext>
            </a:extLst>
          </p:cNvPr>
          <p:cNvSpPr txBox="1"/>
          <p:nvPr/>
        </p:nvSpPr>
        <p:spPr>
          <a:xfrm>
            <a:off x="6900151" y="4809158"/>
            <a:ext cx="391454" cy="246221"/>
          </a:xfrm>
          <a:prstGeom prst="rect">
            <a:avLst/>
          </a:prstGeom>
          <a:noFill/>
        </p:spPr>
        <p:txBody>
          <a:bodyPr wrap="none" rtlCol="0">
            <a:spAutoFit/>
          </a:bodyPr>
          <a:lstStyle/>
          <a:p>
            <a:r>
              <a:rPr lang="ja" sz="1000"/>
              <a:t>361</a:t>
            </a:r>
            <a:endParaRPr lang="en-IN" sz="800" i="1"/>
          </a:p>
        </p:txBody>
      </p:sp>
      <p:sp>
        <p:nvSpPr>
          <p:cNvPr id="40" name="TextBox 39">
            <a:extLst>
              <a:ext uri="{FF2B5EF4-FFF2-40B4-BE49-F238E27FC236}">
                <a16:creationId xmlns:a16="http://schemas.microsoft.com/office/drawing/2014/main" id="{EBE90240-EABE-05B0-FFFE-2600B1FAF4BF}"/>
              </a:ext>
            </a:extLst>
          </p:cNvPr>
          <p:cNvSpPr txBox="1"/>
          <p:nvPr/>
        </p:nvSpPr>
        <p:spPr>
          <a:xfrm>
            <a:off x="6079628" y="5325782"/>
            <a:ext cx="322524" cy="246221"/>
          </a:xfrm>
          <a:prstGeom prst="rect">
            <a:avLst/>
          </a:prstGeom>
          <a:noFill/>
        </p:spPr>
        <p:txBody>
          <a:bodyPr wrap="none" rtlCol="0">
            <a:spAutoFit/>
          </a:bodyPr>
          <a:lstStyle/>
          <a:p>
            <a:r>
              <a:rPr lang="ja" sz="1000"/>
              <a:t>25</a:t>
            </a:r>
            <a:endParaRPr lang="en-IN" sz="800" i="1"/>
          </a:p>
        </p:txBody>
      </p:sp>
      <p:sp>
        <p:nvSpPr>
          <p:cNvPr id="41" name="TextBox 40">
            <a:extLst>
              <a:ext uri="{FF2B5EF4-FFF2-40B4-BE49-F238E27FC236}">
                <a16:creationId xmlns:a16="http://schemas.microsoft.com/office/drawing/2014/main" id="{123E09F8-5089-2A84-E9EA-2AB1BDA331E7}"/>
              </a:ext>
            </a:extLst>
          </p:cNvPr>
          <p:cNvSpPr txBox="1"/>
          <p:nvPr/>
        </p:nvSpPr>
        <p:spPr>
          <a:xfrm>
            <a:off x="6900151" y="5325782"/>
            <a:ext cx="391454" cy="246221"/>
          </a:xfrm>
          <a:prstGeom prst="rect">
            <a:avLst/>
          </a:prstGeom>
          <a:noFill/>
        </p:spPr>
        <p:txBody>
          <a:bodyPr wrap="none" rtlCol="0">
            <a:spAutoFit/>
          </a:bodyPr>
          <a:lstStyle/>
          <a:p>
            <a:r>
              <a:rPr lang="ja" sz="1000"/>
              <a:t>528</a:t>
            </a:r>
            <a:endParaRPr lang="en-IN" sz="800" i="1"/>
          </a:p>
        </p:txBody>
      </p:sp>
      <p:sp>
        <p:nvSpPr>
          <p:cNvPr id="42" name="TextBox 41">
            <a:extLst>
              <a:ext uri="{FF2B5EF4-FFF2-40B4-BE49-F238E27FC236}">
                <a16:creationId xmlns:a16="http://schemas.microsoft.com/office/drawing/2014/main" id="{F0E9F56F-9289-1DB2-632F-9876F7701F30}"/>
              </a:ext>
            </a:extLst>
          </p:cNvPr>
          <p:cNvSpPr txBox="1"/>
          <p:nvPr/>
        </p:nvSpPr>
        <p:spPr>
          <a:xfrm>
            <a:off x="6114092" y="5833939"/>
            <a:ext cx="253596" cy="246221"/>
          </a:xfrm>
          <a:prstGeom prst="rect">
            <a:avLst/>
          </a:prstGeom>
          <a:noFill/>
        </p:spPr>
        <p:txBody>
          <a:bodyPr wrap="none" rtlCol="0">
            <a:spAutoFit/>
          </a:bodyPr>
          <a:lstStyle/>
          <a:p>
            <a:r>
              <a:rPr lang="ja" sz="1000"/>
              <a:t>9</a:t>
            </a:r>
            <a:endParaRPr lang="en-IN" sz="800" i="1"/>
          </a:p>
        </p:txBody>
      </p:sp>
      <p:sp>
        <p:nvSpPr>
          <p:cNvPr id="43" name="TextBox 42">
            <a:extLst>
              <a:ext uri="{FF2B5EF4-FFF2-40B4-BE49-F238E27FC236}">
                <a16:creationId xmlns:a16="http://schemas.microsoft.com/office/drawing/2014/main" id="{494DFC9F-4326-3E2D-E9C3-BEF4846A9BF2}"/>
              </a:ext>
            </a:extLst>
          </p:cNvPr>
          <p:cNvSpPr txBox="1"/>
          <p:nvPr/>
        </p:nvSpPr>
        <p:spPr>
          <a:xfrm>
            <a:off x="6809582" y="5833939"/>
            <a:ext cx="572593" cy="246221"/>
          </a:xfrm>
          <a:prstGeom prst="rect">
            <a:avLst/>
          </a:prstGeom>
          <a:noFill/>
        </p:spPr>
        <p:txBody>
          <a:bodyPr wrap="none" rtlCol="0">
            <a:spAutoFit/>
          </a:bodyPr>
          <a:lstStyle/>
          <a:p>
            <a:r>
              <a:rPr lang="ja" sz="1000"/>
              <a:t>90～120</a:t>
            </a:r>
            <a:endParaRPr lang="en-IN" sz="800" i="1"/>
          </a:p>
        </p:txBody>
      </p:sp>
      <p:cxnSp>
        <p:nvCxnSpPr>
          <p:cNvPr id="45" name="Straight Connector 44">
            <a:extLst>
              <a:ext uri="{FF2B5EF4-FFF2-40B4-BE49-F238E27FC236}">
                <a16:creationId xmlns:a16="http://schemas.microsoft.com/office/drawing/2014/main" id="{259C79AC-2952-7A9B-357F-1A4DB403DDF2}"/>
              </a:ext>
            </a:extLst>
          </p:cNvPr>
          <p:cNvCxnSpPr>
            <a:cxnSpLocks/>
          </p:cNvCxnSpPr>
          <p:nvPr/>
        </p:nvCxnSpPr>
        <p:spPr>
          <a:xfrm>
            <a:off x="4445000" y="4693395"/>
            <a:ext cx="3259667"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D0930CE-9907-7C14-125E-4D0AC78CCF21}"/>
              </a:ext>
            </a:extLst>
          </p:cNvPr>
          <p:cNvCxnSpPr>
            <a:cxnSpLocks/>
          </p:cNvCxnSpPr>
          <p:nvPr/>
        </p:nvCxnSpPr>
        <p:spPr>
          <a:xfrm>
            <a:off x="4445000" y="5210238"/>
            <a:ext cx="3259667"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8E3DA20A-163F-DF51-E8F9-919533F0B22A}"/>
              </a:ext>
            </a:extLst>
          </p:cNvPr>
          <p:cNvCxnSpPr>
            <a:cxnSpLocks/>
          </p:cNvCxnSpPr>
          <p:nvPr/>
        </p:nvCxnSpPr>
        <p:spPr>
          <a:xfrm>
            <a:off x="4445000" y="5727082"/>
            <a:ext cx="3259667"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52" name="TextBox 151">
            <a:extLst>
              <a:ext uri="{FF2B5EF4-FFF2-40B4-BE49-F238E27FC236}">
                <a16:creationId xmlns:a16="http://schemas.microsoft.com/office/drawing/2014/main" id="{E2D8AA87-7495-5AD9-0E73-BB880DEDBA94}"/>
              </a:ext>
            </a:extLst>
          </p:cNvPr>
          <p:cNvSpPr txBox="1"/>
          <p:nvPr/>
        </p:nvSpPr>
        <p:spPr>
          <a:xfrm>
            <a:off x="4228443" y="6174968"/>
            <a:ext cx="3663048"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出典：BCGレポート – 2025</a:t>
            </a:r>
          </a:p>
        </p:txBody>
      </p:sp>
      <p:sp>
        <p:nvSpPr>
          <p:cNvPr id="56" name="Frame 55">
            <a:extLst>
              <a:ext uri="{FF2B5EF4-FFF2-40B4-BE49-F238E27FC236}">
                <a16:creationId xmlns:a16="http://schemas.microsoft.com/office/drawing/2014/main" id="{B8B57ABC-0ABE-DB24-7115-960B2CBDF13D}"/>
              </a:ext>
            </a:extLst>
          </p:cNvPr>
          <p:cNvSpPr/>
          <p:nvPr/>
        </p:nvSpPr>
        <p:spPr>
          <a:xfrm>
            <a:off x="4461934" y="1857820"/>
            <a:ext cx="1571126" cy="891789"/>
          </a:xfrm>
          <a:prstGeom prst="frame">
            <a:avLst>
              <a:gd name="adj1" fmla="val 7753"/>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200" b="1">
                <a:solidFill>
                  <a:srgbClr val="C00000"/>
                </a:solidFill>
              </a:rPr>
              <a:t>250億ドル</a:t>
            </a:r>
          </a:p>
          <a:p>
            <a:pPr algn="ctr"/>
            <a:r>
              <a:rPr lang="ja" sz="1000">
                <a:solidFill>
                  <a:schemeClr val="tx1"/>
                </a:solidFill>
              </a:rPr>
              <a:t>2023年のインドのフィンテック市場規模（収益ベース）</a:t>
            </a:r>
            <a:endParaRPr lang="en-IN" sz="1000">
              <a:solidFill>
                <a:schemeClr val="tx1"/>
              </a:solidFill>
            </a:endParaRPr>
          </a:p>
        </p:txBody>
      </p:sp>
      <p:sp>
        <p:nvSpPr>
          <p:cNvPr id="60" name="Frame 59">
            <a:extLst>
              <a:ext uri="{FF2B5EF4-FFF2-40B4-BE49-F238E27FC236}">
                <a16:creationId xmlns:a16="http://schemas.microsoft.com/office/drawing/2014/main" id="{74D882DA-862A-C061-5704-B08D4D26C924}"/>
              </a:ext>
            </a:extLst>
          </p:cNvPr>
          <p:cNvSpPr/>
          <p:nvPr/>
        </p:nvSpPr>
        <p:spPr>
          <a:xfrm>
            <a:off x="4461934" y="2857648"/>
            <a:ext cx="1571126" cy="891789"/>
          </a:xfrm>
          <a:prstGeom prst="frame">
            <a:avLst>
              <a:gd name="adj1" fmla="val 7753"/>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200" b="1" dirty="0">
                <a:solidFill>
                  <a:srgbClr val="C00000"/>
                </a:solidFill>
              </a:rPr>
              <a:t>35以上</a:t>
            </a:r>
          </a:p>
          <a:p>
            <a:pPr algn="ctr"/>
            <a:r>
              <a:rPr lang="ja-JP" altLang="en-US" sz="1000" dirty="0">
                <a:solidFill>
                  <a:schemeClr val="tx1"/>
                </a:solidFill>
              </a:rPr>
              <a:t>インドのデカコーン、ユニコーン、スーンコーン・フィンテック企業</a:t>
            </a:r>
            <a:endParaRPr lang="ja" sz="1000" dirty="0">
              <a:solidFill>
                <a:schemeClr val="tx1"/>
              </a:solidFill>
            </a:endParaRPr>
          </a:p>
        </p:txBody>
      </p:sp>
      <p:sp>
        <p:nvSpPr>
          <p:cNvPr id="61" name="Frame 60">
            <a:extLst>
              <a:ext uri="{FF2B5EF4-FFF2-40B4-BE49-F238E27FC236}">
                <a16:creationId xmlns:a16="http://schemas.microsoft.com/office/drawing/2014/main" id="{2BF54AB4-B950-6CAE-5D28-4FCF3CC1864F}"/>
              </a:ext>
            </a:extLst>
          </p:cNvPr>
          <p:cNvSpPr/>
          <p:nvPr/>
        </p:nvSpPr>
        <p:spPr>
          <a:xfrm>
            <a:off x="6150475" y="1857820"/>
            <a:ext cx="1571126" cy="891789"/>
          </a:xfrm>
          <a:prstGeom prst="frame">
            <a:avLst>
              <a:gd name="adj1" fmla="val 7753"/>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200" b="1" dirty="0">
                <a:solidFill>
                  <a:srgbClr val="C00000"/>
                </a:solidFill>
              </a:rPr>
              <a:t>1000億ドル以上</a:t>
            </a:r>
          </a:p>
          <a:p>
            <a:pPr algn="ctr"/>
            <a:r>
              <a:rPr lang="ja" sz="1000" dirty="0">
                <a:solidFill>
                  <a:schemeClr val="tx1"/>
                </a:solidFill>
              </a:rPr>
              <a:t>インドのフィンテック産業の評価</a:t>
            </a:r>
            <a:r>
              <a:rPr lang="ja-JP" altLang="en-US" sz="1000" dirty="0">
                <a:solidFill>
                  <a:schemeClr val="tx1"/>
                </a:solidFill>
              </a:rPr>
              <a:t>額</a:t>
            </a:r>
            <a:endParaRPr lang="en-IN" sz="1000" dirty="0">
              <a:solidFill>
                <a:schemeClr val="tx1"/>
              </a:solidFill>
            </a:endParaRPr>
          </a:p>
        </p:txBody>
      </p:sp>
      <p:sp>
        <p:nvSpPr>
          <p:cNvPr id="62" name="Frame 61">
            <a:extLst>
              <a:ext uri="{FF2B5EF4-FFF2-40B4-BE49-F238E27FC236}">
                <a16:creationId xmlns:a16="http://schemas.microsoft.com/office/drawing/2014/main" id="{0CF658C5-3682-5DB0-9D01-40B3B0C3E3B9}"/>
              </a:ext>
            </a:extLst>
          </p:cNvPr>
          <p:cNvSpPr/>
          <p:nvPr/>
        </p:nvSpPr>
        <p:spPr>
          <a:xfrm>
            <a:off x="6150475" y="2857648"/>
            <a:ext cx="1571126" cy="891789"/>
          </a:xfrm>
          <a:prstGeom prst="frame">
            <a:avLst>
              <a:gd name="adj1" fmla="val 7753"/>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200" b="1" dirty="0">
                <a:solidFill>
                  <a:srgbClr val="C00000"/>
                </a:solidFill>
              </a:rPr>
              <a:t>3.5倍</a:t>
            </a:r>
          </a:p>
          <a:p>
            <a:pPr algn="ctr"/>
            <a:r>
              <a:rPr lang="ja-JP" altLang="en-US" sz="1000" dirty="0">
                <a:solidFill>
                  <a:schemeClr val="tx1"/>
                </a:solidFill>
              </a:rPr>
              <a:t>過去</a:t>
            </a:r>
            <a:r>
              <a:rPr lang="en-US" altLang="ja-JP" sz="1000" dirty="0">
                <a:solidFill>
                  <a:schemeClr val="tx1"/>
                </a:solidFill>
              </a:rPr>
              <a:t>4</a:t>
            </a:r>
            <a:r>
              <a:rPr lang="ja-JP" altLang="en-US" sz="1000" dirty="0">
                <a:solidFill>
                  <a:schemeClr val="tx1"/>
                </a:solidFill>
              </a:rPr>
              <a:t>年間のミニコーン企業の増加</a:t>
            </a:r>
            <a:endParaRPr lang="en-IN" sz="1000" dirty="0">
              <a:solidFill>
                <a:schemeClr val="tx1"/>
              </a:solidFill>
            </a:endParaRPr>
          </a:p>
        </p:txBody>
      </p:sp>
      <p:pic>
        <p:nvPicPr>
          <p:cNvPr id="63" name="Picture 62">
            <a:extLst>
              <a:ext uri="{FF2B5EF4-FFF2-40B4-BE49-F238E27FC236}">
                <a16:creationId xmlns:a16="http://schemas.microsoft.com/office/drawing/2014/main" id="{49ED977F-15DD-F512-72F6-E42D60AB18CF}"/>
              </a:ext>
            </a:extLst>
          </p:cNvPr>
          <p:cNvPicPr>
            <a:picLocks noChangeAspect="1"/>
          </p:cNvPicPr>
          <p:nvPr/>
        </p:nvPicPr>
        <p:blipFill>
          <a:blip r:embed="rId5"/>
          <a:stretch>
            <a:fillRect/>
          </a:stretch>
        </p:blipFill>
        <p:spPr>
          <a:xfrm>
            <a:off x="9949580" y="1849093"/>
            <a:ext cx="1383711" cy="309052"/>
          </a:xfrm>
          <a:prstGeom prst="rect">
            <a:avLst/>
          </a:prstGeom>
        </p:spPr>
      </p:pic>
      <p:pic>
        <p:nvPicPr>
          <p:cNvPr id="64" name="Picture 63">
            <a:extLst>
              <a:ext uri="{FF2B5EF4-FFF2-40B4-BE49-F238E27FC236}">
                <a16:creationId xmlns:a16="http://schemas.microsoft.com/office/drawing/2014/main" id="{D3923F3F-F3A6-B5E6-73ED-A9321BF0F59D}"/>
              </a:ext>
            </a:extLst>
          </p:cNvPr>
          <p:cNvPicPr>
            <a:picLocks noChangeAspect="1"/>
          </p:cNvPicPr>
          <p:nvPr/>
        </p:nvPicPr>
        <p:blipFill>
          <a:blip r:embed="rId6"/>
          <a:stretch>
            <a:fillRect/>
          </a:stretch>
        </p:blipFill>
        <p:spPr>
          <a:xfrm>
            <a:off x="8314983" y="1826404"/>
            <a:ext cx="1274077" cy="309052"/>
          </a:xfrm>
          <a:prstGeom prst="rect">
            <a:avLst/>
          </a:prstGeom>
        </p:spPr>
      </p:pic>
      <p:sp>
        <p:nvSpPr>
          <p:cNvPr id="65" name="TextBox 64">
            <a:extLst>
              <a:ext uri="{FF2B5EF4-FFF2-40B4-BE49-F238E27FC236}">
                <a16:creationId xmlns:a16="http://schemas.microsoft.com/office/drawing/2014/main" id="{9B121914-B2CF-08A0-6E13-C83BB5FD66EA}"/>
              </a:ext>
            </a:extLst>
          </p:cNvPr>
          <p:cNvSpPr txBox="1"/>
          <p:nvPr/>
        </p:nvSpPr>
        <p:spPr>
          <a:xfrm>
            <a:off x="7976827" y="2298573"/>
            <a:ext cx="3732570" cy="1200329"/>
          </a:xfrm>
          <a:prstGeom prst="rect">
            <a:avLst/>
          </a:prstGeom>
          <a:solidFill>
            <a:schemeClr val="bg1">
              <a:lumMod val="85000"/>
            </a:schemeClr>
          </a:solidFill>
        </p:spPr>
        <p:txBody>
          <a:bodyPr wrap="square" rtlCol="0">
            <a:spAutoFit/>
          </a:bodyPr>
          <a:lstStyle/>
          <a:p>
            <a:r>
              <a:rPr lang="ja" sz="900" dirty="0"/>
              <a:t>スヴァタントラ マイクロフィンは、アドベント・インターナショナルとマルチプルズ・プライベート・エクイティから約2億3,000万米ドルの投資を確保した。</a:t>
            </a:r>
            <a:r>
              <a:rPr lang="ja" altLang="ja-JP" sz="900" dirty="0"/>
              <a:t>こ</a:t>
            </a:r>
            <a:r>
              <a:rPr lang="ja-JP" altLang="en-US" sz="900" dirty="0"/>
              <a:t>れ</a:t>
            </a:r>
            <a:r>
              <a:rPr lang="ja" altLang="ja-JP" sz="900" dirty="0"/>
              <a:t>はスヴァタントラによるチャイタニヤ・インディア・フィン・クレジットの買収に続くもので、</a:t>
            </a:r>
            <a:r>
              <a:rPr lang="ja" sz="900" dirty="0"/>
              <a:t>インドのマイクロファイナンス分野におけるPE案件としては過去最大規模とな</a:t>
            </a:r>
            <a:r>
              <a:rPr lang="ja-JP" altLang="en-US" sz="900" dirty="0"/>
              <a:t>る</a:t>
            </a:r>
            <a:r>
              <a:rPr lang="ja" sz="900" dirty="0"/>
              <a:t>。合併後の企業は規制当局の承認を待</a:t>
            </a:r>
            <a:r>
              <a:rPr lang="ja-JP" altLang="en-US" sz="900" dirty="0"/>
              <a:t>って</a:t>
            </a:r>
            <a:r>
              <a:rPr lang="ja" sz="900" dirty="0"/>
              <a:t>、インド最大級のノンバンク金融会社（NBFC）とマイクロファイナンス機関（MFI）の統合体の一つとなる</a:t>
            </a:r>
            <a:r>
              <a:rPr lang="ja-JP" altLang="en-US" sz="900" dirty="0"/>
              <a:t>見込み</a:t>
            </a:r>
            <a:r>
              <a:rPr lang="ja" sz="900" dirty="0"/>
              <a:t>。</a:t>
            </a:r>
          </a:p>
        </p:txBody>
      </p:sp>
      <p:sp>
        <p:nvSpPr>
          <p:cNvPr id="66" name="TextBox 65">
            <a:extLst>
              <a:ext uri="{FF2B5EF4-FFF2-40B4-BE49-F238E27FC236}">
                <a16:creationId xmlns:a16="http://schemas.microsoft.com/office/drawing/2014/main" id="{E36B3DAC-9B94-7853-E8B5-AC8012635505}"/>
              </a:ext>
            </a:extLst>
          </p:cNvPr>
          <p:cNvSpPr txBox="1"/>
          <p:nvPr/>
        </p:nvSpPr>
        <p:spPr>
          <a:xfrm>
            <a:off x="7976827" y="3991741"/>
            <a:ext cx="3732570" cy="861774"/>
          </a:xfrm>
          <a:prstGeom prst="rect">
            <a:avLst/>
          </a:prstGeom>
          <a:solidFill>
            <a:schemeClr val="bg1">
              <a:lumMod val="85000"/>
            </a:schemeClr>
          </a:solidFill>
        </p:spPr>
        <p:txBody>
          <a:bodyPr wrap="square" rtlCol="0">
            <a:spAutoFit/>
          </a:bodyPr>
          <a:lstStyle/>
          <a:p>
            <a:r>
              <a:rPr lang="ja" altLang="ja-JP" sz="1000" dirty="0"/>
              <a:t>PayU </a:t>
            </a:r>
            <a:r>
              <a:rPr lang="ja-JP" altLang="en-US" sz="1000" dirty="0"/>
              <a:t>は</a:t>
            </a:r>
            <a:r>
              <a:rPr lang="ja" sz="1000" dirty="0"/>
              <a:t>Mindgate Solutionsの株式43.5%を取得し、その</a:t>
            </a:r>
            <a:r>
              <a:rPr lang="ja-JP" altLang="en-US" sz="1000" dirty="0"/>
              <a:t>価値を</a:t>
            </a:r>
            <a:r>
              <a:rPr lang="ja" sz="1000" dirty="0"/>
              <a:t>2億～2億5,000万ドルと評価した。この取引は、PayUにとってUPIおよびデジタル決済処理インフラへの戦略的参入を示すもので、金融サービスにおけるイノベーションの推進という同社の幅広い目標を支えるもの</a:t>
            </a:r>
            <a:r>
              <a:rPr lang="ja-JP" altLang="en-US" sz="1000" dirty="0"/>
              <a:t>。</a:t>
            </a:r>
            <a:endParaRPr lang="ja" sz="1000" dirty="0"/>
          </a:p>
        </p:txBody>
      </p:sp>
      <p:pic>
        <p:nvPicPr>
          <p:cNvPr id="68" name="Picture 67">
            <a:extLst>
              <a:ext uri="{FF2B5EF4-FFF2-40B4-BE49-F238E27FC236}">
                <a16:creationId xmlns:a16="http://schemas.microsoft.com/office/drawing/2014/main" id="{FFD757F4-3F13-1A34-B7F2-9601DD3EDC8A}"/>
              </a:ext>
            </a:extLst>
          </p:cNvPr>
          <p:cNvPicPr>
            <a:picLocks noChangeAspect="1"/>
          </p:cNvPicPr>
          <p:nvPr/>
        </p:nvPicPr>
        <p:blipFill>
          <a:blip r:embed="rId7"/>
          <a:srcRect l="26490" t="24477" r="27179" b="28952"/>
          <a:stretch>
            <a:fillRect/>
          </a:stretch>
        </p:blipFill>
        <p:spPr>
          <a:xfrm>
            <a:off x="8679589" y="3541166"/>
            <a:ext cx="682928" cy="386451"/>
          </a:xfrm>
          <a:prstGeom prst="rect">
            <a:avLst/>
          </a:prstGeom>
        </p:spPr>
      </p:pic>
      <p:pic>
        <p:nvPicPr>
          <p:cNvPr id="69" name="Picture 68">
            <a:extLst>
              <a:ext uri="{FF2B5EF4-FFF2-40B4-BE49-F238E27FC236}">
                <a16:creationId xmlns:a16="http://schemas.microsoft.com/office/drawing/2014/main" id="{922FB543-3BB9-2204-3938-294045E293F5}"/>
              </a:ext>
            </a:extLst>
          </p:cNvPr>
          <p:cNvPicPr>
            <a:picLocks noChangeAspect="1"/>
          </p:cNvPicPr>
          <p:nvPr/>
        </p:nvPicPr>
        <p:blipFill>
          <a:blip r:embed="rId8"/>
          <a:srcRect b="14458"/>
          <a:stretch>
            <a:fillRect/>
          </a:stretch>
        </p:blipFill>
        <p:spPr>
          <a:xfrm>
            <a:off x="10003524" y="3515511"/>
            <a:ext cx="1015337" cy="403891"/>
          </a:xfrm>
          <a:prstGeom prst="rect">
            <a:avLst/>
          </a:prstGeom>
        </p:spPr>
      </p:pic>
      <p:pic>
        <p:nvPicPr>
          <p:cNvPr id="70" name="Picture 69">
            <a:extLst>
              <a:ext uri="{FF2B5EF4-FFF2-40B4-BE49-F238E27FC236}">
                <a16:creationId xmlns:a16="http://schemas.microsoft.com/office/drawing/2014/main" id="{76C178B8-FD18-F96F-ECB5-0C6407EA257B}"/>
              </a:ext>
            </a:extLst>
          </p:cNvPr>
          <p:cNvPicPr>
            <a:picLocks noChangeAspect="1"/>
          </p:cNvPicPr>
          <p:nvPr/>
        </p:nvPicPr>
        <p:blipFill>
          <a:blip r:embed="rId9"/>
          <a:stretch>
            <a:fillRect/>
          </a:stretch>
        </p:blipFill>
        <p:spPr>
          <a:xfrm>
            <a:off x="8505705" y="4835452"/>
            <a:ext cx="1083355" cy="515677"/>
          </a:xfrm>
          <a:prstGeom prst="rect">
            <a:avLst/>
          </a:prstGeom>
        </p:spPr>
      </p:pic>
      <p:pic>
        <p:nvPicPr>
          <p:cNvPr id="71" name="Picture 70">
            <a:extLst>
              <a:ext uri="{FF2B5EF4-FFF2-40B4-BE49-F238E27FC236}">
                <a16:creationId xmlns:a16="http://schemas.microsoft.com/office/drawing/2014/main" id="{4E25A6C6-CD0C-1FA1-A1A3-3D2519134DF6}"/>
              </a:ext>
            </a:extLst>
          </p:cNvPr>
          <p:cNvPicPr>
            <a:picLocks noChangeAspect="1"/>
          </p:cNvPicPr>
          <p:nvPr/>
        </p:nvPicPr>
        <p:blipFill>
          <a:blip r:embed="rId10"/>
          <a:srcRect l="4700" t="30390" r="3659" b="30710"/>
          <a:stretch>
            <a:fillRect/>
          </a:stretch>
        </p:blipFill>
        <p:spPr>
          <a:xfrm>
            <a:off x="10003523" y="4905799"/>
            <a:ext cx="1418367" cy="338663"/>
          </a:xfrm>
          <a:prstGeom prst="rect">
            <a:avLst/>
          </a:prstGeom>
        </p:spPr>
      </p:pic>
      <p:sp>
        <p:nvSpPr>
          <p:cNvPr id="72" name="TextBox 71">
            <a:extLst>
              <a:ext uri="{FF2B5EF4-FFF2-40B4-BE49-F238E27FC236}">
                <a16:creationId xmlns:a16="http://schemas.microsoft.com/office/drawing/2014/main" id="{BA42EEFE-B220-180E-497F-BAE4CD59C542}"/>
              </a:ext>
            </a:extLst>
          </p:cNvPr>
          <p:cNvSpPr txBox="1"/>
          <p:nvPr/>
        </p:nvSpPr>
        <p:spPr>
          <a:xfrm>
            <a:off x="7976827" y="5296195"/>
            <a:ext cx="3732570" cy="861774"/>
          </a:xfrm>
          <a:prstGeom prst="rect">
            <a:avLst/>
          </a:prstGeom>
          <a:solidFill>
            <a:schemeClr val="bg1">
              <a:lumMod val="85000"/>
            </a:schemeClr>
          </a:solidFill>
        </p:spPr>
        <p:txBody>
          <a:bodyPr wrap="square" rtlCol="0">
            <a:spAutoFit/>
          </a:bodyPr>
          <a:lstStyle/>
          <a:p>
            <a:r>
              <a:rPr lang="ja" sz="1000" dirty="0"/>
              <a:t>Stripeは、バンガロールに拠点を置く決済照合に特化した金融ソフトウェア企業Reckoを買収した。これは、Stripeにとってインドにおける初の買収とな</a:t>
            </a:r>
            <a:r>
              <a:rPr lang="ja-JP" altLang="en-US" sz="1000" dirty="0"/>
              <a:t>る</a:t>
            </a:r>
            <a:r>
              <a:rPr lang="ja" sz="1000" dirty="0"/>
              <a:t>。この買収により、Reckoの機能を統合することでStripeのインフラが強化され、Stripeのグローバルな製品展開がさらに強化され</a:t>
            </a:r>
            <a:r>
              <a:rPr lang="ja-JP" altLang="en-US" sz="1000" dirty="0"/>
              <a:t>る</a:t>
            </a:r>
            <a:r>
              <a:rPr lang="ja" sz="1000" dirty="0"/>
              <a:t>。</a:t>
            </a:r>
          </a:p>
        </p:txBody>
      </p:sp>
      <p:sp>
        <p:nvSpPr>
          <p:cNvPr id="13" name="Slide Number Placeholder 12">
            <a:extLst>
              <a:ext uri="{FF2B5EF4-FFF2-40B4-BE49-F238E27FC236}">
                <a16:creationId xmlns:a16="http://schemas.microsoft.com/office/drawing/2014/main" id="{A5B63A31-466C-9F00-0790-5416D3DCE965}"/>
              </a:ext>
            </a:extLst>
          </p:cNvPr>
          <p:cNvSpPr>
            <a:spLocks noGrp="1"/>
          </p:cNvSpPr>
          <p:nvPr>
            <p:ph type="sldNum" sz="quarter" idx="12"/>
          </p:nvPr>
        </p:nvSpPr>
        <p:spPr/>
        <p:txBody>
          <a:bodyPr/>
          <a:lstStyle/>
          <a:p>
            <a:fld id="{F57510DD-BC01-452C-839D-799B49A94BF7}" type="slidenum">
              <a:rPr lang="en-IN" smtClean="0"/>
              <a:t>20</a:t>
            </a:fld>
            <a:endParaRPr lang="en-IN"/>
          </a:p>
        </p:txBody>
      </p:sp>
    </p:spTree>
    <p:extLst>
      <p:ext uri="{BB962C8B-B14F-4D97-AF65-F5344CB8AC3E}">
        <p14:creationId xmlns:p14="http://schemas.microsoft.com/office/powerpoint/2010/main" val="3621215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0725B-EEB3-24FB-983B-B8267259D8F7}"/>
            </a:ext>
          </a:extLst>
        </p:cNvPr>
        <p:cNvGrpSpPr/>
        <p:nvPr/>
      </p:nvGrpSpPr>
      <p:grpSpPr>
        <a:xfrm>
          <a:off x="0" y="0"/>
          <a:ext cx="0" cy="0"/>
          <a:chOff x="0" y="0"/>
          <a:chExt cx="0" cy="0"/>
        </a:xfrm>
      </p:grpSpPr>
      <p:sp>
        <p:nvSpPr>
          <p:cNvPr id="2" name="object 8">
            <a:extLst>
              <a:ext uri="{FF2B5EF4-FFF2-40B4-BE49-F238E27FC236}">
                <a16:creationId xmlns:a16="http://schemas.microsoft.com/office/drawing/2014/main" id="{8D39D15D-E487-DBA8-61E7-D7BA39F3E1A9}"/>
              </a:ext>
            </a:extLst>
          </p:cNvPr>
          <p:cNvSpPr txBox="1">
            <a:spLocks/>
          </p:cNvSpPr>
          <p:nvPr/>
        </p:nvSpPr>
        <p:spPr>
          <a:xfrm>
            <a:off x="2170354" y="264004"/>
            <a:ext cx="7779226" cy="292388"/>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rPr>
              <a:t>先進製造業</a:t>
            </a:r>
          </a:p>
        </p:txBody>
      </p:sp>
      <p:sp>
        <p:nvSpPr>
          <p:cNvPr id="3" name="Text Placeholder 3">
            <a:extLst>
              <a:ext uri="{FF2B5EF4-FFF2-40B4-BE49-F238E27FC236}">
                <a16:creationId xmlns:a16="http://schemas.microsoft.com/office/drawing/2014/main" id="{C2ACAEDB-2766-3988-A3C3-0A978CD8B7E4}"/>
              </a:ext>
            </a:extLst>
          </p:cNvPr>
          <p:cNvSpPr txBox="1">
            <a:spLocks/>
          </p:cNvSpPr>
          <p:nvPr/>
        </p:nvSpPr>
        <p:spPr>
          <a:xfrm>
            <a:off x="187654" y="752105"/>
            <a:ext cx="11564079"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戦略的な二国間イニシアチブ、特に日本とのイニシアチブは、半導体、電子機器、自動車部品の分野における重点的な協力を通じて、世界のサプライチェーンにおけるインドの役割を強化している</a:t>
            </a:r>
            <a:endParaRPr lang="en-GB" sz="1800" b="1" i="1" dirty="0">
              <a:solidFill>
                <a:srgbClr val="C8252C"/>
              </a:solidFill>
              <a:latin typeface="Poppins" panose="00000500000000000000" pitchFamily="2" charset="0"/>
              <a:cs typeface="Poppins" panose="00000500000000000000" pitchFamily="2" charset="0"/>
            </a:endParaRPr>
          </a:p>
        </p:txBody>
      </p:sp>
      <p:cxnSp>
        <p:nvCxnSpPr>
          <p:cNvPr id="4" name="Straight Connector 3">
            <a:extLst>
              <a:ext uri="{FF2B5EF4-FFF2-40B4-BE49-F238E27FC236}">
                <a16:creationId xmlns:a16="http://schemas.microsoft.com/office/drawing/2014/main" id="{D3127A21-6301-120F-69A2-D611EE6EB63D}"/>
              </a:ext>
            </a:extLst>
          </p:cNvPr>
          <p:cNvCxnSpPr>
            <a:cxnSpLocks/>
          </p:cNvCxnSpPr>
          <p:nvPr/>
        </p:nvCxnSpPr>
        <p:spPr>
          <a:xfrm>
            <a:off x="4266719" y="1814343"/>
            <a:ext cx="0" cy="4215490"/>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E7AA4B6E-D1A4-F5C4-E149-B4A99FAE257E}"/>
              </a:ext>
            </a:extLst>
          </p:cNvPr>
          <p:cNvCxnSpPr>
            <a:cxnSpLocks/>
          </p:cNvCxnSpPr>
          <p:nvPr/>
        </p:nvCxnSpPr>
        <p:spPr>
          <a:xfrm>
            <a:off x="7927527" y="1814343"/>
            <a:ext cx="0" cy="4215490"/>
          </a:xfrm>
          <a:prstGeom prst="line">
            <a:avLst/>
          </a:prstGeom>
        </p:spPr>
        <p:style>
          <a:lnRef idx="2">
            <a:schemeClr val="dk1"/>
          </a:lnRef>
          <a:fillRef idx="0">
            <a:schemeClr val="dk1"/>
          </a:fillRef>
          <a:effectRef idx="1">
            <a:schemeClr val="dk1"/>
          </a:effectRef>
          <a:fontRef idx="minor">
            <a:schemeClr val="tx1"/>
          </a:fontRef>
        </p:style>
      </p:cxnSp>
      <p:sp>
        <p:nvSpPr>
          <p:cNvPr id="6" name="Text Placeholder 3">
            <a:extLst>
              <a:ext uri="{FF2B5EF4-FFF2-40B4-BE49-F238E27FC236}">
                <a16:creationId xmlns:a16="http://schemas.microsoft.com/office/drawing/2014/main" id="{36A31E3A-FA9E-689B-69B0-C35167C78250}"/>
              </a:ext>
            </a:extLst>
          </p:cNvPr>
          <p:cNvSpPr txBox="1">
            <a:spLocks/>
          </p:cNvSpPr>
          <p:nvPr/>
        </p:nvSpPr>
        <p:spPr>
          <a:xfrm>
            <a:off x="598147" y="1471254"/>
            <a:ext cx="3668572"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インドのスマートファクトリー：</a:t>
            </a:r>
            <a:endParaRPr lang="en-US" altLang="ja" sz="1200" b="1" dirty="0">
              <a:solidFill>
                <a:srgbClr val="000000"/>
              </a:solidFill>
              <a:latin typeface="Poppins" panose="00000500000000000000" pitchFamily="2" charset="0"/>
              <a:cs typeface="Poppins" panose="00000500000000000000" pitchFamily="2" charset="0"/>
            </a:endParaRPr>
          </a:p>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AIと自動化によるスケールの解放</a:t>
            </a:r>
          </a:p>
        </p:txBody>
      </p:sp>
      <p:sp>
        <p:nvSpPr>
          <p:cNvPr id="7" name="Text Placeholder 3">
            <a:extLst>
              <a:ext uri="{FF2B5EF4-FFF2-40B4-BE49-F238E27FC236}">
                <a16:creationId xmlns:a16="http://schemas.microsoft.com/office/drawing/2014/main" id="{94D570D6-5DF5-C23E-E594-703ECFAE5363}"/>
              </a:ext>
            </a:extLst>
          </p:cNvPr>
          <p:cNvSpPr txBox="1">
            <a:spLocks/>
          </p:cNvSpPr>
          <p:nvPr/>
        </p:nvSpPr>
        <p:spPr>
          <a:xfrm>
            <a:off x="4258951" y="1473729"/>
            <a:ext cx="3668573"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グローバルパートナーシップと</a:t>
            </a:r>
            <a:endParaRPr lang="en-US" altLang="ja" sz="1200" b="1" dirty="0">
              <a:solidFill>
                <a:srgbClr val="000000"/>
              </a:solidFill>
              <a:latin typeface="Poppins" panose="00000500000000000000" pitchFamily="2" charset="0"/>
              <a:cs typeface="Poppins" panose="00000500000000000000" pitchFamily="2" charset="0"/>
            </a:endParaRPr>
          </a:p>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サプライチェーンの再編</a:t>
            </a:r>
          </a:p>
        </p:txBody>
      </p:sp>
      <p:sp>
        <p:nvSpPr>
          <p:cNvPr id="8" name="Text Placeholder 3">
            <a:extLst>
              <a:ext uri="{FF2B5EF4-FFF2-40B4-BE49-F238E27FC236}">
                <a16:creationId xmlns:a16="http://schemas.microsoft.com/office/drawing/2014/main" id="{255A96B6-A24A-0662-A8BC-31B6A18451E6}"/>
              </a:ext>
            </a:extLst>
          </p:cNvPr>
          <p:cNvSpPr txBox="1">
            <a:spLocks/>
          </p:cNvSpPr>
          <p:nvPr/>
        </p:nvSpPr>
        <p:spPr>
          <a:xfrm>
            <a:off x="7927523" y="1473729"/>
            <a:ext cx="3668573"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先進製造業における主要なM&amp;A取引</a:t>
            </a:r>
          </a:p>
        </p:txBody>
      </p:sp>
      <p:sp>
        <p:nvSpPr>
          <p:cNvPr id="38" name="Frame 37">
            <a:extLst>
              <a:ext uri="{FF2B5EF4-FFF2-40B4-BE49-F238E27FC236}">
                <a16:creationId xmlns:a16="http://schemas.microsoft.com/office/drawing/2014/main" id="{91BBAE9F-E737-9519-66D9-A36C61C26935}"/>
              </a:ext>
            </a:extLst>
          </p:cNvPr>
          <p:cNvSpPr/>
          <p:nvPr/>
        </p:nvSpPr>
        <p:spPr>
          <a:xfrm>
            <a:off x="725816" y="1917089"/>
            <a:ext cx="1648675" cy="766974"/>
          </a:xfrm>
          <a:prstGeom prst="frame">
            <a:avLst>
              <a:gd name="adj1" fmla="val 7753"/>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200" b="1">
                <a:solidFill>
                  <a:srgbClr val="C00000"/>
                </a:solidFill>
              </a:rPr>
              <a:t>290億ドル</a:t>
            </a:r>
          </a:p>
          <a:p>
            <a:pPr algn="ctr"/>
            <a:r>
              <a:rPr lang="ja" sz="1000">
                <a:solidFill>
                  <a:schemeClr val="tx1"/>
                </a:solidFill>
              </a:rPr>
              <a:t>2029年までの産業オートメーション市場</a:t>
            </a:r>
          </a:p>
        </p:txBody>
      </p:sp>
      <p:sp>
        <p:nvSpPr>
          <p:cNvPr id="39" name="Frame 38">
            <a:extLst>
              <a:ext uri="{FF2B5EF4-FFF2-40B4-BE49-F238E27FC236}">
                <a16:creationId xmlns:a16="http://schemas.microsoft.com/office/drawing/2014/main" id="{2F57F331-D85B-77C6-54CD-730C3708C066}"/>
              </a:ext>
            </a:extLst>
          </p:cNvPr>
          <p:cNvSpPr/>
          <p:nvPr/>
        </p:nvSpPr>
        <p:spPr>
          <a:xfrm>
            <a:off x="2499807" y="1917089"/>
            <a:ext cx="1648675" cy="766974"/>
          </a:xfrm>
          <a:prstGeom prst="frame">
            <a:avLst>
              <a:gd name="adj1" fmla="val 7753"/>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200" b="1">
                <a:solidFill>
                  <a:srgbClr val="C00000"/>
                </a:solidFill>
              </a:rPr>
              <a:t>2億6400万米ドル</a:t>
            </a:r>
          </a:p>
          <a:p>
            <a:pPr algn="ctr"/>
            <a:r>
              <a:rPr lang="ja" sz="1000">
                <a:solidFill>
                  <a:schemeClr val="tx1"/>
                </a:solidFill>
              </a:rPr>
              <a:t>2028年までの産業用ロボット市場</a:t>
            </a:r>
            <a:endParaRPr lang="en-IN" sz="1000">
              <a:solidFill>
                <a:schemeClr val="tx1"/>
              </a:solidFill>
            </a:endParaRPr>
          </a:p>
        </p:txBody>
      </p:sp>
      <p:sp>
        <p:nvSpPr>
          <p:cNvPr id="40" name="Frame 39">
            <a:extLst>
              <a:ext uri="{FF2B5EF4-FFF2-40B4-BE49-F238E27FC236}">
                <a16:creationId xmlns:a16="http://schemas.microsoft.com/office/drawing/2014/main" id="{E259354B-5D0A-F57D-6795-80E5DC78463E}"/>
              </a:ext>
            </a:extLst>
          </p:cNvPr>
          <p:cNvSpPr/>
          <p:nvPr/>
        </p:nvSpPr>
        <p:spPr>
          <a:xfrm>
            <a:off x="725816" y="2797622"/>
            <a:ext cx="1648675" cy="766974"/>
          </a:xfrm>
          <a:prstGeom prst="frame">
            <a:avLst>
              <a:gd name="adj1" fmla="val 7753"/>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200" b="1">
                <a:solidFill>
                  <a:srgbClr val="C00000"/>
                </a:solidFill>
              </a:rPr>
              <a:t>40%</a:t>
            </a:r>
          </a:p>
          <a:p>
            <a:pPr algn="ctr"/>
            <a:r>
              <a:rPr lang="ja" sz="1000">
                <a:solidFill>
                  <a:schemeClr val="tx1"/>
                </a:solidFill>
              </a:rPr>
              <a:t>2025年までの製造業におけるデジタル技術への支出</a:t>
            </a:r>
            <a:endParaRPr lang="en-IN" sz="1000">
              <a:solidFill>
                <a:schemeClr val="tx1"/>
              </a:solidFill>
            </a:endParaRPr>
          </a:p>
        </p:txBody>
      </p:sp>
      <p:sp>
        <p:nvSpPr>
          <p:cNvPr id="41" name="Frame 40">
            <a:extLst>
              <a:ext uri="{FF2B5EF4-FFF2-40B4-BE49-F238E27FC236}">
                <a16:creationId xmlns:a16="http://schemas.microsoft.com/office/drawing/2014/main" id="{B8B687C6-F0A4-EE97-0D51-1E2EF87C6454}"/>
              </a:ext>
            </a:extLst>
          </p:cNvPr>
          <p:cNvSpPr/>
          <p:nvPr/>
        </p:nvSpPr>
        <p:spPr>
          <a:xfrm>
            <a:off x="2499807" y="2797622"/>
            <a:ext cx="1648675" cy="766974"/>
          </a:xfrm>
          <a:prstGeom prst="frame">
            <a:avLst>
              <a:gd name="adj1" fmla="val 7753"/>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200" b="1">
                <a:solidFill>
                  <a:srgbClr val="C00000"/>
                </a:solidFill>
              </a:rPr>
              <a:t>54%</a:t>
            </a:r>
          </a:p>
          <a:p>
            <a:pPr algn="ctr"/>
            <a:r>
              <a:rPr lang="ja" sz="1000">
                <a:solidFill>
                  <a:schemeClr val="tx1"/>
                </a:solidFill>
              </a:rPr>
              <a:t>AIと分析技術</a:t>
            </a:r>
          </a:p>
          <a:p>
            <a:pPr algn="ctr"/>
            <a:r>
              <a:rPr lang="ja" sz="1000">
                <a:solidFill>
                  <a:schemeClr val="tx1"/>
                </a:solidFill>
              </a:rPr>
              <a:t>実施率</a:t>
            </a:r>
            <a:endParaRPr lang="en-IN" sz="1000">
              <a:solidFill>
                <a:schemeClr val="tx1"/>
              </a:solidFill>
            </a:endParaRPr>
          </a:p>
        </p:txBody>
      </p:sp>
      <p:sp>
        <p:nvSpPr>
          <p:cNvPr id="43" name="TextBox 151">
            <a:extLst>
              <a:ext uri="{FF2B5EF4-FFF2-40B4-BE49-F238E27FC236}">
                <a16:creationId xmlns:a16="http://schemas.microsoft.com/office/drawing/2014/main" id="{9EB6B950-7C0B-A7C7-E243-C5ABD97D98A2}"/>
              </a:ext>
            </a:extLst>
          </p:cNvPr>
          <p:cNvSpPr txBox="1"/>
          <p:nvPr/>
        </p:nvSpPr>
        <p:spPr>
          <a:xfrm>
            <a:off x="603671" y="3549186"/>
            <a:ext cx="3663048"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出典：インベスト・インディア – 2024</a:t>
            </a:r>
          </a:p>
        </p:txBody>
      </p:sp>
      <p:sp>
        <p:nvSpPr>
          <p:cNvPr id="44" name="TextBox 43">
            <a:extLst>
              <a:ext uri="{FF2B5EF4-FFF2-40B4-BE49-F238E27FC236}">
                <a16:creationId xmlns:a16="http://schemas.microsoft.com/office/drawing/2014/main" id="{2F75B527-C839-8EC4-FC6E-E382F3CB906D}"/>
              </a:ext>
            </a:extLst>
          </p:cNvPr>
          <p:cNvSpPr txBox="1"/>
          <p:nvPr/>
        </p:nvSpPr>
        <p:spPr>
          <a:xfrm>
            <a:off x="1083733" y="4030505"/>
            <a:ext cx="3182985" cy="707886"/>
          </a:xfrm>
          <a:prstGeom prst="rect">
            <a:avLst/>
          </a:prstGeom>
          <a:noFill/>
        </p:spPr>
        <p:txBody>
          <a:bodyPr wrap="square" rtlCol="0">
            <a:spAutoFit/>
          </a:bodyPr>
          <a:lstStyle/>
          <a:p>
            <a:r>
              <a:rPr lang="ja" sz="1000" b="1" dirty="0"/>
              <a:t>産業オートメーション：サンミナとリライアンスの合弁会社</a:t>
            </a:r>
            <a:r>
              <a:rPr lang="ja" sz="1000" dirty="0"/>
              <a:t>は、ハードウェアのイノベーションとスタートアップを支援するための研究開発センターを備えたハイエンドの製造拠点を構築してい</a:t>
            </a:r>
            <a:r>
              <a:rPr lang="ja-JP" altLang="en-US" sz="1000" dirty="0"/>
              <a:t>る</a:t>
            </a:r>
            <a:r>
              <a:rPr lang="ja" sz="1000" dirty="0"/>
              <a:t>。</a:t>
            </a:r>
          </a:p>
        </p:txBody>
      </p:sp>
      <p:sp>
        <p:nvSpPr>
          <p:cNvPr id="46" name="TextBox 45">
            <a:extLst>
              <a:ext uri="{FF2B5EF4-FFF2-40B4-BE49-F238E27FC236}">
                <a16:creationId xmlns:a16="http://schemas.microsoft.com/office/drawing/2014/main" id="{620B89A2-897E-F7C6-B989-8B49B0D0C2A1}"/>
              </a:ext>
            </a:extLst>
          </p:cNvPr>
          <p:cNvSpPr txBox="1"/>
          <p:nvPr/>
        </p:nvSpPr>
        <p:spPr>
          <a:xfrm>
            <a:off x="1083733" y="4769420"/>
            <a:ext cx="3182985" cy="707886"/>
          </a:xfrm>
          <a:prstGeom prst="rect">
            <a:avLst/>
          </a:prstGeom>
          <a:noFill/>
        </p:spPr>
        <p:txBody>
          <a:bodyPr wrap="square" rtlCol="0">
            <a:spAutoFit/>
          </a:bodyPr>
          <a:lstStyle/>
          <a:p>
            <a:r>
              <a:rPr lang="ja" sz="1000" b="1" dirty="0"/>
              <a:t>エレクトロニクス</a:t>
            </a:r>
            <a:r>
              <a:rPr lang="ja" sz="1000" dirty="0"/>
              <a:t>：ディクソンやマイクロマックスなどのインド企業は、政府のインセンティブと技術移転の義務化の支援を受けて、ディスプレイ、PCB、部品の製造を強化するために世界的な企業と提携している。</a:t>
            </a:r>
          </a:p>
        </p:txBody>
      </p:sp>
      <p:sp>
        <p:nvSpPr>
          <p:cNvPr id="47" name="TextBox 46">
            <a:extLst>
              <a:ext uri="{FF2B5EF4-FFF2-40B4-BE49-F238E27FC236}">
                <a16:creationId xmlns:a16="http://schemas.microsoft.com/office/drawing/2014/main" id="{A06E9D41-D745-D94D-E8F1-C155C8455F0B}"/>
              </a:ext>
            </a:extLst>
          </p:cNvPr>
          <p:cNvSpPr txBox="1"/>
          <p:nvPr/>
        </p:nvSpPr>
        <p:spPr>
          <a:xfrm>
            <a:off x="1083733" y="5652319"/>
            <a:ext cx="3182985" cy="707886"/>
          </a:xfrm>
          <a:prstGeom prst="rect">
            <a:avLst/>
          </a:prstGeom>
          <a:noFill/>
        </p:spPr>
        <p:txBody>
          <a:bodyPr wrap="square" rtlCol="0">
            <a:spAutoFit/>
          </a:bodyPr>
          <a:lstStyle/>
          <a:p>
            <a:r>
              <a:rPr lang="ja" sz="1000" b="1" dirty="0"/>
              <a:t>加工・包装</a:t>
            </a:r>
            <a:r>
              <a:rPr lang="ja" sz="1000" dirty="0"/>
              <a:t>：オムニア・エコノミープロセスソリューションズ合弁会社は、イノベーションとスキル構築のためのセンターオブエクセレンスを備え、ボトリングと医薬品の自動化を推進してい</a:t>
            </a:r>
            <a:r>
              <a:rPr lang="ja-JP" altLang="en-US" sz="1000" dirty="0"/>
              <a:t>る</a:t>
            </a:r>
            <a:r>
              <a:rPr lang="ja" sz="1000" dirty="0"/>
              <a:t>。</a:t>
            </a:r>
            <a:endParaRPr lang="en-IN" sz="1000" dirty="0"/>
          </a:p>
        </p:txBody>
      </p:sp>
      <p:cxnSp>
        <p:nvCxnSpPr>
          <p:cNvPr id="50" name="Straight Connector 49">
            <a:extLst>
              <a:ext uri="{FF2B5EF4-FFF2-40B4-BE49-F238E27FC236}">
                <a16:creationId xmlns:a16="http://schemas.microsoft.com/office/drawing/2014/main" id="{E400F7CE-FA2C-BB30-F804-92E9E94FB62C}"/>
              </a:ext>
            </a:extLst>
          </p:cNvPr>
          <p:cNvCxnSpPr>
            <a:cxnSpLocks/>
          </p:cNvCxnSpPr>
          <p:nvPr/>
        </p:nvCxnSpPr>
        <p:spPr>
          <a:xfrm>
            <a:off x="725815" y="4721306"/>
            <a:ext cx="342266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0B3C26BF-2ADB-029B-F16E-F216F03313E4}"/>
              </a:ext>
            </a:extLst>
          </p:cNvPr>
          <p:cNvCxnSpPr>
            <a:cxnSpLocks/>
          </p:cNvCxnSpPr>
          <p:nvPr/>
        </p:nvCxnSpPr>
        <p:spPr>
          <a:xfrm>
            <a:off x="725815" y="5630854"/>
            <a:ext cx="342266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56" name="Picture 55">
            <a:extLst>
              <a:ext uri="{FF2B5EF4-FFF2-40B4-BE49-F238E27FC236}">
                <a16:creationId xmlns:a16="http://schemas.microsoft.com/office/drawing/2014/main" id="{D8758316-1BBC-6C83-11BA-518F1CAF991F}"/>
              </a:ext>
            </a:extLst>
          </p:cNvPr>
          <p:cNvPicPr>
            <a:picLocks noChangeAspect="1"/>
          </p:cNvPicPr>
          <p:nvPr/>
        </p:nvPicPr>
        <p:blipFill>
          <a:blip r:embed="rId2"/>
          <a:stretch>
            <a:fillRect/>
          </a:stretch>
        </p:blipFill>
        <p:spPr>
          <a:xfrm>
            <a:off x="720299" y="4123350"/>
            <a:ext cx="363433" cy="363433"/>
          </a:xfrm>
          <a:prstGeom prst="rect">
            <a:avLst/>
          </a:prstGeom>
        </p:spPr>
      </p:pic>
      <p:pic>
        <p:nvPicPr>
          <p:cNvPr id="62" name="Picture 61">
            <a:extLst>
              <a:ext uri="{FF2B5EF4-FFF2-40B4-BE49-F238E27FC236}">
                <a16:creationId xmlns:a16="http://schemas.microsoft.com/office/drawing/2014/main" id="{31D633B1-A3B9-A1DB-2A23-9AB134B047A0}"/>
              </a:ext>
            </a:extLst>
          </p:cNvPr>
          <p:cNvPicPr>
            <a:picLocks noChangeAspect="1"/>
          </p:cNvPicPr>
          <p:nvPr/>
        </p:nvPicPr>
        <p:blipFill>
          <a:blip r:embed="rId3"/>
          <a:stretch>
            <a:fillRect/>
          </a:stretch>
        </p:blipFill>
        <p:spPr>
          <a:xfrm>
            <a:off x="720298" y="4960929"/>
            <a:ext cx="363434" cy="363434"/>
          </a:xfrm>
          <a:prstGeom prst="rect">
            <a:avLst/>
          </a:prstGeom>
        </p:spPr>
      </p:pic>
      <p:pic>
        <p:nvPicPr>
          <p:cNvPr id="64" name="Picture 63">
            <a:extLst>
              <a:ext uri="{FF2B5EF4-FFF2-40B4-BE49-F238E27FC236}">
                <a16:creationId xmlns:a16="http://schemas.microsoft.com/office/drawing/2014/main" id="{AABBA502-2A6F-2ABE-6D3C-79B330BB0A18}"/>
              </a:ext>
            </a:extLst>
          </p:cNvPr>
          <p:cNvPicPr>
            <a:picLocks noChangeAspect="1"/>
          </p:cNvPicPr>
          <p:nvPr/>
        </p:nvPicPr>
        <p:blipFill>
          <a:blip r:embed="rId4"/>
          <a:stretch>
            <a:fillRect/>
          </a:stretch>
        </p:blipFill>
        <p:spPr>
          <a:xfrm>
            <a:off x="721409" y="5830941"/>
            <a:ext cx="362323" cy="362323"/>
          </a:xfrm>
          <a:prstGeom prst="rect">
            <a:avLst/>
          </a:prstGeom>
        </p:spPr>
      </p:pic>
      <p:sp>
        <p:nvSpPr>
          <p:cNvPr id="65" name="TextBox 64">
            <a:extLst>
              <a:ext uri="{FF2B5EF4-FFF2-40B4-BE49-F238E27FC236}">
                <a16:creationId xmlns:a16="http://schemas.microsoft.com/office/drawing/2014/main" id="{BF4FB464-8EBF-1883-632C-D75E6F0D9848}"/>
              </a:ext>
            </a:extLst>
          </p:cNvPr>
          <p:cNvSpPr txBox="1"/>
          <p:nvPr/>
        </p:nvSpPr>
        <p:spPr>
          <a:xfrm>
            <a:off x="598148" y="3737884"/>
            <a:ext cx="3660804" cy="400110"/>
          </a:xfrm>
          <a:prstGeom prst="rect">
            <a:avLst/>
          </a:prstGeom>
          <a:noFill/>
        </p:spPr>
        <p:txBody>
          <a:bodyPr wrap="square" rtlCol="0">
            <a:spAutoFit/>
          </a:bodyPr>
          <a:lstStyle/>
          <a:p>
            <a:pPr algn="ctr"/>
            <a:r>
              <a:rPr lang="ja" sz="1000" b="1">
                <a:latin typeface="Poppins" panose="00000500000000000000" pitchFamily="2" charset="0"/>
                <a:cs typeface="Poppins" panose="00000500000000000000" pitchFamily="2" charset="0"/>
              </a:rPr>
              <a:t>インドのハイテク製造業を牽引する戦略的合弁事業</a:t>
            </a:r>
            <a:endParaRPr lang="en-IN" sz="1000" b="1">
              <a:latin typeface="Poppins" panose="00000500000000000000" pitchFamily="2" charset="0"/>
              <a:cs typeface="Poppins" panose="00000500000000000000" pitchFamily="2" charset="0"/>
            </a:endParaRPr>
          </a:p>
        </p:txBody>
      </p:sp>
      <p:graphicFrame>
        <p:nvGraphicFramePr>
          <p:cNvPr id="66" name="Table 65">
            <a:extLst>
              <a:ext uri="{FF2B5EF4-FFF2-40B4-BE49-F238E27FC236}">
                <a16:creationId xmlns:a16="http://schemas.microsoft.com/office/drawing/2014/main" id="{8CB26B31-8370-8685-ED60-07DA16671A27}"/>
              </a:ext>
            </a:extLst>
          </p:cNvPr>
          <p:cNvGraphicFramePr>
            <a:graphicFrameLocks noGrp="1"/>
          </p:cNvGraphicFramePr>
          <p:nvPr>
            <p:extLst>
              <p:ext uri="{D42A27DB-BD31-4B8C-83A1-F6EECF244321}">
                <p14:modId xmlns:p14="http://schemas.microsoft.com/office/powerpoint/2010/main" val="409767811"/>
              </p:ext>
            </p:extLst>
          </p:nvPr>
        </p:nvGraphicFramePr>
        <p:xfrm>
          <a:off x="4316133" y="2233579"/>
          <a:ext cx="3552821" cy="3020060"/>
        </p:xfrm>
        <a:graphic>
          <a:graphicData uri="http://schemas.openxmlformats.org/drawingml/2006/table">
            <a:tbl>
              <a:tblPr firstRow="1" bandRow="1">
                <a:tableStyleId>{5C22544A-7EE6-4342-B048-85BDC9FD1C3A}</a:tableStyleId>
              </a:tblPr>
              <a:tblGrid>
                <a:gridCol w="1045909">
                  <a:extLst>
                    <a:ext uri="{9D8B030D-6E8A-4147-A177-3AD203B41FA5}">
                      <a16:colId xmlns:a16="http://schemas.microsoft.com/office/drawing/2014/main" val="1604664123"/>
                    </a:ext>
                  </a:extLst>
                </a:gridCol>
                <a:gridCol w="1060704">
                  <a:extLst>
                    <a:ext uri="{9D8B030D-6E8A-4147-A177-3AD203B41FA5}">
                      <a16:colId xmlns:a16="http://schemas.microsoft.com/office/drawing/2014/main" val="3319223023"/>
                    </a:ext>
                  </a:extLst>
                </a:gridCol>
                <a:gridCol w="1446208">
                  <a:extLst>
                    <a:ext uri="{9D8B030D-6E8A-4147-A177-3AD203B41FA5}">
                      <a16:colId xmlns:a16="http://schemas.microsoft.com/office/drawing/2014/main" val="162822551"/>
                    </a:ext>
                  </a:extLst>
                </a:gridCol>
              </a:tblGrid>
              <a:tr h="353248">
                <a:tc>
                  <a:txBody>
                    <a:bodyPr/>
                    <a:lstStyle/>
                    <a:p>
                      <a:pPr algn="l" fontAlgn="t" latinLnBrk="0">
                        <a:buNone/>
                      </a:pPr>
                      <a:r>
                        <a:rPr lang="ja" sz="950" b="1" dirty="0">
                          <a:effectLst/>
                          <a:latin typeface="+mj-lt"/>
                        </a:rPr>
                        <a:t>プロジェクト/イニシアチブ</a:t>
                      </a:r>
                    </a:p>
                  </a:txBody>
                  <a:tcPr marL="50800" marR="50800" marT="50800" marB="50800">
                    <a:solidFill>
                      <a:srgbClr val="C00000"/>
                    </a:solidFill>
                  </a:tcPr>
                </a:tc>
                <a:tc>
                  <a:txBody>
                    <a:bodyPr/>
                    <a:lstStyle/>
                    <a:p>
                      <a:pPr algn="l" fontAlgn="t" latinLnBrk="0">
                        <a:buNone/>
                      </a:pPr>
                      <a:r>
                        <a:rPr lang="ja" sz="950" b="1">
                          <a:effectLst/>
                          <a:latin typeface="+mj-lt"/>
                        </a:rPr>
                        <a:t>焦点領域</a:t>
                      </a:r>
                    </a:p>
                  </a:txBody>
                  <a:tcPr marL="50800" marR="50800" marT="50800" marB="50800">
                    <a:solidFill>
                      <a:srgbClr val="C00000"/>
                    </a:solidFill>
                  </a:tcPr>
                </a:tc>
                <a:tc>
                  <a:txBody>
                    <a:bodyPr/>
                    <a:lstStyle/>
                    <a:p>
                      <a:pPr algn="l" fontAlgn="t" latinLnBrk="0">
                        <a:buNone/>
                      </a:pPr>
                      <a:r>
                        <a:rPr lang="ja" sz="950" b="1">
                          <a:effectLst/>
                          <a:latin typeface="+mj-lt"/>
                        </a:rPr>
                        <a:t>影響/結果</a:t>
                      </a:r>
                    </a:p>
                  </a:txBody>
                  <a:tcPr marL="50800" marR="50800" marT="50800" marB="50800">
                    <a:solidFill>
                      <a:srgbClr val="C00000"/>
                    </a:solidFill>
                  </a:tcPr>
                </a:tc>
                <a:extLst>
                  <a:ext uri="{0D108BD9-81ED-4DB2-BD59-A6C34878D82A}">
                    <a16:rowId xmlns:a16="http://schemas.microsoft.com/office/drawing/2014/main" val="2562697855"/>
                  </a:ext>
                </a:extLst>
              </a:tr>
              <a:tr h="474820">
                <a:tc>
                  <a:txBody>
                    <a:bodyPr/>
                    <a:lstStyle/>
                    <a:p>
                      <a:pPr fontAlgn="base" latinLnBrk="0">
                        <a:buNone/>
                      </a:pPr>
                      <a:r>
                        <a:rPr lang="ja" sz="950" dirty="0">
                          <a:effectLst/>
                          <a:latin typeface="+mj-lt"/>
                        </a:rPr>
                        <a:t>半導体サプライチェーンMoC</a:t>
                      </a:r>
                      <a:endParaRPr lang="en-IN" sz="950" dirty="0">
                        <a:effectLst/>
                        <a:latin typeface="+mj-lt"/>
                      </a:endParaRPr>
                    </a:p>
                  </a:txBody>
                  <a:tcPr marL="50800" marR="50800" anchor="ctr">
                    <a:solidFill>
                      <a:schemeClr val="bg1">
                        <a:lumMod val="95000"/>
                      </a:schemeClr>
                    </a:solidFill>
                  </a:tcPr>
                </a:tc>
                <a:tc>
                  <a:txBody>
                    <a:bodyPr/>
                    <a:lstStyle/>
                    <a:p>
                      <a:pPr fontAlgn="base" latinLnBrk="0">
                        <a:buNone/>
                      </a:pPr>
                      <a:r>
                        <a:rPr lang="ja" sz="950" dirty="0">
                          <a:effectLst/>
                          <a:latin typeface="+mj-lt"/>
                        </a:rPr>
                        <a:t>半導体、エレクトロニクス</a:t>
                      </a:r>
                    </a:p>
                  </a:txBody>
                  <a:tcPr marL="50800" marR="50800" anchor="ctr">
                    <a:solidFill>
                      <a:schemeClr val="bg1">
                        <a:lumMod val="95000"/>
                      </a:schemeClr>
                    </a:solidFill>
                  </a:tcPr>
                </a:tc>
                <a:tc>
                  <a:txBody>
                    <a:bodyPr/>
                    <a:lstStyle/>
                    <a:p>
                      <a:pPr fontAlgn="base" latinLnBrk="0">
                        <a:buNone/>
                      </a:pPr>
                      <a:r>
                        <a:rPr lang="ja" sz="950" dirty="0">
                          <a:effectLst/>
                          <a:latin typeface="+mj-lt"/>
                        </a:rPr>
                        <a:t>共同研究開発、技術移転、サプライチェーンのレジリエンス</a:t>
                      </a:r>
                    </a:p>
                  </a:txBody>
                  <a:tcPr marL="50800" marR="50800" anchor="ctr">
                    <a:solidFill>
                      <a:schemeClr val="bg1">
                        <a:lumMod val="95000"/>
                      </a:schemeClr>
                    </a:solidFill>
                  </a:tcPr>
                </a:tc>
                <a:extLst>
                  <a:ext uri="{0D108BD9-81ED-4DB2-BD59-A6C34878D82A}">
                    <a16:rowId xmlns:a16="http://schemas.microsoft.com/office/drawing/2014/main" val="2203678654"/>
                  </a:ext>
                </a:extLst>
              </a:tr>
              <a:tr h="474820">
                <a:tc>
                  <a:txBody>
                    <a:bodyPr/>
                    <a:lstStyle/>
                    <a:p>
                      <a:pPr fontAlgn="base" latinLnBrk="0">
                        <a:buNone/>
                      </a:pPr>
                      <a:r>
                        <a:rPr lang="ja" sz="950">
                          <a:effectLst/>
                          <a:latin typeface="+mj-lt"/>
                        </a:rPr>
                        <a:t>レジリエントサプライチェーンイニシアチブ</a:t>
                      </a:r>
                    </a:p>
                  </a:txBody>
                  <a:tcPr marL="50800" marR="50800" anchor="ctr">
                    <a:solidFill>
                      <a:schemeClr val="bg1">
                        <a:lumMod val="95000"/>
                      </a:schemeClr>
                    </a:solidFill>
                  </a:tcPr>
                </a:tc>
                <a:tc>
                  <a:txBody>
                    <a:bodyPr/>
                    <a:lstStyle/>
                    <a:p>
                      <a:pPr fontAlgn="base" latinLnBrk="0">
                        <a:buNone/>
                      </a:pPr>
                      <a:r>
                        <a:rPr lang="ja" sz="950">
                          <a:effectLst/>
                          <a:latin typeface="+mj-lt"/>
                        </a:rPr>
                        <a:t>多部門サプライチェーンのレジリエンス</a:t>
                      </a:r>
                    </a:p>
                  </a:txBody>
                  <a:tcPr marL="50800" marR="50800" anchor="ctr">
                    <a:solidFill>
                      <a:schemeClr val="bg1">
                        <a:lumMod val="95000"/>
                      </a:schemeClr>
                    </a:solidFill>
                  </a:tcPr>
                </a:tc>
                <a:tc>
                  <a:txBody>
                    <a:bodyPr/>
                    <a:lstStyle/>
                    <a:p>
                      <a:pPr fontAlgn="base" latinLnBrk="0">
                        <a:buNone/>
                      </a:pPr>
                      <a:r>
                        <a:rPr lang="ja" sz="950">
                          <a:effectLst/>
                          <a:latin typeface="+mj-lt"/>
                        </a:rPr>
                        <a:t>政策フォーラム、パイロットプロジェクト、産業クラスター</a:t>
                      </a:r>
                    </a:p>
                  </a:txBody>
                  <a:tcPr marL="50800" marR="50800" anchor="ctr">
                    <a:solidFill>
                      <a:schemeClr val="bg1">
                        <a:lumMod val="95000"/>
                      </a:schemeClr>
                    </a:solidFill>
                  </a:tcPr>
                </a:tc>
                <a:extLst>
                  <a:ext uri="{0D108BD9-81ED-4DB2-BD59-A6C34878D82A}">
                    <a16:rowId xmlns:a16="http://schemas.microsoft.com/office/drawing/2014/main" val="669731928"/>
                  </a:ext>
                </a:extLst>
              </a:tr>
              <a:tr h="474820">
                <a:tc>
                  <a:txBody>
                    <a:bodyPr/>
                    <a:lstStyle/>
                    <a:p>
                      <a:pPr fontAlgn="base" latinLnBrk="0">
                        <a:buNone/>
                      </a:pPr>
                      <a:r>
                        <a:rPr lang="ja" sz="950">
                          <a:effectLst/>
                          <a:latin typeface="+mj-lt"/>
                        </a:rPr>
                        <a:t>自動車サプライチェーンのローカリゼーション</a:t>
                      </a:r>
                    </a:p>
                  </a:txBody>
                  <a:tcPr marL="50800" marR="50800" anchor="ctr">
                    <a:solidFill>
                      <a:schemeClr val="bg1">
                        <a:lumMod val="95000"/>
                      </a:schemeClr>
                    </a:solidFill>
                  </a:tcPr>
                </a:tc>
                <a:tc>
                  <a:txBody>
                    <a:bodyPr/>
                    <a:lstStyle/>
                    <a:p>
                      <a:pPr fontAlgn="base" latinLnBrk="0">
                        <a:buNone/>
                      </a:pPr>
                      <a:r>
                        <a:rPr lang="ja" sz="950">
                          <a:effectLst/>
                          <a:latin typeface="+mj-lt"/>
                        </a:rPr>
                        <a:t>自動車部品、製造</a:t>
                      </a:r>
                    </a:p>
                  </a:txBody>
                  <a:tcPr marL="50800" marR="50800" anchor="ctr">
                    <a:solidFill>
                      <a:schemeClr val="bg1">
                        <a:lumMod val="95000"/>
                      </a:schemeClr>
                    </a:solidFill>
                  </a:tcPr>
                </a:tc>
                <a:tc>
                  <a:txBody>
                    <a:bodyPr/>
                    <a:lstStyle/>
                    <a:p>
                      <a:pPr fontAlgn="base" latinLnBrk="0">
                        <a:buNone/>
                      </a:pPr>
                      <a:r>
                        <a:rPr lang="ja" sz="950">
                          <a:effectLst/>
                          <a:latin typeface="+mj-lt"/>
                        </a:rPr>
                        <a:t>輸入依存度の低減、雇用創出</a:t>
                      </a:r>
                    </a:p>
                  </a:txBody>
                  <a:tcPr marL="50800" marR="50800" anchor="ctr">
                    <a:solidFill>
                      <a:schemeClr val="bg1">
                        <a:lumMod val="95000"/>
                      </a:schemeClr>
                    </a:solidFill>
                  </a:tcPr>
                </a:tc>
                <a:extLst>
                  <a:ext uri="{0D108BD9-81ED-4DB2-BD59-A6C34878D82A}">
                    <a16:rowId xmlns:a16="http://schemas.microsoft.com/office/drawing/2014/main" val="2597137775"/>
                  </a:ext>
                </a:extLst>
              </a:tr>
              <a:tr h="474820">
                <a:tc>
                  <a:txBody>
                    <a:bodyPr/>
                    <a:lstStyle/>
                    <a:p>
                      <a:pPr fontAlgn="base" latinLnBrk="0">
                        <a:buNone/>
                      </a:pPr>
                      <a:r>
                        <a:rPr lang="ja" sz="950">
                          <a:effectLst/>
                          <a:latin typeface="+mj-lt"/>
                        </a:rPr>
                        <a:t>ジム＆ティップ</a:t>
                      </a:r>
                    </a:p>
                  </a:txBody>
                  <a:tcPr marL="50800" marR="50800" anchor="ctr">
                    <a:solidFill>
                      <a:schemeClr val="bg1">
                        <a:lumMod val="95000"/>
                      </a:schemeClr>
                    </a:solidFill>
                  </a:tcPr>
                </a:tc>
                <a:tc>
                  <a:txBody>
                    <a:bodyPr/>
                    <a:lstStyle/>
                    <a:p>
                      <a:pPr fontAlgn="base" latinLnBrk="0">
                        <a:buNone/>
                      </a:pPr>
                      <a:r>
                        <a:rPr lang="ja" sz="950">
                          <a:effectLst/>
                          <a:latin typeface="+mj-lt"/>
                        </a:rPr>
                        <a:t>スキル開発、労働力のトレーニング</a:t>
                      </a:r>
                    </a:p>
                  </a:txBody>
                  <a:tcPr marL="50800" marR="50800" anchor="ctr">
                    <a:solidFill>
                      <a:schemeClr val="bg1">
                        <a:lumMod val="95000"/>
                      </a:schemeClr>
                    </a:solidFill>
                  </a:tcPr>
                </a:tc>
                <a:tc>
                  <a:txBody>
                    <a:bodyPr/>
                    <a:lstStyle/>
                    <a:p>
                      <a:pPr fontAlgn="base" latinLnBrk="0">
                        <a:buNone/>
                      </a:pPr>
                      <a:r>
                        <a:rPr lang="ja" sz="950">
                          <a:effectLst/>
                          <a:latin typeface="+mj-lt"/>
                        </a:rPr>
                        <a:t>製造スキルの向上、二国間モビリティ</a:t>
                      </a:r>
                    </a:p>
                  </a:txBody>
                  <a:tcPr marL="50800" marR="50800" anchor="ctr">
                    <a:solidFill>
                      <a:schemeClr val="bg1">
                        <a:lumMod val="95000"/>
                      </a:schemeClr>
                    </a:solidFill>
                  </a:tcPr>
                </a:tc>
                <a:extLst>
                  <a:ext uri="{0D108BD9-81ED-4DB2-BD59-A6C34878D82A}">
                    <a16:rowId xmlns:a16="http://schemas.microsoft.com/office/drawing/2014/main" val="2820398106"/>
                  </a:ext>
                </a:extLst>
              </a:tr>
              <a:tr h="474820">
                <a:tc>
                  <a:txBody>
                    <a:bodyPr/>
                    <a:lstStyle/>
                    <a:p>
                      <a:pPr fontAlgn="base" latinLnBrk="0">
                        <a:buNone/>
                      </a:pPr>
                      <a:r>
                        <a:rPr lang="ja" sz="950">
                          <a:effectLst/>
                          <a:latin typeface="+mj-lt"/>
                        </a:rPr>
                        <a:t>デジタルパートナーシップ（IJDP）</a:t>
                      </a:r>
                    </a:p>
                  </a:txBody>
                  <a:tcPr marL="50800" marR="50800" anchor="ctr">
                    <a:solidFill>
                      <a:schemeClr val="bg1">
                        <a:lumMod val="95000"/>
                      </a:schemeClr>
                    </a:solidFill>
                  </a:tcPr>
                </a:tc>
                <a:tc>
                  <a:txBody>
                    <a:bodyPr/>
                    <a:lstStyle/>
                    <a:p>
                      <a:pPr fontAlgn="base" latinLnBrk="0">
                        <a:buNone/>
                      </a:pPr>
                      <a:r>
                        <a:rPr lang="ja" sz="950">
                          <a:effectLst/>
                          <a:latin typeface="+mj-lt"/>
                        </a:rPr>
                        <a:t>スタートアップ、デジタル技術、人材交流</a:t>
                      </a:r>
                    </a:p>
                  </a:txBody>
                  <a:tcPr marL="50800" marR="50800" anchor="ctr">
                    <a:solidFill>
                      <a:schemeClr val="bg1">
                        <a:lumMod val="95000"/>
                      </a:schemeClr>
                    </a:solidFill>
                  </a:tcPr>
                </a:tc>
                <a:tc>
                  <a:txBody>
                    <a:bodyPr/>
                    <a:lstStyle/>
                    <a:p>
                      <a:pPr fontAlgn="base" latinLnBrk="0">
                        <a:buNone/>
                      </a:pPr>
                      <a:r>
                        <a:rPr lang="ja" sz="950" dirty="0">
                          <a:effectLst/>
                          <a:latin typeface="+mj-lt"/>
                        </a:rPr>
                        <a:t>より広範なイノベーション、スタートアップエコシステムの成長</a:t>
                      </a:r>
                    </a:p>
                  </a:txBody>
                  <a:tcPr marL="50800" marR="50800" anchor="ctr">
                    <a:solidFill>
                      <a:schemeClr val="bg1">
                        <a:lumMod val="95000"/>
                      </a:schemeClr>
                    </a:solidFill>
                  </a:tcPr>
                </a:tc>
                <a:extLst>
                  <a:ext uri="{0D108BD9-81ED-4DB2-BD59-A6C34878D82A}">
                    <a16:rowId xmlns:a16="http://schemas.microsoft.com/office/drawing/2014/main" val="1638302818"/>
                  </a:ext>
                </a:extLst>
              </a:tr>
            </a:tbl>
          </a:graphicData>
        </a:graphic>
      </p:graphicFrame>
      <p:sp>
        <p:nvSpPr>
          <p:cNvPr id="67" name="TextBox 66">
            <a:extLst>
              <a:ext uri="{FF2B5EF4-FFF2-40B4-BE49-F238E27FC236}">
                <a16:creationId xmlns:a16="http://schemas.microsoft.com/office/drawing/2014/main" id="{64EC1484-B1C3-4B42-2545-E7EDB424DE00}"/>
              </a:ext>
            </a:extLst>
          </p:cNvPr>
          <p:cNvSpPr txBox="1"/>
          <p:nvPr/>
        </p:nvSpPr>
        <p:spPr>
          <a:xfrm>
            <a:off x="4258951" y="1910239"/>
            <a:ext cx="3660804" cy="400110"/>
          </a:xfrm>
          <a:prstGeom prst="rect">
            <a:avLst/>
          </a:prstGeom>
          <a:noFill/>
        </p:spPr>
        <p:txBody>
          <a:bodyPr wrap="square" rtlCol="0">
            <a:spAutoFit/>
          </a:bodyPr>
          <a:lstStyle/>
          <a:p>
            <a:pPr algn="ctr"/>
            <a:r>
              <a:rPr lang="ja" sz="1000" b="1" dirty="0">
                <a:latin typeface="Poppins" panose="00000500000000000000" pitchFamily="2" charset="0"/>
                <a:cs typeface="Poppins" panose="00000500000000000000" pitchFamily="2" charset="0"/>
              </a:rPr>
              <a:t>強靭な製造業の礎となる日本とインドの協力</a:t>
            </a:r>
            <a:endParaRPr lang="en-IN" sz="1000" b="1" dirty="0">
              <a:latin typeface="Poppins" panose="00000500000000000000" pitchFamily="2" charset="0"/>
              <a:cs typeface="Poppins" panose="00000500000000000000" pitchFamily="2" charset="0"/>
            </a:endParaRPr>
          </a:p>
        </p:txBody>
      </p:sp>
      <p:sp>
        <p:nvSpPr>
          <p:cNvPr id="69" name="TextBox 68">
            <a:extLst>
              <a:ext uri="{FF2B5EF4-FFF2-40B4-BE49-F238E27FC236}">
                <a16:creationId xmlns:a16="http://schemas.microsoft.com/office/drawing/2014/main" id="{4BEF07FA-3A71-ADBE-3D1F-94672035F3A8}"/>
              </a:ext>
            </a:extLst>
          </p:cNvPr>
          <p:cNvSpPr txBox="1"/>
          <p:nvPr/>
        </p:nvSpPr>
        <p:spPr>
          <a:xfrm>
            <a:off x="4325291" y="5609955"/>
            <a:ext cx="2160867" cy="707886"/>
          </a:xfrm>
          <a:prstGeom prst="rect">
            <a:avLst/>
          </a:prstGeom>
          <a:noFill/>
          <a:ln w="12700">
            <a:solidFill>
              <a:schemeClr val="tx1"/>
            </a:solidFill>
            <a:prstDash val="dash"/>
          </a:ln>
        </p:spPr>
        <p:txBody>
          <a:bodyPr wrap="square">
            <a:spAutoFit/>
          </a:bodyPr>
          <a:lstStyle/>
          <a:p>
            <a:r>
              <a:rPr lang="ja" sz="1000"/>
              <a:t>インドは、バランスの取れたコスト構造、インフラの改善、強力なデジタルエコシステム、そして多様な産業基盤を提供している。</a:t>
            </a:r>
          </a:p>
        </p:txBody>
      </p:sp>
      <p:sp>
        <p:nvSpPr>
          <p:cNvPr id="70" name="TextBox 69">
            <a:extLst>
              <a:ext uri="{FF2B5EF4-FFF2-40B4-BE49-F238E27FC236}">
                <a16:creationId xmlns:a16="http://schemas.microsoft.com/office/drawing/2014/main" id="{6534F3CD-2AF2-FEB3-5308-15517A565B52}"/>
              </a:ext>
            </a:extLst>
          </p:cNvPr>
          <p:cNvSpPr txBox="1"/>
          <p:nvPr/>
        </p:nvSpPr>
        <p:spPr>
          <a:xfrm>
            <a:off x="4215513" y="5321293"/>
            <a:ext cx="3774903" cy="246221"/>
          </a:xfrm>
          <a:prstGeom prst="rect">
            <a:avLst/>
          </a:prstGeom>
          <a:noFill/>
        </p:spPr>
        <p:txBody>
          <a:bodyPr wrap="square" rtlCol="0">
            <a:spAutoFit/>
          </a:bodyPr>
          <a:lstStyle/>
          <a:p>
            <a:pPr algn="ctr"/>
            <a:r>
              <a:rPr lang="ja" sz="1000" b="1" dirty="0">
                <a:latin typeface="Poppins" panose="00000500000000000000" pitchFamily="2" charset="0"/>
                <a:cs typeface="Poppins" panose="00000500000000000000" pitchFamily="2" charset="0"/>
              </a:rPr>
              <a:t>チャイナプラスワンのサプライチェーンシフトにおけるインド</a:t>
            </a:r>
            <a:endParaRPr lang="en-IN" sz="1000" b="1" dirty="0">
              <a:latin typeface="Poppins" panose="00000500000000000000" pitchFamily="2" charset="0"/>
              <a:cs typeface="Poppins" panose="00000500000000000000" pitchFamily="2" charset="0"/>
            </a:endParaRPr>
          </a:p>
        </p:txBody>
      </p:sp>
      <p:pic>
        <p:nvPicPr>
          <p:cNvPr id="71" name="Picture 70">
            <a:extLst>
              <a:ext uri="{FF2B5EF4-FFF2-40B4-BE49-F238E27FC236}">
                <a16:creationId xmlns:a16="http://schemas.microsoft.com/office/drawing/2014/main" id="{D2478CD7-1BA1-9FC4-391E-747BDF3C669E}"/>
              </a:ext>
            </a:extLst>
          </p:cNvPr>
          <p:cNvPicPr>
            <a:picLocks noChangeAspect="1"/>
          </p:cNvPicPr>
          <p:nvPr/>
        </p:nvPicPr>
        <p:blipFill>
          <a:blip r:embed="rId5"/>
          <a:stretch>
            <a:fillRect/>
          </a:stretch>
        </p:blipFill>
        <p:spPr>
          <a:xfrm>
            <a:off x="6535679" y="5623726"/>
            <a:ext cx="260038" cy="319458"/>
          </a:xfrm>
          <a:prstGeom prst="rect">
            <a:avLst/>
          </a:prstGeom>
        </p:spPr>
      </p:pic>
      <p:pic>
        <p:nvPicPr>
          <p:cNvPr id="72" name="Picture 71">
            <a:extLst>
              <a:ext uri="{FF2B5EF4-FFF2-40B4-BE49-F238E27FC236}">
                <a16:creationId xmlns:a16="http://schemas.microsoft.com/office/drawing/2014/main" id="{57A18864-5BB5-57F8-8CAD-62385611F8D0}"/>
              </a:ext>
            </a:extLst>
          </p:cNvPr>
          <p:cNvPicPr>
            <a:picLocks noChangeAspect="1"/>
          </p:cNvPicPr>
          <p:nvPr/>
        </p:nvPicPr>
        <p:blipFill>
          <a:blip r:embed="rId6"/>
          <a:stretch>
            <a:fillRect/>
          </a:stretch>
        </p:blipFill>
        <p:spPr>
          <a:xfrm>
            <a:off x="6758271" y="5818690"/>
            <a:ext cx="741562" cy="246221"/>
          </a:xfrm>
          <a:prstGeom prst="rect">
            <a:avLst/>
          </a:prstGeom>
        </p:spPr>
      </p:pic>
      <p:pic>
        <p:nvPicPr>
          <p:cNvPr id="73" name="Picture 72">
            <a:extLst>
              <a:ext uri="{FF2B5EF4-FFF2-40B4-BE49-F238E27FC236}">
                <a16:creationId xmlns:a16="http://schemas.microsoft.com/office/drawing/2014/main" id="{4C189FF6-39E7-6342-3E86-D58870195D12}"/>
              </a:ext>
            </a:extLst>
          </p:cNvPr>
          <p:cNvPicPr>
            <a:picLocks noChangeAspect="1"/>
          </p:cNvPicPr>
          <p:nvPr/>
        </p:nvPicPr>
        <p:blipFill>
          <a:blip r:embed="rId7"/>
          <a:stretch>
            <a:fillRect/>
          </a:stretch>
        </p:blipFill>
        <p:spPr>
          <a:xfrm>
            <a:off x="6544728" y="6077187"/>
            <a:ext cx="618085" cy="187298"/>
          </a:xfrm>
          <a:prstGeom prst="rect">
            <a:avLst/>
          </a:prstGeom>
        </p:spPr>
      </p:pic>
      <p:pic>
        <p:nvPicPr>
          <p:cNvPr id="74" name="Picture 73">
            <a:extLst>
              <a:ext uri="{FF2B5EF4-FFF2-40B4-BE49-F238E27FC236}">
                <a16:creationId xmlns:a16="http://schemas.microsoft.com/office/drawing/2014/main" id="{F878E6A0-F7B5-AD10-031B-43FFC49B4096}"/>
              </a:ext>
            </a:extLst>
          </p:cNvPr>
          <p:cNvPicPr>
            <a:picLocks noChangeAspect="1"/>
          </p:cNvPicPr>
          <p:nvPr/>
        </p:nvPicPr>
        <p:blipFill>
          <a:blip r:embed="rId8"/>
          <a:stretch>
            <a:fillRect/>
          </a:stretch>
        </p:blipFill>
        <p:spPr>
          <a:xfrm>
            <a:off x="7461569" y="5694796"/>
            <a:ext cx="407385" cy="407725"/>
          </a:xfrm>
          <a:prstGeom prst="rect">
            <a:avLst/>
          </a:prstGeom>
        </p:spPr>
      </p:pic>
      <p:pic>
        <p:nvPicPr>
          <p:cNvPr id="75" name="Picture 74">
            <a:extLst>
              <a:ext uri="{FF2B5EF4-FFF2-40B4-BE49-F238E27FC236}">
                <a16:creationId xmlns:a16="http://schemas.microsoft.com/office/drawing/2014/main" id="{12C465F4-8CA5-3E70-E4A2-3D6543258B62}"/>
              </a:ext>
            </a:extLst>
          </p:cNvPr>
          <p:cNvPicPr>
            <a:picLocks noChangeAspect="1"/>
          </p:cNvPicPr>
          <p:nvPr/>
        </p:nvPicPr>
        <p:blipFill>
          <a:blip r:embed="rId9"/>
          <a:stretch>
            <a:fillRect/>
          </a:stretch>
        </p:blipFill>
        <p:spPr>
          <a:xfrm>
            <a:off x="7162813" y="6197196"/>
            <a:ext cx="724843" cy="145296"/>
          </a:xfrm>
          <a:prstGeom prst="rect">
            <a:avLst/>
          </a:prstGeom>
        </p:spPr>
      </p:pic>
      <p:sp>
        <p:nvSpPr>
          <p:cNvPr id="9" name="TextBox 8">
            <a:extLst>
              <a:ext uri="{FF2B5EF4-FFF2-40B4-BE49-F238E27FC236}">
                <a16:creationId xmlns:a16="http://schemas.microsoft.com/office/drawing/2014/main" id="{3C3BF464-459B-65AC-29F0-0D9427D14233}"/>
              </a:ext>
            </a:extLst>
          </p:cNvPr>
          <p:cNvSpPr txBox="1"/>
          <p:nvPr/>
        </p:nvSpPr>
        <p:spPr>
          <a:xfrm>
            <a:off x="7976827" y="2544383"/>
            <a:ext cx="3774906" cy="1323439"/>
          </a:xfrm>
          <a:prstGeom prst="rect">
            <a:avLst/>
          </a:prstGeom>
          <a:solidFill>
            <a:schemeClr val="bg1">
              <a:lumMod val="85000"/>
            </a:schemeClr>
          </a:solidFill>
        </p:spPr>
        <p:txBody>
          <a:bodyPr wrap="square" rtlCol="0">
            <a:spAutoFit/>
          </a:bodyPr>
          <a:lstStyle/>
          <a:p>
            <a:r>
              <a:rPr lang="ja" sz="1000" dirty="0"/>
              <a:t>アクセンチュアは、製造業における応用インテリジェンスとアナリティクスの能力強化のため、インドの産業AI企業Fluturaを買収。Fluturaは、AIとデータサイエンスを活用し、産業顧客の計画外ダウンタイム削減に特化しており、TechnipFMC、日立、アル・マンスーリといった企業と提携してい</a:t>
            </a:r>
            <a:r>
              <a:rPr lang="ja-JP" altLang="en-US" sz="1000" dirty="0"/>
              <a:t>る</a:t>
            </a:r>
            <a:r>
              <a:rPr lang="ja" sz="1000" dirty="0"/>
              <a:t>。今回の買収は、Fluturaのグローバル展開を支援し、OEMとのパートナーシップを深めるとともに、アクセンチュアがFluturaのソリューションを地域を超えて統合することを可能に</a:t>
            </a:r>
            <a:r>
              <a:rPr lang="ja-JP" altLang="en-US" sz="1000" dirty="0"/>
              <a:t>する</a:t>
            </a:r>
            <a:r>
              <a:rPr lang="ja" sz="1000" dirty="0"/>
              <a:t>。</a:t>
            </a:r>
            <a:endParaRPr lang="en-US" altLang="ja" sz="1000" dirty="0"/>
          </a:p>
        </p:txBody>
      </p:sp>
      <p:pic>
        <p:nvPicPr>
          <p:cNvPr id="10" name="Picture 9">
            <a:extLst>
              <a:ext uri="{FF2B5EF4-FFF2-40B4-BE49-F238E27FC236}">
                <a16:creationId xmlns:a16="http://schemas.microsoft.com/office/drawing/2014/main" id="{72BC20ED-70AC-7F3D-EC8B-946B1228FC24}"/>
              </a:ext>
            </a:extLst>
          </p:cNvPr>
          <p:cNvPicPr>
            <a:picLocks noChangeAspect="1"/>
          </p:cNvPicPr>
          <p:nvPr/>
        </p:nvPicPr>
        <p:blipFill>
          <a:blip r:embed="rId10"/>
          <a:stretch>
            <a:fillRect/>
          </a:stretch>
        </p:blipFill>
        <p:spPr>
          <a:xfrm>
            <a:off x="8448349" y="1999286"/>
            <a:ext cx="1206431" cy="317694"/>
          </a:xfrm>
          <a:prstGeom prst="rect">
            <a:avLst/>
          </a:prstGeom>
        </p:spPr>
      </p:pic>
      <p:pic>
        <p:nvPicPr>
          <p:cNvPr id="11" name="Picture 10">
            <a:extLst>
              <a:ext uri="{FF2B5EF4-FFF2-40B4-BE49-F238E27FC236}">
                <a16:creationId xmlns:a16="http://schemas.microsoft.com/office/drawing/2014/main" id="{EC353183-F7F6-77DE-50E5-7E669D773D1B}"/>
              </a:ext>
            </a:extLst>
          </p:cNvPr>
          <p:cNvPicPr>
            <a:picLocks noChangeAspect="1"/>
          </p:cNvPicPr>
          <p:nvPr/>
        </p:nvPicPr>
        <p:blipFill>
          <a:blip r:embed="rId11"/>
          <a:srcRect b="7008"/>
          <a:stretch>
            <a:fillRect/>
          </a:stretch>
        </p:blipFill>
        <p:spPr>
          <a:xfrm>
            <a:off x="10605303" y="1997919"/>
            <a:ext cx="329398" cy="372209"/>
          </a:xfrm>
          <a:prstGeom prst="rect">
            <a:avLst/>
          </a:prstGeom>
        </p:spPr>
      </p:pic>
      <p:sp>
        <p:nvSpPr>
          <p:cNvPr id="12" name="TextBox 11">
            <a:extLst>
              <a:ext uri="{FF2B5EF4-FFF2-40B4-BE49-F238E27FC236}">
                <a16:creationId xmlns:a16="http://schemas.microsoft.com/office/drawing/2014/main" id="{FCAA0AC0-227B-44DF-2E68-FB828B427E84}"/>
              </a:ext>
            </a:extLst>
          </p:cNvPr>
          <p:cNvSpPr txBox="1"/>
          <p:nvPr/>
        </p:nvSpPr>
        <p:spPr>
          <a:xfrm>
            <a:off x="7976827" y="4936847"/>
            <a:ext cx="3774906" cy="1169551"/>
          </a:xfrm>
          <a:prstGeom prst="rect">
            <a:avLst/>
          </a:prstGeom>
          <a:solidFill>
            <a:schemeClr val="bg1">
              <a:lumMod val="85000"/>
            </a:schemeClr>
          </a:solidFill>
        </p:spPr>
        <p:txBody>
          <a:bodyPr wrap="square" rtlCol="0">
            <a:spAutoFit/>
          </a:bodyPr>
          <a:lstStyle/>
          <a:p>
            <a:r>
              <a:rPr lang="ja" sz="1000" dirty="0"/>
              <a:t>シュナイダーエレクトリックは、L&amp;Tの電気・オートメーション事業（E&amp;A事業）を買収し、インド事業と統合してシュナイダーエレクトリック・インディア・プライベート・リミテッド（SEIPL）を設立した。取引額は約20億米ドル。この買収により、シュナイダーはインドの産業オートメーションおよびエネルギー管理分野におけるプレゼンスを強化し、インドを世界第3位の研究開発・製造拠点と位置付け</a:t>
            </a:r>
            <a:r>
              <a:rPr lang="ja-JP" altLang="en-US" sz="1000" dirty="0"/>
              <a:t>る</a:t>
            </a:r>
            <a:r>
              <a:rPr lang="ja" sz="1000" dirty="0"/>
              <a:t>。</a:t>
            </a:r>
          </a:p>
        </p:txBody>
      </p:sp>
      <p:pic>
        <p:nvPicPr>
          <p:cNvPr id="17" name="Picture 16">
            <a:extLst>
              <a:ext uri="{FF2B5EF4-FFF2-40B4-BE49-F238E27FC236}">
                <a16:creationId xmlns:a16="http://schemas.microsoft.com/office/drawing/2014/main" id="{E641DEBB-124D-C679-17BB-291034FD0F92}"/>
              </a:ext>
            </a:extLst>
          </p:cNvPr>
          <p:cNvPicPr>
            <a:picLocks noChangeAspect="1"/>
          </p:cNvPicPr>
          <p:nvPr/>
        </p:nvPicPr>
        <p:blipFill>
          <a:blip r:embed="rId12"/>
          <a:srcRect t="17631" b="19648"/>
          <a:stretch>
            <a:fillRect/>
          </a:stretch>
        </p:blipFill>
        <p:spPr>
          <a:xfrm>
            <a:off x="8256453" y="4237202"/>
            <a:ext cx="1488621" cy="525200"/>
          </a:xfrm>
          <a:prstGeom prst="rect">
            <a:avLst/>
          </a:prstGeom>
        </p:spPr>
      </p:pic>
      <p:pic>
        <p:nvPicPr>
          <p:cNvPr id="18" name="Picture 17">
            <a:extLst>
              <a:ext uri="{FF2B5EF4-FFF2-40B4-BE49-F238E27FC236}">
                <a16:creationId xmlns:a16="http://schemas.microsoft.com/office/drawing/2014/main" id="{CA86EF44-BC0C-E647-B97C-9A09AD1AB8CC}"/>
              </a:ext>
            </a:extLst>
          </p:cNvPr>
          <p:cNvPicPr>
            <a:picLocks noChangeAspect="1"/>
          </p:cNvPicPr>
          <p:nvPr/>
        </p:nvPicPr>
        <p:blipFill>
          <a:blip r:embed="rId13"/>
          <a:stretch>
            <a:fillRect/>
          </a:stretch>
        </p:blipFill>
        <p:spPr>
          <a:xfrm>
            <a:off x="10433187" y="4260888"/>
            <a:ext cx="501514" cy="501514"/>
          </a:xfrm>
          <a:prstGeom prst="rect">
            <a:avLst/>
          </a:prstGeom>
        </p:spPr>
      </p:pic>
      <p:sp>
        <p:nvSpPr>
          <p:cNvPr id="13" name="Slide Number Placeholder 12">
            <a:extLst>
              <a:ext uri="{FF2B5EF4-FFF2-40B4-BE49-F238E27FC236}">
                <a16:creationId xmlns:a16="http://schemas.microsoft.com/office/drawing/2014/main" id="{35C9449D-0C4B-39B4-4E87-56B4838CEF71}"/>
              </a:ext>
            </a:extLst>
          </p:cNvPr>
          <p:cNvSpPr>
            <a:spLocks noGrp="1"/>
          </p:cNvSpPr>
          <p:nvPr>
            <p:ph type="sldNum" sz="quarter" idx="12"/>
          </p:nvPr>
        </p:nvSpPr>
        <p:spPr/>
        <p:txBody>
          <a:bodyPr/>
          <a:lstStyle/>
          <a:p>
            <a:fld id="{F57510DD-BC01-452C-839D-799B49A94BF7}" type="slidenum">
              <a:rPr lang="en-IN" smtClean="0"/>
              <a:t>21</a:t>
            </a:fld>
            <a:endParaRPr lang="en-IN"/>
          </a:p>
        </p:txBody>
      </p:sp>
    </p:spTree>
    <p:extLst>
      <p:ext uri="{BB962C8B-B14F-4D97-AF65-F5344CB8AC3E}">
        <p14:creationId xmlns:p14="http://schemas.microsoft.com/office/powerpoint/2010/main" val="2505433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FA323-E2C7-BEFE-981D-D7726C2E7716}"/>
            </a:ext>
          </a:extLst>
        </p:cNvPr>
        <p:cNvGrpSpPr/>
        <p:nvPr/>
      </p:nvGrpSpPr>
      <p:grpSpPr>
        <a:xfrm>
          <a:off x="0" y="0"/>
          <a:ext cx="0" cy="0"/>
          <a:chOff x="0" y="0"/>
          <a:chExt cx="0" cy="0"/>
        </a:xfrm>
      </p:grpSpPr>
      <p:sp>
        <p:nvSpPr>
          <p:cNvPr id="2" name="object 8">
            <a:extLst>
              <a:ext uri="{FF2B5EF4-FFF2-40B4-BE49-F238E27FC236}">
                <a16:creationId xmlns:a16="http://schemas.microsoft.com/office/drawing/2014/main" id="{F2980DBF-5F45-8CF2-57D1-9512DD348165}"/>
              </a:ext>
            </a:extLst>
          </p:cNvPr>
          <p:cNvSpPr txBox="1">
            <a:spLocks/>
          </p:cNvSpPr>
          <p:nvPr/>
        </p:nvSpPr>
        <p:spPr>
          <a:xfrm>
            <a:off x="2170354" y="264004"/>
            <a:ext cx="7779226" cy="292388"/>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rPr>
              <a:t>機械および産業機器</a:t>
            </a:r>
          </a:p>
        </p:txBody>
      </p:sp>
      <p:sp>
        <p:nvSpPr>
          <p:cNvPr id="3" name="Text Placeholder 3">
            <a:extLst>
              <a:ext uri="{FF2B5EF4-FFF2-40B4-BE49-F238E27FC236}">
                <a16:creationId xmlns:a16="http://schemas.microsoft.com/office/drawing/2014/main" id="{F3035124-A1C9-3DB9-9B69-249DDABF0156}"/>
              </a:ext>
            </a:extLst>
          </p:cNvPr>
          <p:cNvSpPr txBox="1">
            <a:spLocks/>
          </p:cNvSpPr>
          <p:nvPr/>
        </p:nvSpPr>
        <p:spPr>
          <a:xfrm>
            <a:off x="278042" y="752105"/>
            <a:ext cx="11398021"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精密製造はインドの産業機器業界を変革し、防衛、航空宇宙、鉄道における</a:t>
            </a:r>
            <a:endParaRPr lang="en-US" altLang="ja" sz="1800" b="1" i="1" dirty="0">
              <a:solidFill>
                <a:srgbClr val="C8252C"/>
              </a:solidFill>
              <a:latin typeface="Poppins" panose="00000500000000000000" pitchFamily="2" charset="0"/>
              <a:cs typeface="Poppins" panose="00000500000000000000" pitchFamily="2" charset="0"/>
            </a:endParaRPr>
          </a:p>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高価値アプリケーションを推進してい</a:t>
            </a:r>
            <a:r>
              <a:rPr lang="ja-JP" altLang="en-US" sz="1800" b="1" i="1" dirty="0">
                <a:solidFill>
                  <a:srgbClr val="C8252C"/>
                </a:solidFill>
                <a:latin typeface="Poppins" panose="00000500000000000000" pitchFamily="2" charset="0"/>
                <a:cs typeface="Poppins" panose="00000500000000000000" pitchFamily="2" charset="0"/>
              </a:rPr>
              <a:t>る</a:t>
            </a:r>
            <a:endParaRPr lang="en-GB" sz="1800" b="1" i="1" dirty="0">
              <a:solidFill>
                <a:srgbClr val="C8252C"/>
              </a:solidFill>
              <a:latin typeface="Poppins" panose="00000500000000000000" pitchFamily="2" charset="0"/>
              <a:cs typeface="Poppins" panose="00000500000000000000" pitchFamily="2" charset="0"/>
            </a:endParaRPr>
          </a:p>
        </p:txBody>
      </p:sp>
      <p:cxnSp>
        <p:nvCxnSpPr>
          <p:cNvPr id="4" name="Straight Connector 3">
            <a:extLst>
              <a:ext uri="{FF2B5EF4-FFF2-40B4-BE49-F238E27FC236}">
                <a16:creationId xmlns:a16="http://schemas.microsoft.com/office/drawing/2014/main" id="{96D6608F-877D-27BE-9E87-18D520887356}"/>
              </a:ext>
            </a:extLst>
          </p:cNvPr>
          <p:cNvCxnSpPr>
            <a:cxnSpLocks/>
          </p:cNvCxnSpPr>
          <p:nvPr/>
        </p:nvCxnSpPr>
        <p:spPr>
          <a:xfrm>
            <a:off x="4266719" y="1814343"/>
            <a:ext cx="0" cy="4215490"/>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15EF0E35-3E96-8942-BE73-D387997F76FD}"/>
              </a:ext>
            </a:extLst>
          </p:cNvPr>
          <p:cNvCxnSpPr>
            <a:cxnSpLocks/>
          </p:cNvCxnSpPr>
          <p:nvPr/>
        </p:nvCxnSpPr>
        <p:spPr>
          <a:xfrm>
            <a:off x="7927527" y="1772010"/>
            <a:ext cx="0" cy="4215490"/>
          </a:xfrm>
          <a:prstGeom prst="line">
            <a:avLst/>
          </a:prstGeom>
        </p:spPr>
        <p:style>
          <a:lnRef idx="2">
            <a:schemeClr val="dk1"/>
          </a:lnRef>
          <a:fillRef idx="0">
            <a:schemeClr val="dk1"/>
          </a:fillRef>
          <a:effectRef idx="1">
            <a:schemeClr val="dk1"/>
          </a:effectRef>
          <a:fontRef idx="minor">
            <a:schemeClr val="tx1"/>
          </a:fontRef>
        </p:style>
      </p:cxnSp>
      <p:sp>
        <p:nvSpPr>
          <p:cNvPr id="6" name="Text Placeholder 3">
            <a:extLst>
              <a:ext uri="{FF2B5EF4-FFF2-40B4-BE49-F238E27FC236}">
                <a16:creationId xmlns:a16="http://schemas.microsoft.com/office/drawing/2014/main" id="{28FCE18C-5681-B205-BA12-3A607532F220}"/>
              </a:ext>
            </a:extLst>
          </p:cNvPr>
          <p:cNvSpPr txBox="1">
            <a:spLocks/>
          </p:cNvSpPr>
          <p:nvPr/>
        </p:nvSpPr>
        <p:spPr>
          <a:xfrm>
            <a:off x="598147" y="1471254"/>
            <a:ext cx="3668572"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資本財売上高（10億米ドル）</a:t>
            </a:r>
          </a:p>
        </p:txBody>
      </p:sp>
      <p:sp>
        <p:nvSpPr>
          <p:cNvPr id="7" name="Text Placeholder 3">
            <a:extLst>
              <a:ext uri="{FF2B5EF4-FFF2-40B4-BE49-F238E27FC236}">
                <a16:creationId xmlns:a16="http://schemas.microsoft.com/office/drawing/2014/main" id="{13E9237A-7E4C-EE49-23FB-913B399972E8}"/>
              </a:ext>
            </a:extLst>
          </p:cNvPr>
          <p:cNvSpPr txBox="1">
            <a:spLocks/>
          </p:cNvSpPr>
          <p:nvPr/>
        </p:nvSpPr>
        <p:spPr>
          <a:xfrm>
            <a:off x="4258951" y="1473729"/>
            <a:ext cx="3668573"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精密製造：インドの産業の未来を再定義する</a:t>
            </a:r>
          </a:p>
        </p:txBody>
      </p:sp>
      <p:sp>
        <p:nvSpPr>
          <p:cNvPr id="8" name="Text Placeholder 3">
            <a:extLst>
              <a:ext uri="{FF2B5EF4-FFF2-40B4-BE49-F238E27FC236}">
                <a16:creationId xmlns:a16="http://schemas.microsoft.com/office/drawing/2014/main" id="{B28E4681-51F7-4BB0-3373-6957CB13B606}"/>
              </a:ext>
            </a:extLst>
          </p:cNvPr>
          <p:cNvSpPr txBox="1">
            <a:spLocks/>
          </p:cNvSpPr>
          <p:nvPr/>
        </p:nvSpPr>
        <p:spPr>
          <a:xfrm>
            <a:off x="7927523" y="1473729"/>
            <a:ext cx="3668573"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機械設備分野における主要なM&amp;A取引</a:t>
            </a:r>
          </a:p>
        </p:txBody>
      </p:sp>
      <p:graphicFrame>
        <p:nvGraphicFramePr>
          <p:cNvPr id="11" name="Chart 10">
            <a:extLst>
              <a:ext uri="{FF2B5EF4-FFF2-40B4-BE49-F238E27FC236}">
                <a16:creationId xmlns:a16="http://schemas.microsoft.com/office/drawing/2014/main" id="{54821DA9-1EC8-F85E-9FA2-50AABC780994}"/>
              </a:ext>
            </a:extLst>
          </p:cNvPr>
          <p:cNvGraphicFramePr/>
          <p:nvPr>
            <p:extLst>
              <p:ext uri="{D42A27DB-BD31-4B8C-83A1-F6EECF244321}">
                <p14:modId xmlns:p14="http://schemas.microsoft.com/office/powerpoint/2010/main" val="542703491"/>
              </p:ext>
            </p:extLst>
          </p:nvPr>
        </p:nvGraphicFramePr>
        <p:xfrm>
          <a:off x="598148" y="1691532"/>
          <a:ext cx="3483996" cy="99507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21182DD4-9D4F-A3A7-CD27-5D263E9B533A}"/>
              </a:ext>
            </a:extLst>
          </p:cNvPr>
          <p:cNvSpPr txBox="1"/>
          <p:nvPr/>
        </p:nvSpPr>
        <p:spPr>
          <a:xfrm>
            <a:off x="859766" y="2857243"/>
            <a:ext cx="3407431" cy="861774"/>
          </a:xfrm>
          <a:prstGeom prst="rect">
            <a:avLst/>
          </a:prstGeom>
          <a:noFill/>
        </p:spPr>
        <p:txBody>
          <a:bodyPr wrap="square" rtlCol="0">
            <a:spAutoFit/>
          </a:bodyPr>
          <a:lstStyle/>
          <a:p>
            <a:r>
              <a:rPr lang="ja" sz="1000" b="1">
                <a:latin typeface="Poppins" panose="00000500000000000000" pitchFamily="2" charset="0"/>
                <a:cs typeface="Poppins" panose="00000500000000000000" pitchFamily="2" charset="0"/>
              </a:rPr>
              <a:t>最大の産業貢献者</a:t>
            </a:r>
          </a:p>
          <a:p>
            <a:r>
              <a:rPr lang="ja" sz="1000"/>
              <a:t>インドのエンジニアリング部門は、工場全体の27％、外国との協力の63％を占めており、インフラ、鉱業、エネルギー、製造業の設備投資による需要が増加している。</a:t>
            </a:r>
            <a:endParaRPr lang="en-IN" sz="1000"/>
          </a:p>
        </p:txBody>
      </p:sp>
      <p:pic>
        <p:nvPicPr>
          <p:cNvPr id="13" name="Picture 12">
            <a:extLst>
              <a:ext uri="{FF2B5EF4-FFF2-40B4-BE49-F238E27FC236}">
                <a16:creationId xmlns:a16="http://schemas.microsoft.com/office/drawing/2014/main" id="{915DA9D2-6068-FDBA-4F09-84BF91882BA8}"/>
              </a:ext>
            </a:extLst>
          </p:cNvPr>
          <p:cNvPicPr>
            <a:picLocks noChangeAspect="1"/>
          </p:cNvPicPr>
          <p:nvPr/>
        </p:nvPicPr>
        <p:blipFill>
          <a:blip r:embed="rId3"/>
          <a:srcRect l="77776" t="65570" r="7424" b="10185"/>
          <a:stretch/>
        </p:blipFill>
        <p:spPr>
          <a:xfrm>
            <a:off x="635830" y="2943102"/>
            <a:ext cx="223936" cy="223517"/>
          </a:xfrm>
          <a:prstGeom prst="rect">
            <a:avLst/>
          </a:prstGeom>
        </p:spPr>
      </p:pic>
      <p:sp>
        <p:nvSpPr>
          <p:cNvPr id="14" name="TextBox 13">
            <a:extLst>
              <a:ext uri="{FF2B5EF4-FFF2-40B4-BE49-F238E27FC236}">
                <a16:creationId xmlns:a16="http://schemas.microsoft.com/office/drawing/2014/main" id="{9FDE1DB8-C5C1-E7FF-2DA5-22529D3666C3}"/>
              </a:ext>
            </a:extLst>
          </p:cNvPr>
          <p:cNvSpPr txBox="1"/>
          <p:nvPr/>
        </p:nvSpPr>
        <p:spPr>
          <a:xfrm>
            <a:off x="859766" y="3702815"/>
            <a:ext cx="3407431" cy="707886"/>
          </a:xfrm>
          <a:prstGeom prst="rect">
            <a:avLst/>
          </a:prstGeom>
          <a:noFill/>
        </p:spPr>
        <p:txBody>
          <a:bodyPr wrap="square" rtlCol="0">
            <a:spAutoFit/>
          </a:bodyPr>
          <a:lstStyle/>
          <a:p>
            <a:r>
              <a:rPr lang="ja" sz="1000" b="1" dirty="0">
                <a:latin typeface="Poppins" panose="00000500000000000000" pitchFamily="2" charset="0"/>
                <a:cs typeface="Poppins" panose="00000500000000000000" pitchFamily="2" charset="0"/>
              </a:rPr>
              <a:t>公的設備投資が需要を刺激</a:t>
            </a:r>
          </a:p>
          <a:p>
            <a:r>
              <a:rPr lang="ja" sz="1000" dirty="0"/>
              <a:t>国家インフラ・パイプライン（1.3兆米ドル）などの公共部門の取り組みや、道路、物流、建設機器にわたる資本支出の増加が、機械の需要を促進してい</a:t>
            </a:r>
            <a:r>
              <a:rPr lang="ja-JP" altLang="en-US" sz="1000" dirty="0"/>
              <a:t>る</a:t>
            </a:r>
            <a:r>
              <a:rPr lang="ja" sz="1000" dirty="0"/>
              <a:t>。</a:t>
            </a:r>
            <a:endParaRPr lang="en-IN" sz="1000" dirty="0"/>
          </a:p>
        </p:txBody>
      </p:sp>
      <p:pic>
        <p:nvPicPr>
          <p:cNvPr id="15" name="Picture 14">
            <a:extLst>
              <a:ext uri="{FF2B5EF4-FFF2-40B4-BE49-F238E27FC236}">
                <a16:creationId xmlns:a16="http://schemas.microsoft.com/office/drawing/2014/main" id="{1712C3FF-174A-1DAF-EDAE-8A39346B0C0A}"/>
              </a:ext>
            </a:extLst>
          </p:cNvPr>
          <p:cNvPicPr>
            <a:picLocks noChangeAspect="1"/>
          </p:cNvPicPr>
          <p:nvPr/>
        </p:nvPicPr>
        <p:blipFill>
          <a:blip r:embed="rId3"/>
          <a:srcRect l="77776" t="65570" r="7424" b="10185"/>
          <a:stretch/>
        </p:blipFill>
        <p:spPr>
          <a:xfrm>
            <a:off x="635830" y="3778989"/>
            <a:ext cx="223936" cy="223517"/>
          </a:xfrm>
          <a:prstGeom prst="rect">
            <a:avLst/>
          </a:prstGeom>
        </p:spPr>
      </p:pic>
      <p:sp>
        <p:nvSpPr>
          <p:cNvPr id="16" name="TextBox 15">
            <a:extLst>
              <a:ext uri="{FF2B5EF4-FFF2-40B4-BE49-F238E27FC236}">
                <a16:creationId xmlns:a16="http://schemas.microsoft.com/office/drawing/2014/main" id="{DDB72610-1791-82E6-8BB2-C919BE94D938}"/>
              </a:ext>
            </a:extLst>
          </p:cNvPr>
          <p:cNvSpPr txBox="1"/>
          <p:nvPr/>
        </p:nvSpPr>
        <p:spPr>
          <a:xfrm>
            <a:off x="859766" y="4574145"/>
            <a:ext cx="3407431" cy="861774"/>
          </a:xfrm>
          <a:prstGeom prst="rect">
            <a:avLst/>
          </a:prstGeom>
          <a:noFill/>
        </p:spPr>
        <p:txBody>
          <a:bodyPr wrap="square" rtlCol="0">
            <a:spAutoFit/>
          </a:bodyPr>
          <a:lstStyle/>
          <a:p>
            <a:r>
              <a:rPr lang="ja" sz="1000" b="1">
                <a:latin typeface="Poppins" panose="00000500000000000000" pitchFamily="2" charset="0"/>
                <a:cs typeface="Poppins" panose="00000500000000000000" pitchFamily="2" charset="0"/>
              </a:rPr>
              <a:t>断片化と輸入依存</a:t>
            </a:r>
          </a:p>
          <a:p>
            <a:r>
              <a:rPr lang="ja" sz="1000"/>
              <a:t>インドの資本財産業は依然として細分化され、中小企業が中心であり、需要の40%は輸入によって満たされているため、技術の注入、統合、後方統合の余地が生まれている。</a:t>
            </a:r>
            <a:endParaRPr lang="en-IN" sz="1000"/>
          </a:p>
        </p:txBody>
      </p:sp>
      <p:pic>
        <p:nvPicPr>
          <p:cNvPr id="17" name="Picture 16">
            <a:extLst>
              <a:ext uri="{FF2B5EF4-FFF2-40B4-BE49-F238E27FC236}">
                <a16:creationId xmlns:a16="http://schemas.microsoft.com/office/drawing/2014/main" id="{8552F328-F6C6-2DF7-C543-CD0801168E94}"/>
              </a:ext>
            </a:extLst>
          </p:cNvPr>
          <p:cNvPicPr>
            <a:picLocks noChangeAspect="1"/>
          </p:cNvPicPr>
          <p:nvPr/>
        </p:nvPicPr>
        <p:blipFill>
          <a:blip r:embed="rId3"/>
          <a:srcRect l="77776" t="65570" r="7424" b="10185"/>
          <a:stretch/>
        </p:blipFill>
        <p:spPr>
          <a:xfrm>
            <a:off x="635830" y="4656464"/>
            <a:ext cx="223936" cy="223517"/>
          </a:xfrm>
          <a:prstGeom prst="rect">
            <a:avLst/>
          </a:prstGeom>
        </p:spPr>
      </p:pic>
      <p:sp>
        <p:nvSpPr>
          <p:cNvPr id="18" name="TextBox 17">
            <a:extLst>
              <a:ext uri="{FF2B5EF4-FFF2-40B4-BE49-F238E27FC236}">
                <a16:creationId xmlns:a16="http://schemas.microsoft.com/office/drawing/2014/main" id="{6E86F3FE-1454-BD82-70EA-1384030325B5}"/>
              </a:ext>
            </a:extLst>
          </p:cNvPr>
          <p:cNvSpPr txBox="1"/>
          <p:nvPr/>
        </p:nvSpPr>
        <p:spPr>
          <a:xfrm>
            <a:off x="859766" y="5445475"/>
            <a:ext cx="3407431" cy="861774"/>
          </a:xfrm>
          <a:prstGeom prst="rect">
            <a:avLst/>
          </a:prstGeom>
          <a:noFill/>
        </p:spPr>
        <p:txBody>
          <a:bodyPr wrap="square" rtlCol="0">
            <a:spAutoFit/>
          </a:bodyPr>
          <a:lstStyle/>
          <a:p>
            <a:r>
              <a:rPr lang="ja" sz="1000" b="1" dirty="0">
                <a:latin typeface="Poppins" panose="00000500000000000000" pitchFamily="2" charset="0"/>
                <a:cs typeface="Poppins" panose="00000500000000000000" pitchFamily="2" charset="0"/>
              </a:rPr>
              <a:t>エンジニアリング製品の輸出が好調</a:t>
            </a:r>
          </a:p>
          <a:p>
            <a:r>
              <a:rPr lang="ja" sz="1000" dirty="0"/>
              <a:t>エンジニアリング製品の輸出は24年度に1,090億米ドルを超え、インドで最も貿易量の多いセクターの一つとなり、ボイラー、電力システム、自動車部品などのサブセグメントにわたる世界的な競争力を示してい</a:t>
            </a:r>
            <a:r>
              <a:rPr lang="ja-JP" altLang="en-US" sz="1000" dirty="0"/>
              <a:t>る</a:t>
            </a:r>
            <a:r>
              <a:rPr lang="ja" sz="1000" dirty="0"/>
              <a:t>。</a:t>
            </a:r>
            <a:endParaRPr lang="en-IN" sz="1000" dirty="0"/>
          </a:p>
        </p:txBody>
      </p:sp>
      <p:pic>
        <p:nvPicPr>
          <p:cNvPr id="19" name="Picture 18">
            <a:extLst>
              <a:ext uri="{FF2B5EF4-FFF2-40B4-BE49-F238E27FC236}">
                <a16:creationId xmlns:a16="http://schemas.microsoft.com/office/drawing/2014/main" id="{FE8E7649-E0F7-09FC-C6C8-0672ADCF9EB6}"/>
              </a:ext>
            </a:extLst>
          </p:cNvPr>
          <p:cNvPicPr>
            <a:picLocks noChangeAspect="1"/>
          </p:cNvPicPr>
          <p:nvPr/>
        </p:nvPicPr>
        <p:blipFill>
          <a:blip r:embed="rId3"/>
          <a:srcRect l="77776" t="65570" r="7424" b="10185"/>
          <a:stretch/>
        </p:blipFill>
        <p:spPr>
          <a:xfrm>
            <a:off x="635830" y="5522409"/>
            <a:ext cx="223936" cy="223517"/>
          </a:xfrm>
          <a:prstGeom prst="rect">
            <a:avLst/>
          </a:prstGeom>
        </p:spPr>
      </p:pic>
      <p:sp>
        <p:nvSpPr>
          <p:cNvPr id="20" name="TextBox 151">
            <a:extLst>
              <a:ext uri="{FF2B5EF4-FFF2-40B4-BE49-F238E27FC236}">
                <a16:creationId xmlns:a16="http://schemas.microsoft.com/office/drawing/2014/main" id="{0BCDCBA5-7FDF-BDB3-146A-61E42F9BD803}"/>
              </a:ext>
            </a:extLst>
          </p:cNvPr>
          <p:cNvSpPr txBox="1"/>
          <p:nvPr/>
        </p:nvSpPr>
        <p:spPr>
          <a:xfrm>
            <a:off x="603671" y="2571231"/>
            <a:ext cx="3663048"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出典：インベスト・インディア – 2024</a:t>
            </a:r>
          </a:p>
        </p:txBody>
      </p:sp>
      <p:sp>
        <p:nvSpPr>
          <p:cNvPr id="21" name="TextBox 20">
            <a:extLst>
              <a:ext uri="{FF2B5EF4-FFF2-40B4-BE49-F238E27FC236}">
                <a16:creationId xmlns:a16="http://schemas.microsoft.com/office/drawing/2014/main" id="{FA08AA5A-EA3D-6627-6D00-3A925BC67CDA}"/>
              </a:ext>
            </a:extLst>
          </p:cNvPr>
          <p:cNvSpPr txBox="1"/>
          <p:nvPr/>
        </p:nvSpPr>
        <p:spPr>
          <a:xfrm>
            <a:off x="4355123" y="3171491"/>
            <a:ext cx="3483522" cy="1631216"/>
          </a:xfrm>
          <a:prstGeom prst="rect">
            <a:avLst/>
          </a:prstGeom>
          <a:solidFill>
            <a:schemeClr val="bg1">
              <a:lumMod val="85000"/>
            </a:schemeClr>
          </a:solidFill>
          <a:ln w="12700">
            <a:solidFill>
              <a:schemeClr val="tx1"/>
            </a:solidFill>
            <a:prstDash val="solid"/>
          </a:ln>
        </p:spPr>
        <p:txBody>
          <a:bodyPr wrap="square" rtlCol="0">
            <a:spAutoFit/>
          </a:bodyPr>
          <a:lstStyle/>
          <a:p>
            <a:r>
              <a:rPr lang="ja" sz="1000" dirty="0"/>
              <a:t>精密工学は、</a:t>
            </a:r>
          </a:p>
          <a:p>
            <a:endParaRPr lang="en-US" sz="1000" dirty="0"/>
          </a:p>
          <a:p>
            <a:endParaRPr lang="en-US" sz="1000" dirty="0"/>
          </a:p>
          <a:p>
            <a:endParaRPr lang="en-US" sz="1000" dirty="0"/>
          </a:p>
          <a:p>
            <a:endParaRPr lang="en-US" sz="1000" dirty="0"/>
          </a:p>
          <a:p>
            <a:r>
              <a:rPr lang="ja" sz="1000" dirty="0"/>
              <a:t>ゼロエラー許容度と性能信頼性は譲れない条件。これにより、ジェットエンジン、ミサイルシステム、航空機構造、高度なブレーキシステムといったミッションクリティカルな部品を、世界基準の品質で生産することが可能にな</a:t>
            </a:r>
            <a:r>
              <a:rPr lang="ja-JP" altLang="en-US" sz="1000" dirty="0"/>
              <a:t>る</a:t>
            </a:r>
            <a:r>
              <a:rPr lang="ja" sz="1000" dirty="0"/>
              <a:t>。</a:t>
            </a:r>
            <a:endParaRPr lang="en-IN" sz="1000" dirty="0"/>
          </a:p>
        </p:txBody>
      </p:sp>
      <p:pic>
        <p:nvPicPr>
          <p:cNvPr id="27" name="Picture 26">
            <a:extLst>
              <a:ext uri="{FF2B5EF4-FFF2-40B4-BE49-F238E27FC236}">
                <a16:creationId xmlns:a16="http://schemas.microsoft.com/office/drawing/2014/main" id="{5C059DB2-23CA-39EB-9828-57E74B89AC65}"/>
              </a:ext>
            </a:extLst>
          </p:cNvPr>
          <p:cNvPicPr>
            <a:picLocks noChangeAspect="1"/>
          </p:cNvPicPr>
          <p:nvPr/>
        </p:nvPicPr>
        <p:blipFill>
          <a:blip r:embed="rId4"/>
          <a:stretch>
            <a:fillRect/>
          </a:stretch>
        </p:blipFill>
        <p:spPr>
          <a:xfrm>
            <a:off x="4787270" y="3398086"/>
            <a:ext cx="442310" cy="442310"/>
          </a:xfrm>
          <a:prstGeom prst="rect">
            <a:avLst/>
          </a:prstGeom>
        </p:spPr>
      </p:pic>
      <p:pic>
        <p:nvPicPr>
          <p:cNvPr id="29" name="Picture 28">
            <a:extLst>
              <a:ext uri="{FF2B5EF4-FFF2-40B4-BE49-F238E27FC236}">
                <a16:creationId xmlns:a16="http://schemas.microsoft.com/office/drawing/2014/main" id="{5D332286-DD61-0C62-C367-8C1AF305B6B4}"/>
              </a:ext>
            </a:extLst>
          </p:cNvPr>
          <p:cNvPicPr>
            <a:picLocks noChangeAspect="1"/>
          </p:cNvPicPr>
          <p:nvPr/>
        </p:nvPicPr>
        <p:blipFill>
          <a:blip r:embed="rId5"/>
          <a:stretch>
            <a:fillRect/>
          </a:stretch>
        </p:blipFill>
        <p:spPr>
          <a:xfrm>
            <a:off x="5872673" y="3474032"/>
            <a:ext cx="281098" cy="281098"/>
          </a:xfrm>
          <a:prstGeom prst="rect">
            <a:avLst/>
          </a:prstGeom>
        </p:spPr>
      </p:pic>
      <p:pic>
        <p:nvPicPr>
          <p:cNvPr id="31" name="Picture 30">
            <a:extLst>
              <a:ext uri="{FF2B5EF4-FFF2-40B4-BE49-F238E27FC236}">
                <a16:creationId xmlns:a16="http://schemas.microsoft.com/office/drawing/2014/main" id="{BFB667E1-E943-EF54-E29D-1860D77D44A4}"/>
              </a:ext>
            </a:extLst>
          </p:cNvPr>
          <p:cNvPicPr>
            <a:picLocks noChangeAspect="1"/>
          </p:cNvPicPr>
          <p:nvPr/>
        </p:nvPicPr>
        <p:blipFill>
          <a:blip r:embed="rId6"/>
          <a:stretch>
            <a:fillRect/>
          </a:stretch>
        </p:blipFill>
        <p:spPr>
          <a:xfrm>
            <a:off x="6916832" y="3445215"/>
            <a:ext cx="342799" cy="342799"/>
          </a:xfrm>
          <a:prstGeom prst="rect">
            <a:avLst/>
          </a:prstGeom>
        </p:spPr>
      </p:pic>
      <p:sp>
        <p:nvSpPr>
          <p:cNvPr id="32" name="TextBox 31">
            <a:extLst>
              <a:ext uri="{FF2B5EF4-FFF2-40B4-BE49-F238E27FC236}">
                <a16:creationId xmlns:a16="http://schemas.microsoft.com/office/drawing/2014/main" id="{59938AD9-3E71-BA7D-8635-6DF2A3F16E14}"/>
              </a:ext>
            </a:extLst>
          </p:cNvPr>
          <p:cNvSpPr txBox="1"/>
          <p:nvPr/>
        </p:nvSpPr>
        <p:spPr>
          <a:xfrm>
            <a:off x="4679121" y="3726547"/>
            <a:ext cx="670376" cy="246221"/>
          </a:xfrm>
          <a:prstGeom prst="rect">
            <a:avLst/>
          </a:prstGeom>
          <a:noFill/>
        </p:spPr>
        <p:txBody>
          <a:bodyPr wrap="none" rtlCol="0">
            <a:spAutoFit/>
          </a:bodyPr>
          <a:lstStyle/>
          <a:p>
            <a:r>
              <a:rPr lang="ja" sz="1000" b="1"/>
              <a:t>防衛</a:t>
            </a:r>
            <a:endParaRPr lang="en-IN" sz="1000" b="1"/>
          </a:p>
        </p:txBody>
      </p:sp>
      <p:sp>
        <p:nvSpPr>
          <p:cNvPr id="33" name="TextBox 32">
            <a:extLst>
              <a:ext uri="{FF2B5EF4-FFF2-40B4-BE49-F238E27FC236}">
                <a16:creationId xmlns:a16="http://schemas.microsoft.com/office/drawing/2014/main" id="{EAC745F5-3C1A-2700-C521-A5F947C78034}"/>
              </a:ext>
            </a:extLst>
          </p:cNvPr>
          <p:cNvSpPr txBox="1"/>
          <p:nvPr/>
        </p:nvSpPr>
        <p:spPr>
          <a:xfrm>
            <a:off x="5629798" y="3726547"/>
            <a:ext cx="809837" cy="246221"/>
          </a:xfrm>
          <a:prstGeom prst="rect">
            <a:avLst/>
          </a:prstGeom>
          <a:noFill/>
        </p:spPr>
        <p:txBody>
          <a:bodyPr wrap="none" rtlCol="0">
            <a:spAutoFit/>
          </a:bodyPr>
          <a:lstStyle/>
          <a:p>
            <a:r>
              <a:rPr lang="ja" sz="1000" b="1"/>
              <a:t>航空宇宙</a:t>
            </a:r>
            <a:endParaRPr lang="en-IN" sz="1000" b="1"/>
          </a:p>
        </p:txBody>
      </p:sp>
      <p:sp>
        <p:nvSpPr>
          <p:cNvPr id="34" name="TextBox 33">
            <a:extLst>
              <a:ext uri="{FF2B5EF4-FFF2-40B4-BE49-F238E27FC236}">
                <a16:creationId xmlns:a16="http://schemas.microsoft.com/office/drawing/2014/main" id="{B6C008CB-8A44-B8AD-4B1D-8836AC5A939C}"/>
              </a:ext>
            </a:extLst>
          </p:cNvPr>
          <p:cNvSpPr txBox="1"/>
          <p:nvPr/>
        </p:nvSpPr>
        <p:spPr>
          <a:xfrm>
            <a:off x="6732785" y="3726547"/>
            <a:ext cx="705642" cy="246221"/>
          </a:xfrm>
          <a:prstGeom prst="rect">
            <a:avLst/>
          </a:prstGeom>
          <a:noFill/>
        </p:spPr>
        <p:txBody>
          <a:bodyPr wrap="none" rtlCol="0">
            <a:spAutoFit/>
          </a:bodyPr>
          <a:lstStyle/>
          <a:p>
            <a:r>
              <a:rPr lang="ja" sz="1000" b="1"/>
              <a:t>鉄道</a:t>
            </a:r>
            <a:endParaRPr lang="en-IN" sz="1000" b="1"/>
          </a:p>
        </p:txBody>
      </p:sp>
      <p:sp>
        <p:nvSpPr>
          <p:cNvPr id="36" name="TextBox 35">
            <a:extLst>
              <a:ext uri="{FF2B5EF4-FFF2-40B4-BE49-F238E27FC236}">
                <a16:creationId xmlns:a16="http://schemas.microsoft.com/office/drawing/2014/main" id="{ED049AA6-EBA3-AF5C-3E71-3CA5CA994A54}"/>
              </a:ext>
            </a:extLst>
          </p:cNvPr>
          <p:cNvSpPr txBox="1"/>
          <p:nvPr/>
        </p:nvSpPr>
        <p:spPr>
          <a:xfrm>
            <a:off x="4355123" y="5259139"/>
            <a:ext cx="3483522" cy="861774"/>
          </a:xfrm>
          <a:prstGeom prst="rect">
            <a:avLst/>
          </a:prstGeom>
          <a:solidFill>
            <a:srgbClr val="FFC000"/>
          </a:solidFill>
        </p:spPr>
        <p:txBody>
          <a:bodyPr wrap="square" rtlCol="0">
            <a:spAutoFit/>
          </a:bodyPr>
          <a:lstStyle/>
          <a:p>
            <a:r>
              <a:rPr lang="ja" sz="1000" dirty="0"/>
              <a:t>精密機器への移行は、特に高精度工具、制御システム、インテリジェントオートメーション分野において、国境を越えた合弁事業、ライセンス契約、そしてインバウンドM&amp;Aの道を開</a:t>
            </a:r>
            <a:r>
              <a:rPr lang="ja-JP" altLang="en-US" sz="1000" dirty="0"/>
              <a:t>い</a:t>
            </a:r>
            <a:r>
              <a:rPr lang="ja" sz="1000" dirty="0"/>
              <a:t>た。産業回廊と政策支援は、この勢いを加速させてい</a:t>
            </a:r>
            <a:r>
              <a:rPr lang="ja-JP" altLang="en-US" sz="1000" dirty="0"/>
              <a:t>る</a:t>
            </a:r>
            <a:r>
              <a:rPr lang="ja" sz="1000" dirty="0"/>
              <a:t>。</a:t>
            </a:r>
            <a:endParaRPr lang="en-IN" sz="1000" dirty="0"/>
          </a:p>
        </p:txBody>
      </p:sp>
      <p:pic>
        <p:nvPicPr>
          <p:cNvPr id="40" name="Picture 39">
            <a:extLst>
              <a:ext uri="{FF2B5EF4-FFF2-40B4-BE49-F238E27FC236}">
                <a16:creationId xmlns:a16="http://schemas.microsoft.com/office/drawing/2014/main" id="{D777810B-F83B-4152-BF3C-69E2BF0E26A7}"/>
              </a:ext>
            </a:extLst>
          </p:cNvPr>
          <p:cNvPicPr>
            <a:picLocks noChangeAspect="1"/>
          </p:cNvPicPr>
          <p:nvPr/>
        </p:nvPicPr>
        <p:blipFill>
          <a:blip r:embed="rId7"/>
          <a:stretch>
            <a:fillRect/>
          </a:stretch>
        </p:blipFill>
        <p:spPr>
          <a:xfrm>
            <a:off x="4366745" y="4960128"/>
            <a:ext cx="296137" cy="296137"/>
          </a:xfrm>
          <a:prstGeom prst="rect">
            <a:avLst/>
          </a:prstGeom>
        </p:spPr>
      </p:pic>
      <p:graphicFrame>
        <p:nvGraphicFramePr>
          <p:cNvPr id="41" name="Chart 40">
            <a:extLst>
              <a:ext uri="{FF2B5EF4-FFF2-40B4-BE49-F238E27FC236}">
                <a16:creationId xmlns:a16="http://schemas.microsoft.com/office/drawing/2014/main" id="{7F1538F8-7C27-7354-6E7A-2D360116E376}"/>
              </a:ext>
            </a:extLst>
          </p:cNvPr>
          <p:cNvGraphicFramePr/>
          <p:nvPr>
            <p:extLst>
              <p:ext uri="{D42A27DB-BD31-4B8C-83A1-F6EECF244321}">
                <p14:modId xmlns:p14="http://schemas.microsoft.com/office/powerpoint/2010/main" val="1218365614"/>
              </p:ext>
            </p:extLst>
          </p:nvPr>
        </p:nvGraphicFramePr>
        <p:xfrm>
          <a:off x="4355122" y="2121329"/>
          <a:ext cx="3483996" cy="930891"/>
        </p:xfrm>
        <a:graphic>
          <a:graphicData uri="http://schemas.openxmlformats.org/drawingml/2006/chart">
            <c:chart xmlns:c="http://schemas.openxmlformats.org/drawingml/2006/chart" xmlns:r="http://schemas.openxmlformats.org/officeDocument/2006/relationships" r:id="rId8"/>
          </a:graphicData>
        </a:graphic>
      </p:graphicFrame>
      <p:sp>
        <p:nvSpPr>
          <p:cNvPr id="42" name="TextBox 151">
            <a:extLst>
              <a:ext uri="{FF2B5EF4-FFF2-40B4-BE49-F238E27FC236}">
                <a16:creationId xmlns:a16="http://schemas.microsoft.com/office/drawing/2014/main" id="{988EF6A4-0228-7734-7EAD-6641ECEB5362}"/>
              </a:ext>
            </a:extLst>
          </p:cNvPr>
          <p:cNvSpPr txBox="1"/>
          <p:nvPr/>
        </p:nvSpPr>
        <p:spPr>
          <a:xfrm>
            <a:off x="4258951" y="2951269"/>
            <a:ext cx="3663048"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出典：IMARCレポート – 2025</a:t>
            </a:r>
          </a:p>
        </p:txBody>
      </p:sp>
      <p:sp>
        <p:nvSpPr>
          <p:cNvPr id="43" name="TextBox 42">
            <a:extLst>
              <a:ext uri="{FF2B5EF4-FFF2-40B4-BE49-F238E27FC236}">
                <a16:creationId xmlns:a16="http://schemas.microsoft.com/office/drawing/2014/main" id="{2DAA265E-8121-41AD-FE42-1C9E8BD25409}"/>
              </a:ext>
            </a:extLst>
          </p:cNvPr>
          <p:cNvSpPr txBox="1"/>
          <p:nvPr/>
        </p:nvSpPr>
        <p:spPr>
          <a:xfrm>
            <a:off x="4258951" y="1850970"/>
            <a:ext cx="3660804" cy="246221"/>
          </a:xfrm>
          <a:prstGeom prst="rect">
            <a:avLst/>
          </a:prstGeom>
          <a:noFill/>
        </p:spPr>
        <p:txBody>
          <a:bodyPr wrap="square" rtlCol="0">
            <a:spAutoFit/>
          </a:bodyPr>
          <a:lstStyle/>
          <a:p>
            <a:pPr algn="ctr"/>
            <a:r>
              <a:rPr lang="ja" sz="1000" b="1">
                <a:latin typeface="Poppins" panose="00000500000000000000" pitchFamily="2" charset="0"/>
                <a:cs typeface="Poppins" panose="00000500000000000000" pitchFamily="2" charset="0"/>
              </a:rPr>
              <a:t>インドの精密エンジニアリング市場（百万米ドル）</a:t>
            </a:r>
            <a:endParaRPr lang="en-IN" sz="1000" b="1">
              <a:latin typeface="Poppins" panose="00000500000000000000" pitchFamily="2" charset="0"/>
              <a:cs typeface="Poppins" panose="00000500000000000000" pitchFamily="2" charset="0"/>
            </a:endParaRPr>
          </a:p>
        </p:txBody>
      </p:sp>
      <p:sp>
        <p:nvSpPr>
          <p:cNvPr id="44" name="TextBox 43">
            <a:extLst>
              <a:ext uri="{FF2B5EF4-FFF2-40B4-BE49-F238E27FC236}">
                <a16:creationId xmlns:a16="http://schemas.microsoft.com/office/drawing/2014/main" id="{237FA72A-B438-7C5A-FA3F-549D2C87036C}"/>
              </a:ext>
            </a:extLst>
          </p:cNvPr>
          <p:cNvSpPr txBox="1"/>
          <p:nvPr/>
        </p:nvSpPr>
        <p:spPr>
          <a:xfrm>
            <a:off x="4670654" y="4907812"/>
            <a:ext cx="3163045" cy="246221"/>
          </a:xfrm>
          <a:prstGeom prst="rect">
            <a:avLst/>
          </a:prstGeom>
          <a:noFill/>
        </p:spPr>
        <p:txBody>
          <a:bodyPr wrap="none" rtlCol="0">
            <a:spAutoFit/>
          </a:bodyPr>
          <a:lstStyle/>
          <a:p>
            <a:r>
              <a:rPr lang="ja" sz="1000" b="1" dirty="0">
                <a:latin typeface="Poppins" panose="00000500000000000000" pitchFamily="2" charset="0"/>
                <a:cs typeface="Poppins" panose="00000500000000000000" pitchFamily="2" charset="0"/>
              </a:rPr>
              <a:t>テクノロジーのコラボレーションと投資の推進</a:t>
            </a:r>
          </a:p>
        </p:txBody>
      </p:sp>
      <p:sp>
        <p:nvSpPr>
          <p:cNvPr id="45" name="TextBox 44">
            <a:extLst>
              <a:ext uri="{FF2B5EF4-FFF2-40B4-BE49-F238E27FC236}">
                <a16:creationId xmlns:a16="http://schemas.microsoft.com/office/drawing/2014/main" id="{33423B73-ED21-5B0C-890C-B6521D0391A7}"/>
              </a:ext>
            </a:extLst>
          </p:cNvPr>
          <p:cNvSpPr txBox="1"/>
          <p:nvPr/>
        </p:nvSpPr>
        <p:spPr>
          <a:xfrm>
            <a:off x="7976827" y="2413196"/>
            <a:ext cx="3774906" cy="707886"/>
          </a:xfrm>
          <a:prstGeom prst="rect">
            <a:avLst/>
          </a:prstGeom>
          <a:solidFill>
            <a:schemeClr val="bg1">
              <a:lumMod val="85000"/>
            </a:schemeClr>
          </a:solidFill>
        </p:spPr>
        <p:txBody>
          <a:bodyPr wrap="square" rtlCol="0">
            <a:spAutoFit/>
          </a:bodyPr>
          <a:lstStyle/>
          <a:p>
            <a:r>
              <a:rPr lang="ja" sz="1000" dirty="0"/>
              <a:t>シーメンスAGは、インド企業C&amp;Sエレクトリックの株式</a:t>
            </a:r>
            <a:r>
              <a:rPr lang="ja-JP" altLang="en-US" sz="1000" dirty="0"/>
              <a:t>の</a:t>
            </a:r>
            <a:r>
              <a:rPr lang="ja" sz="1000" dirty="0"/>
              <a:t>99%を約2億8,400万米ドルで買収した。この取引は、インド国内の低圧配電需要の高まりに対応し、インドをシーメンスのグローバル事業の輸出拠点として位置付けることを目的としてい</a:t>
            </a:r>
            <a:r>
              <a:rPr lang="ja-JP" altLang="en-US" sz="1000" dirty="0"/>
              <a:t>る</a:t>
            </a:r>
            <a:r>
              <a:rPr lang="ja" sz="1000" dirty="0"/>
              <a:t>。</a:t>
            </a:r>
          </a:p>
        </p:txBody>
      </p:sp>
      <p:pic>
        <p:nvPicPr>
          <p:cNvPr id="46" name="Picture 45">
            <a:extLst>
              <a:ext uri="{FF2B5EF4-FFF2-40B4-BE49-F238E27FC236}">
                <a16:creationId xmlns:a16="http://schemas.microsoft.com/office/drawing/2014/main" id="{5AE295CF-7B3C-C634-58AD-2041CEEC2869}"/>
              </a:ext>
            </a:extLst>
          </p:cNvPr>
          <p:cNvPicPr>
            <a:picLocks noChangeAspect="1"/>
          </p:cNvPicPr>
          <p:nvPr/>
        </p:nvPicPr>
        <p:blipFill>
          <a:blip r:embed="rId9"/>
          <a:stretch>
            <a:fillRect/>
          </a:stretch>
        </p:blipFill>
        <p:spPr>
          <a:xfrm>
            <a:off x="10382993" y="1951051"/>
            <a:ext cx="513609" cy="398903"/>
          </a:xfrm>
          <a:prstGeom prst="rect">
            <a:avLst/>
          </a:prstGeom>
        </p:spPr>
      </p:pic>
      <p:pic>
        <p:nvPicPr>
          <p:cNvPr id="47" name="Picture 46">
            <a:extLst>
              <a:ext uri="{FF2B5EF4-FFF2-40B4-BE49-F238E27FC236}">
                <a16:creationId xmlns:a16="http://schemas.microsoft.com/office/drawing/2014/main" id="{654F1F91-84B8-1046-550C-3835BFF3C40D}"/>
              </a:ext>
            </a:extLst>
          </p:cNvPr>
          <p:cNvPicPr>
            <a:picLocks noChangeAspect="1"/>
          </p:cNvPicPr>
          <p:nvPr/>
        </p:nvPicPr>
        <p:blipFill>
          <a:blip r:embed="rId10"/>
          <a:stretch>
            <a:fillRect/>
          </a:stretch>
        </p:blipFill>
        <p:spPr>
          <a:xfrm>
            <a:off x="8484100" y="1955071"/>
            <a:ext cx="1236133" cy="411787"/>
          </a:xfrm>
          <a:prstGeom prst="rect">
            <a:avLst/>
          </a:prstGeom>
        </p:spPr>
      </p:pic>
      <p:sp>
        <p:nvSpPr>
          <p:cNvPr id="49" name="TextBox 48">
            <a:extLst>
              <a:ext uri="{FF2B5EF4-FFF2-40B4-BE49-F238E27FC236}">
                <a16:creationId xmlns:a16="http://schemas.microsoft.com/office/drawing/2014/main" id="{7B7028F6-F4C9-71D7-2883-33A19BF93851}"/>
              </a:ext>
            </a:extLst>
          </p:cNvPr>
          <p:cNvSpPr txBox="1"/>
          <p:nvPr/>
        </p:nvSpPr>
        <p:spPr>
          <a:xfrm>
            <a:off x="7976827" y="3798229"/>
            <a:ext cx="3774906" cy="707886"/>
          </a:xfrm>
          <a:prstGeom prst="rect">
            <a:avLst/>
          </a:prstGeom>
          <a:solidFill>
            <a:schemeClr val="bg1">
              <a:lumMod val="85000"/>
            </a:schemeClr>
          </a:solidFill>
        </p:spPr>
        <p:txBody>
          <a:bodyPr wrap="square" rtlCol="0">
            <a:spAutoFit/>
          </a:bodyPr>
          <a:lstStyle/>
          <a:p>
            <a:r>
              <a:rPr lang="ja" sz="1000" dirty="0"/>
              <a:t>ラーセン・アンド・トゥブロ（L&amp;T）は、完全子会社であるEWAC Alloysの全株式をESAB Holdings（英国）に約7,000万米ドルで売却した。この買収により、ESABはインドの溶接・切断市場における地位を強化</a:t>
            </a:r>
            <a:r>
              <a:rPr lang="ja-JP" altLang="en-US" sz="1000" dirty="0"/>
              <a:t>する</a:t>
            </a:r>
            <a:r>
              <a:rPr lang="ja" sz="1000" dirty="0"/>
              <a:t>。</a:t>
            </a:r>
          </a:p>
        </p:txBody>
      </p:sp>
      <p:pic>
        <p:nvPicPr>
          <p:cNvPr id="50" name="Picture 49">
            <a:extLst>
              <a:ext uri="{FF2B5EF4-FFF2-40B4-BE49-F238E27FC236}">
                <a16:creationId xmlns:a16="http://schemas.microsoft.com/office/drawing/2014/main" id="{A73F8DAF-DF95-A88E-48F0-D07AA4F0DFFC}"/>
              </a:ext>
            </a:extLst>
          </p:cNvPr>
          <p:cNvPicPr>
            <a:picLocks noChangeAspect="1"/>
          </p:cNvPicPr>
          <p:nvPr/>
        </p:nvPicPr>
        <p:blipFill>
          <a:blip r:embed="rId11"/>
          <a:stretch>
            <a:fillRect/>
          </a:stretch>
        </p:blipFill>
        <p:spPr>
          <a:xfrm>
            <a:off x="8771918" y="3346549"/>
            <a:ext cx="660495" cy="369216"/>
          </a:xfrm>
          <a:prstGeom prst="rect">
            <a:avLst/>
          </a:prstGeom>
        </p:spPr>
      </p:pic>
      <p:pic>
        <p:nvPicPr>
          <p:cNvPr id="51" name="Picture 50">
            <a:extLst>
              <a:ext uri="{FF2B5EF4-FFF2-40B4-BE49-F238E27FC236}">
                <a16:creationId xmlns:a16="http://schemas.microsoft.com/office/drawing/2014/main" id="{79FD37CA-6E70-E496-0092-012A4D9BBE75}"/>
              </a:ext>
            </a:extLst>
          </p:cNvPr>
          <p:cNvPicPr>
            <a:picLocks noChangeAspect="1"/>
          </p:cNvPicPr>
          <p:nvPr/>
        </p:nvPicPr>
        <p:blipFill>
          <a:blip r:embed="rId12"/>
          <a:stretch>
            <a:fillRect/>
          </a:stretch>
        </p:blipFill>
        <p:spPr>
          <a:xfrm>
            <a:off x="10242553" y="3371832"/>
            <a:ext cx="794488" cy="345836"/>
          </a:xfrm>
          <a:prstGeom prst="rect">
            <a:avLst/>
          </a:prstGeom>
        </p:spPr>
      </p:pic>
      <p:sp>
        <p:nvSpPr>
          <p:cNvPr id="52" name="TextBox 51">
            <a:extLst>
              <a:ext uri="{FF2B5EF4-FFF2-40B4-BE49-F238E27FC236}">
                <a16:creationId xmlns:a16="http://schemas.microsoft.com/office/drawing/2014/main" id="{BAA5E1AE-FBC0-3E2D-6F64-FAF6AA06F0A0}"/>
              </a:ext>
            </a:extLst>
          </p:cNvPr>
          <p:cNvSpPr txBox="1"/>
          <p:nvPr/>
        </p:nvSpPr>
        <p:spPr>
          <a:xfrm>
            <a:off x="7976827" y="5027030"/>
            <a:ext cx="3774906" cy="1015663"/>
          </a:xfrm>
          <a:prstGeom prst="rect">
            <a:avLst/>
          </a:prstGeom>
          <a:solidFill>
            <a:schemeClr val="bg1">
              <a:lumMod val="85000"/>
            </a:schemeClr>
          </a:solidFill>
        </p:spPr>
        <p:txBody>
          <a:bodyPr wrap="square" rtlCol="0">
            <a:spAutoFit/>
          </a:bodyPr>
          <a:lstStyle/>
          <a:p>
            <a:r>
              <a:rPr lang="ja" sz="1000" dirty="0"/>
              <a:t>シュナイダーエレクトリックは、L&amp;Tの電気・オートメーション事業（E&amp;A事業）を買収し、インド事業と統合してシュナイダーエレクトリック・インディア・プライベート・リミテッド（SEIPL）を設立した。取引額は約20億米ドル。この買収により、シュナイダーはインドの産業オートメーションおよびエネルギー管理分野におけるプレゼンスを強化</a:t>
            </a:r>
            <a:r>
              <a:rPr lang="ja-JP" altLang="en-US" sz="1000" dirty="0"/>
              <a:t>する</a:t>
            </a:r>
            <a:r>
              <a:rPr lang="ja" sz="1000" dirty="0"/>
              <a:t>。</a:t>
            </a:r>
            <a:endParaRPr lang="en-US" altLang="ja" sz="1000" dirty="0"/>
          </a:p>
        </p:txBody>
      </p:sp>
      <p:pic>
        <p:nvPicPr>
          <p:cNvPr id="53" name="Picture 52">
            <a:extLst>
              <a:ext uri="{FF2B5EF4-FFF2-40B4-BE49-F238E27FC236}">
                <a16:creationId xmlns:a16="http://schemas.microsoft.com/office/drawing/2014/main" id="{2E0BC89E-C769-F955-2F04-2FBF03B6C2D6}"/>
              </a:ext>
            </a:extLst>
          </p:cNvPr>
          <p:cNvPicPr>
            <a:picLocks noChangeAspect="1"/>
          </p:cNvPicPr>
          <p:nvPr/>
        </p:nvPicPr>
        <p:blipFill>
          <a:blip r:embed="rId13"/>
          <a:srcRect t="17631" b="19648"/>
          <a:stretch>
            <a:fillRect/>
          </a:stretch>
        </p:blipFill>
        <p:spPr>
          <a:xfrm>
            <a:off x="8547092" y="4559747"/>
            <a:ext cx="1111669" cy="392208"/>
          </a:xfrm>
          <a:prstGeom prst="rect">
            <a:avLst/>
          </a:prstGeom>
        </p:spPr>
      </p:pic>
      <p:pic>
        <p:nvPicPr>
          <p:cNvPr id="54" name="Picture 53">
            <a:extLst>
              <a:ext uri="{FF2B5EF4-FFF2-40B4-BE49-F238E27FC236}">
                <a16:creationId xmlns:a16="http://schemas.microsoft.com/office/drawing/2014/main" id="{64AF0EF6-E76A-7DFA-BD1E-73E1C6CBB6DD}"/>
              </a:ext>
            </a:extLst>
          </p:cNvPr>
          <p:cNvPicPr>
            <a:picLocks noChangeAspect="1"/>
          </p:cNvPicPr>
          <p:nvPr/>
        </p:nvPicPr>
        <p:blipFill>
          <a:blip r:embed="rId14"/>
          <a:stretch>
            <a:fillRect/>
          </a:stretch>
        </p:blipFill>
        <p:spPr>
          <a:xfrm>
            <a:off x="10522083" y="4577435"/>
            <a:ext cx="374519" cy="374519"/>
          </a:xfrm>
          <a:prstGeom prst="rect">
            <a:avLst/>
          </a:prstGeom>
        </p:spPr>
      </p:pic>
      <p:sp>
        <p:nvSpPr>
          <p:cNvPr id="9" name="Slide Number Placeholder 8">
            <a:extLst>
              <a:ext uri="{FF2B5EF4-FFF2-40B4-BE49-F238E27FC236}">
                <a16:creationId xmlns:a16="http://schemas.microsoft.com/office/drawing/2014/main" id="{80E81703-9F11-746E-2838-6AE771CFF018}"/>
              </a:ext>
            </a:extLst>
          </p:cNvPr>
          <p:cNvSpPr>
            <a:spLocks noGrp="1"/>
          </p:cNvSpPr>
          <p:nvPr>
            <p:ph type="sldNum" sz="quarter" idx="12"/>
          </p:nvPr>
        </p:nvSpPr>
        <p:spPr/>
        <p:txBody>
          <a:bodyPr/>
          <a:lstStyle/>
          <a:p>
            <a:fld id="{F57510DD-BC01-452C-839D-799B49A94BF7}" type="slidenum">
              <a:rPr lang="en-IN" smtClean="0"/>
              <a:t>22</a:t>
            </a:fld>
            <a:endParaRPr lang="en-IN"/>
          </a:p>
        </p:txBody>
      </p:sp>
    </p:spTree>
    <p:extLst>
      <p:ext uri="{BB962C8B-B14F-4D97-AF65-F5344CB8AC3E}">
        <p14:creationId xmlns:p14="http://schemas.microsoft.com/office/powerpoint/2010/main" val="220377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61126-A37B-7742-173B-EDFDBADCEA73}"/>
            </a:ext>
          </a:extLst>
        </p:cNvPr>
        <p:cNvGrpSpPr/>
        <p:nvPr/>
      </p:nvGrpSpPr>
      <p:grpSpPr>
        <a:xfrm>
          <a:off x="0" y="0"/>
          <a:ext cx="0" cy="0"/>
          <a:chOff x="0" y="0"/>
          <a:chExt cx="0" cy="0"/>
        </a:xfrm>
      </p:grpSpPr>
      <p:sp>
        <p:nvSpPr>
          <p:cNvPr id="11" name="Frame 10">
            <a:extLst>
              <a:ext uri="{FF2B5EF4-FFF2-40B4-BE49-F238E27FC236}">
                <a16:creationId xmlns:a16="http://schemas.microsoft.com/office/drawing/2014/main" id="{DA762C81-AD38-A6CF-4864-2FA8DBDEE741}"/>
              </a:ext>
            </a:extLst>
          </p:cNvPr>
          <p:cNvSpPr/>
          <p:nvPr/>
        </p:nvSpPr>
        <p:spPr>
          <a:xfrm>
            <a:off x="2432433" y="2662026"/>
            <a:ext cx="1571126" cy="690647"/>
          </a:xfrm>
          <a:prstGeom prst="frame">
            <a:avLst>
              <a:gd name="adj1" fmla="val 7753"/>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200" b="1" dirty="0">
                <a:solidFill>
                  <a:srgbClr val="C00000"/>
                </a:solidFill>
              </a:rPr>
              <a:t>1,700以上</a:t>
            </a:r>
          </a:p>
          <a:p>
            <a:pPr algn="ctr"/>
            <a:r>
              <a:rPr lang="ja" sz="1000" dirty="0">
                <a:solidFill>
                  <a:schemeClr val="tx1"/>
                </a:solidFill>
              </a:rPr>
              <a:t>グローバル能力</a:t>
            </a:r>
            <a:endParaRPr lang="en-US" altLang="ja" sz="1000" dirty="0">
              <a:solidFill>
                <a:schemeClr val="tx1"/>
              </a:solidFill>
            </a:endParaRPr>
          </a:p>
          <a:p>
            <a:pPr algn="ctr"/>
            <a:r>
              <a:rPr lang="ja" sz="1000" dirty="0">
                <a:solidFill>
                  <a:schemeClr val="tx1"/>
                </a:solidFill>
              </a:rPr>
              <a:t>センター</a:t>
            </a:r>
            <a:endParaRPr lang="en-IN" sz="1000" dirty="0">
              <a:solidFill>
                <a:schemeClr val="tx1"/>
              </a:solidFill>
            </a:endParaRPr>
          </a:p>
        </p:txBody>
      </p:sp>
      <p:sp>
        <p:nvSpPr>
          <p:cNvPr id="2" name="object 8">
            <a:extLst>
              <a:ext uri="{FF2B5EF4-FFF2-40B4-BE49-F238E27FC236}">
                <a16:creationId xmlns:a16="http://schemas.microsoft.com/office/drawing/2014/main" id="{060AC928-475E-553E-2819-D3AD940A67E0}"/>
              </a:ext>
            </a:extLst>
          </p:cNvPr>
          <p:cNvSpPr txBox="1">
            <a:spLocks/>
          </p:cNvSpPr>
          <p:nvPr/>
        </p:nvSpPr>
        <p:spPr>
          <a:xfrm>
            <a:off x="2170354" y="264004"/>
            <a:ext cx="7779226" cy="292388"/>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rPr>
              <a:t>情報技術およびソフトウェアサービス</a:t>
            </a:r>
          </a:p>
        </p:txBody>
      </p:sp>
      <p:sp>
        <p:nvSpPr>
          <p:cNvPr id="3" name="Text Placeholder 3">
            <a:extLst>
              <a:ext uri="{FF2B5EF4-FFF2-40B4-BE49-F238E27FC236}">
                <a16:creationId xmlns:a16="http://schemas.microsoft.com/office/drawing/2014/main" id="{83B613E3-6759-1EAB-6327-B08EE7BBDF89}"/>
              </a:ext>
            </a:extLst>
          </p:cNvPr>
          <p:cNvSpPr txBox="1">
            <a:spLocks/>
          </p:cNvSpPr>
          <p:nvPr/>
        </p:nvSpPr>
        <p:spPr>
          <a:xfrm>
            <a:off x="278042" y="752105"/>
            <a:ext cx="11398021"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インドは、データセンター投資の急増、クラウド人材の需要の高まり、国際的なIT大手からの</a:t>
            </a:r>
            <a:endParaRPr lang="en-US" altLang="ja" sz="1800" b="1" i="1" dirty="0">
              <a:solidFill>
                <a:srgbClr val="C8252C"/>
              </a:solidFill>
              <a:latin typeface="Poppins" panose="00000500000000000000" pitchFamily="2" charset="0"/>
              <a:cs typeface="Poppins" panose="00000500000000000000" pitchFamily="2" charset="0"/>
            </a:endParaRPr>
          </a:p>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関心の高まりにより、世界的なデジタルおよびクラウドハブとして台頭してい</a:t>
            </a:r>
            <a:r>
              <a:rPr lang="ja-JP" altLang="en-US" sz="1800" b="1" i="1" dirty="0">
                <a:solidFill>
                  <a:srgbClr val="C8252C"/>
                </a:solidFill>
                <a:latin typeface="Poppins" panose="00000500000000000000" pitchFamily="2" charset="0"/>
                <a:cs typeface="Poppins" panose="00000500000000000000" pitchFamily="2" charset="0"/>
              </a:rPr>
              <a:t>る</a:t>
            </a:r>
            <a:endParaRPr lang="en-GB" sz="1800" b="1" i="1" dirty="0">
              <a:solidFill>
                <a:srgbClr val="C8252C"/>
              </a:solidFill>
              <a:latin typeface="Poppins" panose="00000500000000000000" pitchFamily="2" charset="0"/>
              <a:cs typeface="Poppins" panose="00000500000000000000" pitchFamily="2" charset="0"/>
            </a:endParaRPr>
          </a:p>
        </p:txBody>
      </p:sp>
      <p:cxnSp>
        <p:nvCxnSpPr>
          <p:cNvPr id="4" name="Straight Connector 3">
            <a:extLst>
              <a:ext uri="{FF2B5EF4-FFF2-40B4-BE49-F238E27FC236}">
                <a16:creationId xmlns:a16="http://schemas.microsoft.com/office/drawing/2014/main" id="{1156BC2C-7CEE-42FF-A4C6-699F8C1E73CE}"/>
              </a:ext>
            </a:extLst>
          </p:cNvPr>
          <p:cNvCxnSpPr>
            <a:cxnSpLocks/>
          </p:cNvCxnSpPr>
          <p:nvPr/>
        </p:nvCxnSpPr>
        <p:spPr>
          <a:xfrm>
            <a:off x="4266719" y="1814343"/>
            <a:ext cx="0" cy="4215490"/>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ED8A1563-F93B-4AFC-DFFA-5AD4AC4CFA16}"/>
              </a:ext>
            </a:extLst>
          </p:cNvPr>
          <p:cNvCxnSpPr>
            <a:cxnSpLocks/>
          </p:cNvCxnSpPr>
          <p:nvPr/>
        </p:nvCxnSpPr>
        <p:spPr>
          <a:xfrm>
            <a:off x="7927527" y="1814343"/>
            <a:ext cx="0" cy="4215490"/>
          </a:xfrm>
          <a:prstGeom prst="line">
            <a:avLst/>
          </a:prstGeom>
        </p:spPr>
        <p:style>
          <a:lnRef idx="2">
            <a:schemeClr val="dk1"/>
          </a:lnRef>
          <a:fillRef idx="0">
            <a:schemeClr val="dk1"/>
          </a:fillRef>
          <a:effectRef idx="1">
            <a:schemeClr val="dk1"/>
          </a:effectRef>
          <a:fontRef idx="minor">
            <a:schemeClr val="tx1"/>
          </a:fontRef>
        </p:style>
      </p:cxnSp>
      <p:sp>
        <p:nvSpPr>
          <p:cNvPr id="6" name="Text Placeholder 3">
            <a:extLst>
              <a:ext uri="{FF2B5EF4-FFF2-40B4-BE49-F238E27FC236}">
                <a16:creationId xmlns:a16="http://schemas.microsoft.com/office/drawing/2014/main" id="{A4BFB92E-265A-1C11-C457-EB3F7536DB68}"/>
              </a:ext>
            </a:extLst>
          </p:cNvPr>
          <p:cNvSpPr txBox="1">
            <a:spLocks/>
          </p:cNvSpPr>
          <p:nvPr/>
        </p:nvSpPr>
        <p:spPr>
          <a:xfrm>
            <a:off x="598147" y="1471254"/>
            <a:ext cx="3668572"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世界的なITサービス大国としてのインド</a:t>
            </a:r>
          </a:p>
        </p:txBody>
      </p:sp>
      <p:sp>
        <p:nvSpPr>
          <p:cNvPr id="7" name="Text Placeholder 3">
            <a:extLst>
              <a:ext uri="{FF2B5EF4-FFF2-40B4-BE49-F238E27FC236}">
                <a16:creationId xmlns:a16="http://schemas.microsoft.com/office/drawing/2014/main" id="{47E678C9-F7AB-7871-AD3C-EAFF4740D3A0}"/>
              </a:ext>
            </a:extLst>
          </p:cNvPr>
          <p:cNvSpPr txBox="1">
            <a:spLocks/>
          </p:cNvSpPr>
          <p:nvPr/>
        </p:nvSpPr>
        <p:spPr>
          <a:xfrm>
            <a:off x="4258951" y="1473729"/>
            <a:ext cx="3668573"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デジタル化とGCCの拡大がITを促進</a:t>
            </a:r>
          </a:p>
        </p:txBody>
      </p:sp>
      <p:sp>
        <p:nvSpPr>
          <p:cNvPr id="8" name="Text Placeholder 3">
            <a:extLst>
              <a:ext uri="{FF2B5EF4-FFF2-40B4-BE49-F238E27FC236}">
                <a16:creationId xmlns:a16="http://schemas.microsoft.com/office/drawing/2014/main" id="{75EF299E-4E35-E93F-165E-CC2FB42CEED6}"/>
              </a:ext>
            </a:extLst>
          </p:cNvPr>
          <p:cNvSpPr txBox="1">
            <a:spLocks/>
          </p:cNvSpPr>
          <p:nvPr/>
        </p:nvSpPr>
        <p:spPr>
          <a:xfrm>
            <a:off x="7927523" y="1473729"/>
            <a:ext cx="3901618" cy="273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ITおよびソフトウェア分野における主要なM&amp;A取引</a:t>
            </a:r>
          </a:p>
        </p:txBody>
      </p:sp>
      <p:sp>
        <p:nvSpPr>
          <p:cNvPr id="9" name="Frame 8">
            <a:extLst>
              <a:ext uri="{FF2B5EF4-FFF2-40B4-BE49-F238E27FC236}">
                <a16:creationId xmlns:a16="http://schemas.microsoft.com/office/drawing/2014/main" id="{1C84F81B-66E9-6CA1-47C7-F33F51AC854C}"/>
              </a:ext>
            </a:extLst>
          </p:cNvPr>
          <p:cNvSpPr/>
          <p:nvPr/>
        </p:nvSpPr>
        <p:spPr>
          <a:xfrm>
            <a:off x="745067" y="1857820"/>
            <a:ext cx="1571126" cy="690647"/>
          </a:xfrm>
          <a:prstGeom prst="frame">
            <a:avLst>
              <a:gd name="adj1" fmla="val 7753"/>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200" b="1">
                <a:solidFill>
                  <a:srgbClr val="C00000"/>
                </a:solidFill>
              </a:rPr>
              <a:t>58%</a:t>
            </a:r>
          </a:p>
          <a:p>
            <a:pPr algn="ctr"/>
            <a:r>
              <a:rPr lang="ja" sz="1000">
                <a:solidFill>
                  <a:schemeClr val="tx1"/>
                </a:solidFill>
              </a:rPr>
              <a:t>グローバルITソーシングにおけるシェア</a:t>
            </a:r>
            <a:endParaRPr lang="en-IN" sz="1000">
              <a:solidFill>
                <a:schemeClr val="tx1"/>
              </a:solidFill>
            </a:endParaRPr>
          </a:p>
        </p:txBody>
      </p:sp>
      <p:sp>
        <p:nvSpPr>
          <p:cNvPr id="10" name="Frame 9">
            <a:extLst>
              <a:ext uri="{FF2B5EF4-FFF2-40B4-BE49-F238E27FC236}">
                <a16:creationId xmlns:a16="http://schemas.microsoft.com/office/drawing/2014/main" id="{2BD7A591-492A-3C8B-BB36-64403893CC13}"/>
              </a:ext>
            </a:extLst>
          </p:cNvPr>
          <p:cNvSpPr/>
          <p:nvPr/>
        </p:nvSpPr>
        <p:spPr>
          <a:xfrm>
            <a:off x="2432433" y="1857820"/>
            <a:ext cx="1571126" cy="690647"/>
          </a:xfrm>
          <a:prstGeom prst="frame">
            <a:avLst>
              <a:gd name="adj1" fmla="val 7753"/>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200" b="1" dirty="0">
                <a:solidFill>
                  <a:srgbClr val="C00000"/>
                </a:solidFill>
              </a:rPr>
              <a:t>2,540億ドル</a:t>
            </a:r>
          </a:p>
          <a:p>
            <a:pPr algn="ctr"/>
            <a:r>
              <a:rPr lang="ja" sz="1000" dirty="0">
                <a:solidFill>
                  <a:schemeClr val="tx1"/>
                </a:solidFill>
              </a:rPr>
              <a:t>テクノロジー業界の</a:t>
            </a:r>
            <a:endParaRPr lang="en-US" altLang="ja" sz="1000" dirty="0">
              <a:solidFill>
                <a:schemeClr val="tx1"/>
              </a:solidFill>
            </a:endParaRPr>
          </a:p>
          <a:p>
            <a:pPr algn="ctr"/>
            <a:r>
              <a:rPr lang="ja" sz="1000" dirty="0">
                <a:solidFill>
                  <a:schemeClr val="tx1"/>
                </a:solidFill>
              </a:rPr>
              <a:t>収益</a:t>
            </a:r>
            <a:endParaRPr lang="en-IN" sz="1000" dirty="0">
              <a:solidFill>
                <a:schemeClr val="tx1"/>
              </a:solidFill>
            </a:endParaRPr>
          </a:p>
        </p:txBody>
      </p:sp>
      <p:sp>
        <p:nvSpPr>
          <p:cNvPr id="12" name="Frame 11">
            <a:extLst>
              <a:ext uri="{FF2B5EF4-FFF2-40B4-BE49-F238E27FC236}">
                <a16:creationId xmlns:a16="http://schemas.microsoft.com/office/drawing/2014/main" id="{D50ADE94-F2E6-B059-B73C-4D39F550795B}"/>
              </a:ext>
            </a:extLst>
          </p:cNvPr>
          <p:cNvSpPr/>
          <p:nvPr/>
        </p:nvSpPr>
        <p:spPr>
          <a:xfrm>
            <a:off x="745067" y="2662026"/>
            <a:ext cx="1571126" cy="690647"/>
          </a:xfrm>
          <a:prstGeom prst="frame">
            <a:avLst>
              <a:gd name="adj1" fmla="val 7753"/>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200" b="1">
                <a:solidFill>
                  <a:srgbClr val="C00000"/>
                </a:solidFill>
              </a:rPr>
              <a:t>1940億ドル</a:t>
            </a:r>
          </a:p>
          <a:p>
            <a:pPr algn="ctr"/>
            <a:r>
              <a:rPr lang="ja" sz="1000">
                <a:solidFill>
                  <a:schemeClr val="tx1"/>
                </a:solidFill>
              </a:rPr>
              <a:t>技術輸出</a:t>
            </a:r>
            <a:endParaRPr lang="en-IN" sz="1000">
              <a:solidFill>
                <a:schemeClr val="tx1"/>
              </a:solidFill>
            </a:endParaRPr>
          </a:p>
        </p:txBody>
      </p:sp>
      <p:sp>
        <p:nvSpPr>
          <p:cNvPr id="13" name="TextBox 12">
            <a:extLst>
              <a:ext uri="{FF2B5EF4-FFF2-40B4-BE49-F238E27FC236}">
                <a16:creationId xmlns:a16="http://schemas.microsoft.com/office/drawing/2014/main" id="{BBE7165C-47C2-A8CB-B3CF-267A2A40C7FD}"/>
              </a:ext>
            </a:extLst>
          </p:cNvPr>
          <p:cNvSpPr txBox="1"/>
          <p:nvPr/>
        </p:nvSpPr>
        <p:spPr>
          <a:xfrm>
            <a:off x="859766" y="3620342"/>
            <a:ext cx="3407431" cy="707886"/>
          </a:xfrm>
          <a:prstGeom prst="rect">
            <a:avLst/>
          </a:prstGeom>
          <a:noFill/>
        </p:spPr>
        <p:txBody>
          <a:bodyPr wrap="square" rtlCol="0">
            <a:spAutoFit/>
          </a:bodyPr>
          <a:lstStyle/>
          <a:p>
            <a:r>
              <a:rPr lang="ja" sz="1000" b="1">
                <a:latin typeface="Poppins" panose="00000500000000000000" pitchFamily="2" charset="0"/>
                <a:cs typeface="Poppins" panose="00000500000000000000" pitchFamily="2" charset="0"/>
              </a:rPr>
              <a:t>ITサービス：デジタル主導の変革</a:t>
            </a:r>
          </a:p>
          <a:p>
            <a:r>
              <a:rPr lang="ja" sz="1000">
                <a:cs typeface="Poppins" panose="00000500000000000000" pitchFamily="2" charset="0"/>
              </a:rPr>
              <a:t>インドのITサービス部門は、アプリケーションの近代化、クラウド移行、プラットフォームベースの配信、サイバーセキュリティを中心とした企業の優先事項によって再編されつつある。</a:t>
            </a:r>
            <a:endParaRPr lang="en-IN" sz="1000"/>
          </a:p>
        </p:txBody>
      </p:sp>
      <p:pic>
        <p:nvPicPr>
          <p:cNvPr id="14" name="Picture 13">
            <a:extLst>
              <a:ext uri="{FF2B5EF4-FFF2-40B4-BE49-F238E27FC236}">
                <a16:creationId xmlns:a16="http://schemas.microsoft.com/office/drawing/2014/main" id="{DD6D2951-5B99-C2BA-D307-67EFA914C165}"/>
              </a:ext>
            </a:extLst>
          </p:cNvPr>
          <p:cNvPicPr>
            <a:picLocks noChangeAspect="1"/>
          </p:cNvPicPr>
          <p:nvPr/>
        </p:nvPicPr>
        <p:blipFill>
          <a:blip r:embed="rId2"/>
          <a:srcRect l="77776" t="65570" r="7424" b="10185"/>
          <a:stretch/>
        </p:blipFill>
        <p:spPr>
          <a:xfrm>
            <a:off x="635830" y="3706201"/>
            <a:ext cx="223936" cy="223517"/>
          </a:xfrm>
          <a:prstGeom prst="rect">
            <a:avLst/>
          </a:prstGeom>
        </p:spPr>
      </p:pic>
      <p:sp>
        <p:nvSpPr>
          <p:cNvPr id="15" name="TextBox 14">
            <a:extLst>
              <a:ext uri="{FF2B5EF4-FFF2-40B4-BE49-F238E27FC236}">
                <a16:creationId xmlns:a16="http://schemas.microsoft.com/office/drawing/2014/main" id="{4144147F-4B53-76E4-FB40-B37BF98AA136}"/>
              </a:ext>
            </a:extLst>
          </p:cNvPr>
          <p:cNvSpPr txBox="1"/>
          <p:nvPr/>
        </p:nvSpPr>
        <p:spPr>
          <a:xfrm>
            <a:off x="859766" y="4527387"/>
            <a:ext cx="3407431" cy="707886"/>
          </a:xfrm>
          <a:prstGeom prst="rect">
            <a:avLst/>
          </a:prstGeom>
          <a:noFill/>
        </p:spPr>
        <p:txBody>
          <a:bodyPr wrap="square" rtlCol="0">
            <a:spAutoFit/>
          </a:bodyPr>
          <a:lstStyle/>
          <a:p>
            <a:r>
              <a:rPr lang="ja" sz="1000" b="1" dirty="0">
                <a:latin typeface="Poppins" panose="00000500000000000000" pitchFamily="2" charset="0"/>
                <a:cs typeface="Poppins" panose="00000500000000000000" pitchFamily="2" charset="0"/>
              </a:rPr>
              <a:t>BPM：効率から価値創造へ</a:t>
            </a:r>
          </a:p>
          <a:p>
            <a:r>
              <a:rPr lang="ja" sz="1000" dirty="0">
                <a:cs typeface="Poppins" panose="00000500000000000000" pitchFamily="2" charset="0"/>
              </a:rPr>
              <a:t>ビジネスプロセス管理は、運用効率の域を超え、データ主導の変革、デジタル顧客体験、統合された業界固有のソリューションを提供</a:t>
            </a:r>
            <a:r>
              <a:rPr lang="ja-JP" altLang="en-US" sz="1000" dirty="0">
                <a:cs typeface="Poppins" panose="00000500000000000000" pitchFamily="2" charset="0"/>
              </a:rPr>
              <a:t>する</a:t>
            </a:r>
            <a:r>
              <a:rPr lang="ja" sz="1000" dirty="0">
                <a:cs typeface="Poppins" panose="00000500000000000000" pitchFamily="2" charset="0"/>
              </a:rPr>
              <a:t>。</a:t>
            </a:r>
            <a:endParaRPr lang="en-IN" sz="1000" dirty="0"/>
          </a:p>
        </p:txBody>
      </p:sp>
      <p:pic>
        <p:nvPicPr>
          <p:cNvPr id="16" name="Picture 15">
            <a:extLst>
              <a:ext uri="{FF2B5EF4-FFF2-40B4-BE49-F238E27FC236}">
                <a16:creationId xmlns:a16="http://schemas.microsoft.com/office/drawing/2014/main" id="{96B048A2-2460-21E9-AE09-9016C4BBB846}"/>
              </a:ext>
            </a:extLst>
          </p:cNvPr>
          <p:cNvPicPr>
            <a:picLocks noChangeAspect="1"/>
          </p:cNvPicPr>
          <p:nvPr/>
        </p:nvPicPr>
        <p:blipFill>
          <a:blip r:embed="rId2"/>
          <a:srcRect l="77776" t="65570" r="7424" b="10185"/>
          <a:stretch/>
        </p:blipFill>
        <p:spPr>
          <a:xfrm>
            <a:off x="635830" y="4613246"/>
            <a:ext cx="223936" cy="223517"/>
          </a:xfrm>
          <a:prstGeom prst="rect">
            <a:avLst/>
          </a:prstGeom>
        </p:spPr>
      </p:pic>
      <p:sp>
        <p:nvSpPr>
          <p:cNvPr id="17" name="TextBox 16">
            <a:extLst>
              <a:ext uri="{FF2B5EF4-FFF2-40B4-BE49-F238E27FC236}">
                <a16:creationId xmlns:a16="http://schemas.microsoft.com/office/drawing/2014/main" id="{AF904AC6-52DE-0EC3-A876-1AFCB7953BB5}"/>
              </a:ext>
            </a:extLst>
          </p:cNvPr>
          <p:cNvSpPr txBox="1"/>
          <p:nvPr/>
        </p:nvSpPr>
        <p:spPr>
          <a:xfrm>
            <a:off x="859766" y="5311086"/>
            <a:ext cx="3407431" cy="1015663"/>
          </a:xfrm>
          <a:prstGeom prst="rect">
            <a:avLst/>
          </a:prstGeom>
          <a:noFill/>
        </p:spPr>
        <p:txBody>
          <a:bodyPr wrap="square" rtlCol="0">
            <a:spAutoFit/>
          </a:bodyPr>
          <a:lstStyle/>
          <a:p>
            <a:r>
              <a:rPr lang="ja" sz="1000" b="1" dirty="0">
                <a:latin typeface="Poppins" panose="00000500000000000000" pitchFamily="2" charset="0"/>
                <a:cs typeface="Poppins" panose="00000500000000000000" pitchFamily="2" charset="0"/>
              </a:rPr>
              <a:t>ソフトウェア製品：インドの製品転換</a:t>
            </a:r>
          </a:p>
          <a:p>
            <a:r>
              <a:rPr lang="ja" sz="1000" dirty="0">
                <a:cs typeface="Poppins" panose="00000500000000000000" pitchFamily="2" charset="0"/>
              </a:rPr>
              <a:t>インドのソフトウェア製品は成熟しつつあり、世界的に関連性のあるスケーラブルなソリューションを構築する SaaS およびDeepTech のスタートアップ企業の基盤が拡大しており、サービス提供から製品イノベーションへの移行が浮き彫りになって</a:t>
            </a:r>
            <a:r>
              <a:rPr lang="ja-JP" altLang="en-US" sz="1000" dirty="0">
                <a:cs typeface="Poppins" panose="00000500000000000000" pitchFamily="2" charset="0"/>
              </a:rPr>
              <a:t>いる</a:t>
            </a:r>
            <a:r>
              <a:rPr lang="ja" sz="1000" dirty="0">
                <a:cs typeface="Poppins" panose="00000500000000000000" pitchFamily="2" charset="0"/>
              </a:rPr>
              <a:t>。</a:t>
            </a:r>
            <a:endParaRPr lang="en-IN" sz="1000" dirty="0"/>
          </a:p>
        </p:txBody>
      </p:sp>
      <p:pic>
        <p:nvPicPr>
          <p:cNvPr id="18" name="Picture 17">
            <a:extLst>
              <a:ext uri="{FF2B5EF4-FFF2-40B4-BE49-F238E27FC236}">
                <a16:creationId xmlns:a16="http://schemas.microsoft.com/office/drawing/2014/main" id="{0AA51AE5-4B5E-59BE-14F6-20355D140881}"/>
              </a:ext>
            </a:extLst>
          </p:cNvPr>
          <p:cNvPicPr>
            <a:picLocks noChangeAspect="1"/>
          </p:cNvPicPr>
          <p:nvPr/>
        </p:nvPicPr>
        <p:blipFill>
          <a:blip r:embed="rId2"/>
          <a:srcRect l="77776" t="65570" r="7424" b="10185"/>
          <a:stretch/>
        </p:blipFill>
        <p:spPr>
          <a:xfrm>
            <a:off x="635830" y="5396945"/>
            <a:ext cx="223936" cy="223517"/>
          </a:xfrm>
          <a:prstGeom prst="rect">
            <a:avLst/>
          </a:prstGeom>
        </p:spPr>
      </p:pic>
      <p:pic>
        <p:nvPicPr>
          <p:cNvPr id="19" name="Picture 18">
            <a:extLst>
              <a:ext uri="{FF2B5EF4-FFF2-40B4-BE49-F238E27FC236}">
                <a16:creationId xmlns:a16="http://schemas.microsoft.com/office/drawing/2014/main" id="{2BE52F2F-D5AE-3184-4100-A105CBCA577B}"/>
              </a:ext>
            </a:extLst>
          </p:cNvPr>
          <p:cNvPicPr>
            <a:picLocks noChangeAspect="1"/>
          </p:cNvPicPr>
          <p:nvPr/>
        </p:nvPicPr>
        <p:blipFill>
          <a:blip r:embed="rId3"/>
          <a:stretch>
            <a:fillRect/>
          </a:stretch>
        </p:blipFill>
        <p:spPr>
          <a:xfrm>
            <a:off x="8220069" y="1705050"/>
            <a:ext cx="1706410" cy="468300"/>
          </a:xfrm>
          <a:prstGeom prst="rect">
            <a:avLst/>
          </a:prstGeom>
        </p:spPr>
      </p:pic>
      <p:pic>
        <p:nvPicPr>
          <p:cNvPr id="20" name="Picture 19">
            <a:extLst>
              <a:ext uri="{FF2B5EF4-FFF2-40B4-BE49-F238E27FC236}">
                <a16:creationId xmlns:a16="http://schemas.microsoft.com/office/drawing/2014/main" id="{86073B4F-20BC-9282-4DC5-74DBCACF116F}"/>
              </a:ext>
            </a:extLst>
          </p:cNvPr>
          <p:cNvPicPr>
            <a:picLocks noChangeAspect="1"/>
          </p:cNvPicPr>
          <p:nvPr/>
        </p:nvPicPr>
        <p:blipFill>
          <a:blip r:embed="rId4"/>
          <a:srcRect b="41294"/>
          <a:stretch>
            <a:fillRect/>
          </a:stretch>
        </p:blipFill>
        <p:spPr>
          <a:xfrm>
            <a:off x="10116492" y="1828768"/>
            <a:ext cx="1165567" cy="220865"/>
          </a:xfrm>
          <a:prstGeom prst="rect">
            <a:avLst/>
          </a:prstGeom>
        </p:spPr>
      </p:pic>
      <p:sp>
        <p:nvSpPr>
          <p:cNvPr id="21" name="TextBox 20">
            <a:extLst>
              <a:ext uri="{FF2B5EF4-FFF2-40B4-BE49-F238E27FC236}">
                <a16:creationId xmlns:a16="http://schemas.microsoft.com/office/drawing/2014/main" id="{132835E6-8F8E-0FDB-1D7B-7B6C03B655DD}"/>
              </a:ext>
            </a:extLst>
          </p:cNvPr>
          <p:cNvSpPr txBox="1"/>
          <p:nvPr/>
        </p:nvSpPr>
        <p:spPr>
          <a:xfrm>
            <a:off x="7976827" y="2091747"/>
            <a:ext cx="3732570" cy="1015663"/>
          </a:xfrm>
          <a:prstGeom prst="rect">
            <a:avLst/>
          </a:prstGeom>
          <a:solidFill>
            <a:schemeClr val="bg1">
              <a:lumMod val="85000"/>
            </a:schemeClr>
          </a:solidFill>
        </p:spPr>
        <p:txBody>
          <a:bodyPr wrap="square" rtlCol="0">
            <a:spAutoFit/>
          </a:bodyPr>
          <a:lstStyle/>
          <a:p>
            <a:r>
              <a:rPr lang="ja" sz="1000" dirty="0"/>
              <a:t>NTTデータはGoogle Cloudのサービス強化のため、インドに拠点を置くNiveus Solutionsを買収。この買収により、1,000人のGCPエンジニアが新たに加わり、グローバルトップのGoogle Cloudインテグレーターとしての地位が強化され、あらゆる業界にスケーラブルなAIドリブンソリューションを提供できるようにな</a:t>
            </a:r>
            <a:r>
              <a:rPr lang="ja-JP" altLang="en-US" sz="1000" dirty="0"/>
              <a:t>る</a:t>
            </a:r>
            <a:r>
              <a:rPr lang="ja" sz="1000" dirty="0"/>
              <a:t>。</a:t>
            </a:r>
            <a:endParaRPr lang="ja" altLang="en-US" sz="1000" dirty="0"/>
          </a:p>
        </p:txBody>
      </p:sp>
      <p:grpSp>
        <p:nvGrpSpPr>
          <p:cNvPr id="36" name="Group 35">
            <a:extLst>
              <a:ext uri="{FF2B5EF4-FFF2-40B4-BE49-F238E27FC236}">
                <a16:creationId xmlns:a16="http://schemas.microsoft.com/office/drawing/2014/main" id="{E0F610D6-297C-9C47-08F9-DE562DA935DC}"/>
              </a:ext>
            </a:extLst>
          </p:cNvPr>
          <p:cNvGrpSpPr/>
          <p:nvPr/>
        </p:nvGrpSpPr>
        <p:grpSpPr>
          <a:xfrm>
            <a:off x="4316017" y="5211512"/>
            <a:ext cx="3611033" cy="1069966"/>
            <a:chOff x="4316017" y="5059115"/>
            <a:chExt cx="3611033" cy="1069966"/>
          </a:xfrm>
        </p:grpSpPr>
        <p:pic>
          <p:nvPicPr>
            <p:cNvPr id="24" name="Picture 23">
              <a:extLst>
                <a:ext uri="{FF2B5EF4-FFF2-40B4-BE49-F238E27FC236}">
                  <a16:creationId xmlns:a16="http://schemas.microsoft.com/office/drawing/2014/main" id="{0D6E9B36-88FE-1D5A-468F-14008229282A}"/>
                </a:ext>
              </a:extLst>
            </p:cNvPr>
            <p:cNvPicPr>
              <a:picLocks noChangeAspect="1"/>
            </p:cNvPicPr>
            <p:nvPr/>
          </p:nvPicPr>
          <p:blipFill>
            <a:blip r:embed="rId5"/>
            <a:stretch>
              <a:fillRect/>
            </a:stretch>
          </p:blipFill>
          <p:spPr>
            <a:xfrm>
              <a:off x="7010626" y="5912345"/>
              <a:ext cx="750435" cy="159815"/>
            </a:xfrm>
            <a:prstGeom prst="rect">
              <a:avLst/>
            </a:prstGeom>
          </p:spPr>
        </p:pic>
        <p:pic>
          <p:nvPicPr>
            <p:cNvPr id="25" name="Picture 24">
              <a:extLst>
                <a:ext uri="{FF2B5EF4-FFF2-40B4-BE49-F238E27FC236}">
                  <a16:creationId xmlns:a16="http://schemas.microsoft.com/office/drawing/2014/main" id="{17B876A8-65ED-E35C-E2A1-96E6F96EE3CC}"/>
                </a:ext>
              </a:extLst>
            </p:cNvPr>
            <p:cNvPicPr>
              <a:picLocks noChangeAspect="1"/>
            </p:cNvPicPr>
            <p:nvPr/>
          </p:nvPicPr>
          <p:blipFill>
            <a:blip r:embed="rId6"/>
            <a:stretch>
              <a:fillRect/>
            </a:stretch>
          </p:blipFill>
          <p:spPr>
            <a:xfrm>
              <a:off x="7018889" y="5059115"/>
              <a:ext cx="440747" cy="184782"/>
            </a:xfrm>
            <a:prstGeom prst="rect">
              <a:avLst/>
            </a:prstGeom>
          </p:spPr>
        </p:pic>
        <p:pic>
          <p:nvPicPr>
            <p:cNvPr id="27" name="Picture 26">
              <a:extLst>
                <a:ext uri="{FF2B5EF4-FFF2-40B4-BE49-F238E27FC236}">
                  <a16:creationId xmlns:a16="http://schemas.microsoft.com/office/drawing/2014/main" id="{B8494461-54C8-4C8B-B161-F21A375D500E}"/>
                </a:ext>
              </a:extLst>
            </p:cNvPr>
            <p:cNvPicPr>
              <a:picLocks noChangeAspect="1"/>
            </p:cNvPicPr>
            <p:nvPr/>
          </p:nvPicPr>
          <p:blipFill>
            <a:blip r:embed="rId7"/>
            <a:stretch>
              <a:fillRect/>
            </a:stretch>
          </p:blipFill>
          <p:spPr>
            <a:xfrm>
              <a:off x="6971223" y="5657981"/>
              <a:ext cx="577929" cy="195954"/>
            </a:xfrm>
            <a:prstGeom prst="rect">
              <a:avLst/>
            </a:prstGeom>
          </p:spPr>
        </p:pic>
        <p:pic>
          <p:nvPicPr>
            <p:cNvPr id="28" name="Picture 27">
              <a:extLst>
                <a:ext uri="{FF2B5EF4-FFF2-40B4-BE49-F238E27FC236}">
                  <a16:creationId xmlns:a16="http://schemas.microsoft.com/office/drawing/2014/main" id="{4CF62800-1660-C796-FA0A-2CB7824B0EF7}"/>
                </a:ext>
              </a:extLst>
            </p:cNvPr>
            <p:cNvPicPr>
              <a:picLocks noChangeAspect="1"/>
            </p:cNvPicPr>
            <p:nvPr/>
          </p:nvPicPr>
          <p:blipFill>
            <a:blip r:embed="rId8"/>
            <a:stretch>
              <a:fillRect/>
            </a:stretch>
          </p:blipFill>
          <p:spPr>
            <a:xfrm>
              <a:off x="7018889" y="5315595"/>
              <a:ext cx="482598" cy="238660"/>
            </a:xfrm>
            <a:prstGeom prst="rect">
              <a:avLst/>
            </a:prstGeom>
          </p:spPr>
        </p:pic>
        <p:pic>
          <p:nvPicPr>
            <p:cNvPr id="29" name="Picture 28">
              <a:extLst>
                <a:ext uri="{FF2B5EF4-FFF2-40B4-BE49-F238E27FC236}">
                  <a16:creationId xmlns:a16="http://schemas.microsoft.com/office/drawing/2014/main" id="{B0599C49-89AB-7676-556B-48CA215A7F23}"/>
                </a:ext>
              </a:extLst>
            </p:cNvPr>
            <p:cNvPicPr>
              <a:picLocks noChangeAspect="1"/>
            </p:cNvPicPr>
            <p:nvPr/>
          </p:nvPicPr>
          <p:blipFill>
            <a:blip r:embed="rId9"/>
            <a:stretch>
              <a:fillRect/>
            </a:stretch>
          </p:blipFill>
          <p:spPr>
            <a:xfrm>
              <a:off x="7486303" y="5079306"/>
              <a:ext cx="440747" cy="164591"/>
            </a:xfrm>
            <a:prstGeom prst="rect">
              <a:avLst/>
            </a:prstGeom>
          </p:spPr>
        </p:pic>
        <p:pic>
          <p:nvPicPr>
            <p:cNvPr id="30" name="Picture 29">
              <a:extLst>
                <a:ext uri="{FF2B5EF4-FFF2-40B4-BE49-F238E27FC236}">
                  <a16:creationId xmlns:a16="http://schemas.microsoft.com/office/drawing/2014/main" id="{17C4C42D-17C0-4770-AA39-428A3FAD285A}"/>
                </a:ext>
              </a:extLst>
            </p:cNvPr>
            <p:cNvPicPr>
              <a:picLocks noChangeAspect="1"/>
            </p:cNvPicPr>
            <p:nvPr/>
          </p:nvPicPr>
          <p:blipFill>
            <a:blip r:embed="rId10"/>
            <a:stretch>
              <a:fillRect/>
            </a:stretch>
          </p:blipFill>
          <p:spPr>
            <a:xfrm>
              <a:off x="7234985" y="5434925"/>
              <a:ext cx="658634" cy="370482"/>
            </a:xfrm>
            <a:prstGeom prst="rect">
              <a:avLst/>
            </a:prstGeom>
          </p:spPr>
        </p:pic>
        <p:sp>
          <p:nvSpPr>
            <p:cNvPr id="31" name="TextBox 30">
              <a:extLst>
                <a:ext uri="{FF2B5EF4-FFF2-40B4-BE49-F238E27FC236}">
                  <a16:creationId xmlns:a16="http://schemas.microsoft.com/office/drawing/2014/main" id="{3F5967E6-409D-2F01-7717-8FF10538794B}"/>
                </a:ext>
              </a:extLst>
            </p:cNvPr>
            <p:cNvSpPr txBox="1"/>
            <p:nvPr/>
          </p:nvSpPr>
          <p:spPr>
            <a:xfrm>
              <a:off x="4316017" y="5067252"/>
              <a:ext cx="2633383" cy="1061829"/>
            </a:xfrm>
            <a:prstGeom prst="rect">
              <a:avLst/>
            </a:prstGeom>
            <a:solidFill>
              <a:schemeClr val="bg1">
                <a:lumMod val="85000"/>
              </a:schemeClr>
            </a:solidFill>
          </p:spPr>
          <p:txBody>
            <a:bodyPr wrap="square" rtlCol="0">
              <a:spAutoFit/>
            </a:bodyPr>
            <a:lstStyle/>
            <a:p>
              <a:r>
                <a:rPr lang="ja" sz="900" dirty="0"/>
                <a:t>グローバルIT企業は、事業拡大のため、グローバル・ケイパビリティ・センターの設立や戦略的買収をインドで進めるケースが増えてい</a:t>
              </a:r>
              <a:r>
                <a:rPr lang="ja-JP" altLang="en-US" sz="900" dirty="0"/>
                <a:t>る</a:t>
              </a:r>
              <a:r>
                <a:rPr lang="ja" sz="900" dirty="0"/>
                <a:t>。インドは、豊富な技術系人材、コスト優位性、そして政策支援により、デジタルイノベーション、クラウドエンジニアリング、AI開発の拠点として最適な選択肢となってい</a:t>
              </a:r>
              <a:r>
                <a:rPr lang="ja-JP" altLang="en-US" sz="900" dirty="0"/>
                <a:t>る</a:t>
              </a:r>
              <a:r>
                <a:rPr lang="ja" sz="900" dirty="0"/>
                <a:t>。</a:t>
              </a:r>
              <a:endParaRPr lang="ja" altLang="en-US" sz="900" dirty="0"/>
            </a:p>
          </p:txBody>
        </p:sp>
      </p:grpSp>
      <p:sp>
        <p:nvSpPr>
          <p:cNvPr id="32" name="TextBox 151">
            <a:extLst>
              <a:ext uri="{FF2B5EF4-FFF2-40B4-BE49-F238E27FC236}">
                <a16:creationId xmlns:a16="http://schemas.microsoft.com/office/drawing/2014/main" id="{E7D8D40D-5F9A-4530-9D06-9C78917981C0}"/>
              </a:ext>
            </a:extLst>
          </p:cNvPr>
          <p:cNvSpPr txBox="1"/>
          <p:nvPr/>
        </p:nvSpPr>
        <p:spPr>
          <a:xfrm>
            <a:off x="603671" y="3380894"/>
            <a:ext cx="3663048"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出典：PIB、 </a:t>
            </a:r>
            <a:r>
              <a:rPr lang="ja" sz="800" i="1" err="1">
                <a:latin typeface="Aptos" panose="020B0004020202020204" pitchFamily="34" charset="0"/>
                <a:cs typeface="Poppins" panose="00000500000000000000" pitchFamily="2" charset="0"/>
              </a:rPr>
              <a:t>Nasscom</a:t>
            </a:r>
            <a:r>
              <a:rPr lang="ja" sz="800" i="1">
                <a:latin typeface="Aptos" panose="020B0004020202020204" pitchFamily="34" charset="0"/>
                <a:cs typeface="Poppins" panose="00000500000000000000" pitchFamily="2" charset="0"/>
              </a:rPr>
              <a:t>レポート – 2024</a:t>
            </a:r>
          </a:p>
        </p:txBody>
      </p:sp>
      <p:graphicFrame>
        <p:nvGraphicFramePr>
          <p:cNvPr id="35" name="Chart 34">
            <a:extLst>
              <a:ext uri="{FF2B5EF4-FFF2-40B4-BE49-F238E27FC236}">
                <a16:creationId xmlns:a16="http://schemas.microsoft.com/office/drawing/2014/main" id="{D770B638-0E7B-4ACC-DB95-509A4CA02709}"/>
              </a:ext>
            </a:extLst>
          </p:cNvPr>
          <p:cNvGraphicFramePr/>
          <p:nvPr>
            <p:extLst>
              <p:ext uri="{D42A27DB-BD31-4B8C-83A1-F6EECF244321}">
                <p14:modId xmlns:p14="http://schemas.microsoft.com/office/powerpoint/2010/main" val="1212689501"/>
              </p:ext>
            </p:extLst>
          </p:nvPr>
        </p:nvGraphicFramePr>
        <p:xfrm>
          <a:off x="4316017" y="1744261"/>
          <a:ext cx="3562207" cy="952562"/>
        </p:xfrm>
        <a:graphic>
          <a:graphicData uri="http://schemas.openxmlformats.org/drawingml/2006/chart">
            <c:chart xmlns:c="http://schemas.openxmlformats.org/drawingml/2006/chart" xmlns:r="http://schemas.openxmlformats.org/officeDocument/2006/relationships" r:id="rId11"/>
          </a:graphicData>
        </a:graphic>
      </p:graphicFrame>
      <p:sp>
        <p:nvSpPr>
          <p:cNvPr id="22" name="TextBox 21">
            <a:extLst>
              <a:ext uri="{FF2B5EF4-FFF2-40B4-BE49-F238E27FC236}">
                <a16:creationId xmlns:a16="http://schemas.microsoft.com/office/drawing/2014/main" id="{9A1CABD8-36D1-194A-2BA4-70187195720E}"/>
              </a:ext>
            </a:extLst>
          </p:cNvPr>
          <p:cNvSpPr txBox="1"/>
          <p:nvPr/>
        </p:nvSpPr>
        <p:spPr>
          <a:xfrm>
            <a:off x="5030059" y="1734655"/>
            <a:ext cx="2108269" cy="246221"/>
          </a:xfrm>
          <a:prstGeom prst="rect">
            <a:avLst/>
          </a:prstGeom>
          <a:noFill/>
        </p:spPr>
        <p:txBody>
          <a:bodyPr wrap="none" rtlCol="0">
            <a:spAutoFit/>
          </a:bodyPr>
          <a:lstStyle/>
          <a:p>
            <a:pPr algn="ctr"/>
            <a:r>
              <a:rPr lang="ja" sz="1000" b="1" dirty="0">
                <a:latin typeface="Poppins" panose="00000500000000000000" pitchFamily="2" charset="0"/>
                <a:cs typeface="Poppins" panose="00000500000000000000" pitchFamily="2" charset="0"/>
              </a:rPr>
              <a:t>インドのデータセンター市場投資</a:t>
            </a:r>
            <a:endParaRPr lang="en-IN" sz="1000" b="1" dirty="0">
              <a:latin typeface="Poppins" panose="00000500000000000000" pitchFamily="2" charset="0"/>
              <a:cs typeface="Poppins" panose="00000500000000000000" pitchFamily="2" charset="0"/>
            </a:endParaRPr>
          </a:p>
        </p:txBody>
      </p:sp>
      <p:sp>
        <p:nvSpPr>
          <p:cNvPr id="23" name="TextBox 22">
            <a:extLst>
              <a:ext uri="{FF2B5EF4-FFF2-40B4-BE49-F238E27FC236}">
                <a16:creationId xmlns:a16="http://schemas.microsoft.com/office/drawing/2014/main" id="{58475B50-FF78-885F-B019-96CFCF5156C0}"/>
              </a:ext>
            </a:extLst>
          </p:cNvPr>
          <p:cNvSpPr txBox="1"/>
          <p:nvPr/>
        </p:nvSpPr>
        <p:spPr>
          <a:xfrm>
            <a:off x="4339836" y="2787473"/>
            <a:ext cx="3538388" cy="507831"/>
          </a:xfrm>
          <a:prstGeom prst="rect">
            <a:avLst/>
          </a:prstGeom>
          <a:solidFill>
            <a:srgbClr val="C00000"/>
          </a:solidFill>
        </p:spPr>
        <p:txBody>
          <a:bodyPr wrap="square" rtlCol="0">
            <a:spAutoFit/>
          </a:bodyPr>
          <a:lstStyle/>
          <a:p>
            <a:r>
              <a:rPr lang="ja" sz="900" b="1" dirty="0">
                <a:solidFill>
                  <a:schemeClr val="bg1"/>
                </a:solidFill>
                <a:latin typeface="Poppins" panose="00000500000000000000" pitchFamily="2" charset="0"/>
                <a:cs typeface="Poppins" panose="00000500000000000000" pitchFamily="2" charset="0"/>
              </a:rPr>
              <a:t>2026 年までにデータセンターの容量が倍増し</a:t>
            </a:r>
            <a:r>
              <a:rPr lang="ja" sz="900" dirty="0">
                <a:solidFill>
                  <a:schemeClr val="bg1"/>
                </a:solidFill>
              </a:rPr>
              <a:t>、累計 280 億米ドルの投資が行われることで、IT 企業は世界中の顧客向けに SaaS、AI、分析の提供を拡大できるようにな</a:t>
            </a:r>
            <a:r>
              <a:rPr lang="ja-JP" altLang="en-US" sz="900" dirty="0">
                <a:solidFill>
                  <a:schemeClr val="bg1"/>
                </a:solidFill>
              </a:rPr>
              <a:t>る</a:t>
            </a:r>
            <a:r>
              <a:rPr lang="ja" sz="900" dirty="0">
                <a:solidFill>
                  <a:schemeClr val="bg1"/>
                </a:solidFill>
              </a:rPr>
              <a:t>。</a:t>
            </a:r>
            <a:endParaRPr lang="en-IN" sz="900" dirty="0">
              <a:solidFill>
                <a:schemeClr val="bg1"/>
              </a:solidFill>
            </a:endParaRPr>
          </a:p>
        </p:txBody>
      </p:sp>
      <p:sp>
        <p:nvSpPr>
          <p:cNvPr id="33" name="TextBox 151">
            <a:extLst>
              <a:ext uri="{FF2B5EF4-FFF2-40B4-BE49-F238E27FC236}">
                <a16:creationId xmlns:a16="http://schemas.microsoft.com/office/drawing/2014/main" id="{58183F81-2B70-CBCF-B0F0-D4D527F23F48}"/>
              </a:ext>
            </a:extLst>
          </p:cNvPr>
          <p:cNvSpPr txBox="1"/>
          <p:nvPr/>
        </p:nvSpPr>
        <p:spPr>
          <a:xfrm>
            <a:off x="4258951" y="2569423"/>
            <a:ext cx="3663048"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出典：IBEFレポート – 2024</a:t>
            </a:r>
          </a:p>
        </p:txBody>
      </p:sp>
      <p:sp>
        <p:nvSpPr>
          <p:cNvPr id="34" name="TextBox 33">
            <a:extLst>
              <a:ext uri="{FF2B5EF4-FFF2-40B4-BE49-F238E27FC236}">
                <a16:creationId xmlns:a16="http://schemas.microsoft.com/office/drawing/2014/main" id="{177E0C97-7661-C5D5-FC97-A555A32B7C81}"/>
              </a:ext>
            </a:extLst>
          </p:cNvPr>
          <p:cNvSpPr txBox="1"/>
          <p:nvPr/>
        </p:nvSpPr>
        <p:spPr>
          <a:xfrm>
            <a:off x="4339835" y="3323362"/>
            <a:ext cx="3538385" cy="784830"/>
          </a:xfrm>
          <a:prstGeom prst="rect">
            <a:avLst/>
          </a:prstGeom>
          <a:solidFill>
            <a:srgbClr val="C00000"/>
          </a:solidFill>
        </p:spPr>
        <p:txBody>
          <a:bodyPr wrap="square" rtlCol="0">
            <a:spAutoFit/>
          </a:bodyPr>
          <a:lstStyle/>
          <a:p>
            <a:r>
              <a:rPr lang="ja" sz="900" dirty="0">
                <a:solidFill>
                  <a:schemeClr val="bg1"/>
                </a:solidFill>
              </a:rPr>
              <a:t>リライアンスの今後の巨大データセンターや AWS の 40 億ドルの投資などのプロジェクトは、</a:t>
            </a:r>
            <a:r>
              <a:rPr lang="ja" sz="900" b="1" dirty="0">
                <a:solidFill>
                  <a:schemeClr val="bg1"/>
                </a:solidFill>
                <a:latin typeface="Poppins" panose="00000500000000000000" pitchFamily="2" charset="0"/>
                <a:cs typeface="Poppins" panose="00000500000000000000" pitchFamily="2" charset="0"/>
              </a:rPr>
              <a:t>クラウドと AI に対する需要の高まりを反映しており</a:t>
            </a:r>
            <a:r>
              <a:rPr lang="ja" sz="900" dirty="0">
                <a:solidFill>
                  <a:schemeClr val="bg1"/>
                </a:solidFill>
              </a:rPr>
              <a:t>、アーキテクチャ、サイバーセキュリティ、マネージドソリューションの分野で IT サービスの新たな道を開いてい</a:t>
            </a:r>
            <a:r>
              <a:rPr lang="ja-JP" altLang="en-US" sz="900" dirty="0">
                <a:solidFill>
                  <a:schemeClr val="bg1"/>
                </a:solidFill>
              </a:rPr>
              <a:t>る。</a:t>
            </a:r>
            <a:endParaRPr lang="en-IN" sz="900" dirty="0">
              <a:solidFill>
                <a:schemeClr val="bg1"/>
              </a:solidFill>
            </a:endParaRPr>
          </a:p>
        </p:txBody>
      </p:sp>
      <p:sp>
        <p:nvSpPr>
          <p:cNvPr id="37" name="TextBox 36">
            <a:extLst>
              <a:ext uri="{FF2B5EF4-FFF2-40B4-BE49-F238E27FC236}">
                <a16:creationId xmlns:a16="http://schemas.microsoft.com/office/drawing/2014/main" id="{7A5372CD-C200-7B7D-DDF3-B7F18AA2A4E3}"/>
              </a:ext>
            </a:extLst>
          </p:cNvPr>
          <p:cNvSpPr txBox="1"/>
          <p:nvPr/>
        </p:nvSpPr>
        <p:spPr>
          <a:xfrm>
            <a:off x="4339358" y="4158279"/>
            <a:ext cx="3538386" cy="646331"/>
          </a:xfrm>
          <a:prstGeom prst="rect">
            <a:avLst/>
          </a:prstGeom>
          <a:solidFill>
            <a:srgbClr val="C00000"/>
          </a:solidFill>
        </p:spPr>
        <p:txBody>
          <a:bodyPr wrap="square" rtlCol="0">
            <a:spAutoFit/>
          </a:bodyPr>
          <a:lstStyle/>
          <a:p>
            <a:r>
              <a:rPr lang="ja" sz="900" dirty="0">
                <a:solidFill>
                  <a:schemeClr val="bg1"/>
                </a:solidFill>
              </a:rPr>
              <a:t>2025年までに200万人のクラウド専門家が必要とされており、インドの</a:t>
            </a:r>
            <a:r>
              <a:rPr lang="ja" sz="900" b="1" dirty="0">
                <a:solidFill>
                  <a:schemeClr val="bg1"/>
                </a:solidFill>
                <a:latin typeface="Poppins" panose="00000500000000000000" pitchFamily="2" charset="0"/>
                <a:cs typeface="Poppins" panose="00000500000000000000" pitchFamily="2" charset="0"/>
              </a:rPr>
              <a:t>人材プールの成長は</a:t>
            </a:r>
            <a:r>
              <a:rPr lang="ja" sz="900" dirty="0">
                <a:solidFill>
                  <a:schemeClr val="bg1"/>
                </a:solidFill>
              </a:rPr>
              <a:t>、DevOps、インフラストラクチャ、データエンジニアリングのグローバルハブとしての地位を高めてい</a:t>
            </a:r>
            <a:r>
              <a:rPr lang="ja-JP" altLang="en-US" sz="900" dirty="0">
                <a:solidFill>
                  <a:schemeClr val="bg1"/>
                </a:solidFill>
              </a:rPr>
              <a:t>る。</a:t>
            </a:r>
            <a:endParaRPr lang="en-IN" sz="900" dirty="0">
              <a:solidFill>
                <a:schemeClr val="bg1"/>
              </a:solidFill>
            </a:endParaRPr>
          </a:p>
        </p:txBody>
      </p:sp>
      <p:sp>
        <p:nvSpPr>
          <p:cNvPr id="39" name="TextBox 38">
            <a:extLst>
              <a:ext uri="{FF2B5EF4-FFF2-40B4-BE49-F238E27FC236}">
                <a16:creationId xmlns:a16="http://schemas.microsoft.com/office/drawing/2014/main" id="{1A9493D6-43D7-C710-7B56-898C627F288F}"/>
              </a:ext>
            </a:extLst>
          </p:cNvPr>
          <p:cNvSpPr txBox="1"/>
          <p:nvPr/>
        </p:nvSpPr>
        <p:spPr>
          <a:xfrm>
            <a:off x="4697305" y="4894294"/>
            <a:ext cx="2786339" cy="246221"/>
          </a:xfrm>
          <a:prstGeom prst="rect">
            <a:avLst/>
          </a:prstGeom>
          <a:noFill/>
        </p:spPr>
        <p:txBody>
          <a:bodyPr wrap="none" rtlCol="0">
            <a:spAutoFit/>
          </a:bodyPr>
          <a:lstStyle/>
          <a:p>
            <a:pPr algn="ctr"/>
            <a:r>
              <a:rPr lang="ja" sz="1000" b="1" dirty="0">
                <a:latin typeface="Poppins" panose="00000500000000000000" pitchFamily="2" charset="0"/>
                <a:cs typeface="Poppins" panose="00000500000000000000" pitchFamily="2" charset="0"/>
              </a:rPr>
              <a:t>インドでGCCの拡大を目指すグローバル企業</a:t>
            </a:r>
            <a:endParaRPr lang="en-IN" sz="1000" b="1" dirty="0">
              <a:latin typeface="Poppins" panose="00000500000000000000" pitchFamily="2" charset="0"/>
              <a:cs typeface="Poppins" panose="00000500000000000000" pitchFamily="2" charset="0"/>
            </a:endParaRPr>
          </a:p>
        </p:txBody>
      </p:sp>
      <p:pic>
        <p:nvPicPr>
          <p:cNvPr id="40" name="Picture 39">
            <a:extLst>
              <a:ext uri="{FF2B5EF4-FFF2-40B4-BE49-F238E27FC236}">
                <a16:creationId xmlns:a16="http://schemas.microsoft.com/office/drawing/2014/main" id="{98284E36-C2C8-927B-B61F-077635A480F8}"/>
              </a:ext>
            </a:extLst>
          </p:cNvPr>
          <p:cNvPicPr>
            <a:picLocks noChangeAspect="1"/>
          </p:cNvPicPr>
          <p:nvPr/>
        </p:nvPicPr>
        <p:blipFill>
          <a:blip r:embed="rId12"/>
          <a:stretch>
            <a:fillRect/>
          </a:stretch>
        </p:blipFill>
        <p:spPr>
          <a:xfrm>
            <a:off x="8155849" y="3008626"/>
            <a:ext cx="1921933" cy="779309"/>
          </a:xfrm>
          <a:prstGeom prst="rect">
            <a:avLst/>
          </a:prstGeom>
        </p:spPr>
      </p:pic>
      <p:sp>
        <p:nvSpPr>
          <p:cNvPr id="41" name="TextBox 40">
            <a:extLst>
              <a:ext uri="{FF2B5EF4-FFF2-40B4-BE49-F238E27FC236}">
                <a16:creationId xmlns:a16="http://schemas.microsoft.com/office/drawing/2014/main" id="{BB999849-63A6-92D4-56E5-416A73C2D480}"/>
              </a:ext>
            </a:extLst>
          </p:cNvPr>
          <p:cNvSpPr txBox="1"/>
          <p:nvPr/>
        </p:nvSpPr>
        <p:spPr>
          <a:xfrm>
            <a:off x="7976827" y="3632113"/>
            <a:ext cx="3732570" cy="1015663"/>
          </a:xfrm>
          <a:prstGeom prst="rect">
            <a:avLst/>
          </a:prstGeom>
          <a:solidFill>
            <a:schemeClr val="bg1">
              <a:lumMod val="85000"/>
            </a:schemeClr>
          </a:solidFill>
        </p:spPr>
        <p:txBody>
          <a:bodyPr wrap="square" rtlCol="0">
            <a:spAutoFit/>
          </a:bodyPr>
          <a:lstStyle/>
          <a:p>
            <a:r>
              <a:rPr lang="ja" sz="1000" dirty="0"/>
              <a:t>ITサービス企業キャップジェミニは、インドに拠点を置くビジネスプロセスマネジメント企業WNSグローバル・サービスを約30億米ドルで買収すると発表した。この戦略的買収は、AIを活用したビジネスプロセスサービスにおけるキャップジェミニの能力を強化し、デジタルトランスフォーメーションにおけるプレゼンスを強化することを目的としている。</a:t>
            </a:r>
            <a:endParaRPr lang="en-US" altLang="ja" sz="1000" dirty="0"/>
          </a:p>
        </p:txBody>
      </p:sp>
      <p:sp>
        <p:nvSpPr>
          <p:cNvPr id="42" name="TextBox 41">
            <a:extLst>
              <a:ext uri="{FF2B5EF4-FFF2-40B4-BE49-F238E27FC236}">
                <a16:creationId xmlns:a16="http://schemas.microsoft.com/office/drawing/2014/main" id="{C92895CF-586F-98BE-01F4-0C64AFA1AA41}"/>
              </a:ext>
            </a:extLst>
          </p:cNvPr>
          <p:cNvSpPr txBox="1"/>
          <p:nvPr/>
        </p:nvSpPr>
        <p:spPr>
          <a:xfrm>
            <a:off x="7976827" y="5117249"/>
            <a:ext cx="3732570" cy="1169551"/>
          </a:xfrm>
          <a:prstGeom prst="rect">
            <a:avLst/>
          </a:prstGeom>
          <a:solidFill>
            <a:schemeClr val="bg1">
              <a:lumMod val="85000"/>
            </a:schemeClr>
          </a:solidFill>
        </p:spPr>
        <p:txBody>
          <a:bodyPr wrap="square" rtlCol="0">
            <a:spAutoFit/>
          </a:bodyPr>
          <a:lstStyle/>
          <a:p>
            <a:r>
              <a:rPr lang="en-IN" altLang="ja" sz="1000" dirty="0"/>
              <a:t>TPG</a:t>
            </a:r>
            <a:r>
              <a:rPr lang="ja-JP" altLang="en-US" sz="1000" dirty="0"/>
              <a:t>が出資するデジタルエンジニアリング</a:t>
            </a:r>
            <a:r>
              <a:rPr lang="en-US" altLang="ja-JP" sz="1000" dirty="0"/>
              <a:t>/</a:t>
            </a:r>
            <a:r>
              <a:rPr lang="en-IN" altLang="ja" sz="1000" dirty="0"/>
              <a:t>AI</a:t>
            </a:r>
            <a:r>
              <a:rPr lang="ja-JP" altLang="en-US" sz="1000" dirty="0"/>
              <a:t>ソリューション企業</a:t>
            </a:r>
            <a:r>
              <a:rPr lang="en-IN" altLang="ja" sz="1000" dirty="0" err="1"/>
              <a:t>Altimetrik</a:t>
            </a:r>
            <a:r>
              <a:rPr lang="ja-JP" altLang="en-US" sz="1000" dirty="0"/>
              <a:t>は、</a:t>
            </a:r>
            <a:r>
              <a:rPr lang="en-US" altLang="ja-JP" sz="1000" dirty="0"/>
              <a:t> 2025</a:t>
            </a:r>
            <a:r>
              <a:rPr lang="ja-JP" altLang="en-US" sz="1000" dirty="0"/>
              <a:t>年後半に、</a:t>
            </a:r>
            <a:r>
              <a:rPr lang="en-IN" altLang="ja" sz="1000" dirty="0"/>
              <a:t>SLK Software</a:t>
            </a:r>
            <a:r>
              <a:rPr lang="ja-JP" altLang="en-US" sz="1000" dirty="0"/>
              <a:t>を約</a:t>
            </a:r>
            <a:r>
              <a:rPr lang="en-US" altLang="ja-JP" sz="1000" dirty="0"/>
              <a:t>6</a:t>
            </a:r>
            <a:r>
              <a:rPr lang="ja-JP" altLang="en-US" sz="1000" dirty="0"/>
              <a:t>億米ドルで買収予定。合併後の企業は</a:t>
            </a:r>
            <a:r>
              <a:rPr lang="en-US" altLang="ja-JP" sz="1000" dirty="0"/>
              <a:t>1</a:t>
            </a:r>
            <a:r>
              <a:rPr lang="ja-JP" altLang="en-US" sz="1000" dirty="0"/>
              <a:t>万人以上の従業員を擁し、フォーチュン</a:t>
            </a:r>
            <a:r>
              <a:rPr lang="en-US" altLang="ja-JP" sz="1000" dirty="0"/>
              <a:t>500</a:t>
            </a:r>
            <a:r>
              <a:rPr lang="ja-JP" altLang="en-US" sz="1000" dirty="0"/>
              <a:t>企業を含む</a:t>
            </a:r>
            <a:r>
              <a:rPr lang="en-US" altLang="ja-JP" sz="1000" dirty="0"/>
              <a:t>150</a:t>
            </a:r>
            <a:r>
              <a:rPr lang="ja-JP" altLang="en-US" sz="1000" dirty="0"/>
              <a:t>社以上のグローバル顧客にサービスを提供する。また、</a:t>
            </a:r>
            <a:r>
              <a:rPr lang="en-IN" altLang="ja" sz="1000" dirty="0"/>
              <a:t>BFSI</a:t>
            </a:r>
            <a:r>
              <a:rPr lang="ja" altLang="en-IN" sz="1000" dirty="0"/>
              <a:t>、</a:t>
            </a:r>
            <a:r>
              <a:rPr lang="ja-JP" altLang="en-US" sz="1000" dirty="0"/>
              <a:t>製造、ライフサイエンス、テクノロジーなどの業界において、</a:t>
            </a:r>
            <a:r>
              <a:rPr lang="en-IN" altLang="ja" sz="1000" dirty="0"/>
              <a:t>OpenAI</a:t>
            </a:r>
            <a:r>
              <a:rPr lang="ja" altLang="en-IN" sz="1000" dirty="0"/>
              <a:t>、</a:t>
            </a:r>
            <a:r>
              <a:rPr lang="en-IN" altLang="ja" sz="1000" dirty="0"/>
              <a:t>AWS</a:t>
            </a:r>
            <a:r>
              <a:rPr lang="ja" altLang="en-IN" sz="1000" dirty="0"/>
              <a:t>、</a:t>
            </a:r>
            <a:r>
              <a:rPr lang="en-IN" altLang="ja" sz="1000" dirty="0"/>
              <a:t>Snowflake</a:t>
            </a:r>
            <a:r>
              <a:rPr lang="ja" altLang="en-IN" sz="1000" dirty="0"/>
              <a:t>、</a:t>
            </a:r>
            <a:r>
              <a:rPr lang="en-IN" altLang="ja" sz="1000" dirty="0"/>
              <a:t>Databricks</a:t>
            </a:r>
            <a:r>
              <a:rPr lang="ja-JP" altLang="en-US" sz="1000" dirty="0"/>
              <a:t>とのパートナーシップを維持する。</a:t>
            </a:r>
            <a:endParaRPr lang="en-US" altLang="ja" sz="1000" dirty="0"/>
          </a:p>
        </p:txBody>
      </p:sp>
      <p:pic>
        <p:nvPicPr>
          <p:cNvPr id="43" name="Picture 42">
            <a:extLst>
              <a:ext uri="{FF2B5EF4-FFF2-40B4-BE49-F238E27FC236}">
                <a16:creationId xmlns:a16="http://schemas.microsoft.com/office/drawing/2014/main" id="{833A3960-B224-023E-EAF9-18C284F93C53}"/>
              </a:ext>
            </a:extLst>
          </p:cNvPr>
          <p:cNvPicPr>
            <a:picLocks noChangeAspect="1"/>
          </p:cNvPicPr>
          <p:nvPr/>
        </p:nvPicPr>
        <p:blipFill>
          <a:blip r:embed="rId13"/>
          <a:srcRect t="30927" b="30270"/>
          <a:stretch>
            <a:fillRect/>
          </a:stretch>
        </p:blipFill>
        <p:spPr>
          <a:xfrm>
            <a:off x="8153263" y="4732510"/>
            <a:ext cx="1686718" cy="327250"/>
          </a:xfrm>
          <a:prstGeom prst="rect">
            <a:avLst/>
          </a:prstGeom>
        </p:spPr>
      </p:pic>
      <p:pic>
        <p:nvPicPr>
          <p:cNvPr id="44" name="Picture 43">
            <a:extLst>
              <a:ext uri="{FF2B5EF4-FFF2-40B4-BE49-F238E27FC236}">
                <a16:creationId xmlns:a16="http://schemas.microsoft.com/office/drawing/2014/main" id="{1AA3F4AC-61BE-1042-5C75-1B5C89376FE3}"/>
              </a:ext>
            </a:extLst>
          </p:cNvPr>
          <p:cNvPicPr>
            <a:picLocks noChangeAspect="1"/>
          </p:cNvPicPr>
          <p:nvPr/>
        </p:nvPicPr>
        <p:blipFill>
          <a:blip r:embed="rId14"/>
          <a:stretch>
            <a:fillRect/>
          </a:stretch>
        </p:blipFill>
        <p:spPr>
          <a:xfrm>
            <a:off x="10161637" y="4728643"/>
            <a:ext cx="1077550" cy="342122"/>
          </a:xfrm>
          <a:prstGeom prst="rect">
            <a:avLst/>
          </a:prstGeom>
        </p:spPr>
      </p:pic>
      <p:pic>
        <p:nvPicPr>
          <p:cNvPr id="45" name="Picture 44">
            <a:extLst>
              <a:ext uri="{FF2B5EF4-FFF2-40B4-BE49-F238E27FC236}">
                <a16:creationId xmlns:a16="http://schemas.microsoft.com/office/drawing/2014/main" id="{B4A2924D-82C0-A923-BDF7-C97FB3CBD984}"/>
              </a:ext>
            </a:extLst>
          </p:cNvPr>
          <p:cNvPicPr>
            <a:picLocks noChangeAspect="1"/>
          </p:cNvPicPr>
          <p:nvPr/>
        </p:nvPicPr>
        <p:blipFill>
          <a:blip r:embed="rId15"/>
          <a:stretch>
            <a:fillRect/>
          </a:stretch>
        </p:blipFill>
        <p:spPr>
          <a:xfrm>
            <a:off x="10306442" y="3224143"/>
            <a:ext cx="872749" cy="305462"/>
          </a:xfrm>
          <a:prstGeom prst="rect">
            <a:avLst/>
          </a:prstGeom>
        </p:spPr>
      </p:pic>
      <p:sp>
        <p:nvSpPr>
          <p:cNvPr id="26" name="Slide Number Placeholder 25">
            <a:extLst>
              <a:ext uri="{FF2B5EF4-FFF2-40B4-BE49-F238E27FC236}">
                <a16:creationId xmlns:a16="http://schemas.microsoft.com/office/drawing/2014/main" id="{60176B75-98B6-DAA7-F88F-CD3353950FFA}"/>
              </a:ext>
            </a:extLst>
          </p:cNvPr>
          <p:cNvSpPr>
            <a:spLocks noGrp="1"/>
          </p:cNvSpPr>
          <p:nvPr>
            <p:ph type="sldNum" sz="quarter" idx="12"/>
          </p:nvPr>
        </p:nvSpPr>
        <p:spPr/>
        <p:txBody>
          <a:bodyPr/>
          <a:lstStyle/>
          <a:p>
            <a:fld id="{F57510DD-BC01-452C-839D-799B49A94BF7}" type="slidenum">
              <a:rPr lang="en-IN" smtClean="0"/>
              <a:t>23</a:t>
            </a:fld>
            <a:endParaRPr lang="en-IN"/>
          </a:p>
        </p:txBody>
      </p:sp>
    </p:spTree>
    <p:extLst>
      <p:ext uri="{BB962C8B-B14F-4D97-AF65-F5344CB8AC3E}">
        <p14:creationId xmlns:p14="http://schemas.microsoft.com/office/powerpoint/2010/main" val="1745900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633" y="0"/>
            <a:ext cx="12202633" cy="6857999"/>
            <a:chOff x="0" y="0"/>
            <a:chExt cx="12202633" cy="6857999"/>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0" y="0"/>
              <a:ext cx="11293886" cy="2144389"/>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11288763" y="0"/>
              <a:ext cx="913870" cy="6003721"/>
            </a:xfrm>
            <a:prstGeom prst="rect">
              <a:avLst/>
            </a:prstGeom>
          </p:spPr>
        </p:pic>
        <p:pic>
          <p:nvPicPr>
            <p:cNvPr id="5" name="object 5"/>
            <p:cNvPicPr/>
            <p:nvPr/>
          </p:nvPicPr>
          <p:blipFill>
            <a:blip r:embed="rId5" cstate="email">
              <a:extLst>
                <a:ext uri="{28A0092B-C50C-407E-A947-70E740481C1C}">
                  <a14:useLocalDpi xmlns:a14="http://schemas.microsoft.com/office/drawing/2010/main"/>
                </a:ext>
              </a:extLst>
            </a:blip>
            <a:stretch>
              <a:fillRect/>
            </a:stretch>
          </p:blipFill>
          <p:spPr>
            <a:xfrm>
              <a:off x="0" y="2139264"/>
              <a:ext cx="11293886" cy="2150046"/>
            </a:xfrm>
            <a:prstGeom prst="rect">
              <a:avLst/>
            </a:prstGeom>
          </p:spPr>
        </p:pic>
        <p:pic>
          <p:nvPicPr>
            <p:cNvPr id="6" name="object 6"/>
            <p:cNvPicPr/>
            <p:nvPr/>
          </p:nvPicPr>
          <p:blipFill>
            <a:blip r:embed="rId6" cstate="email">
              <a:extLst>
                <a:ext uri="{28A0092B-C50C-407E-A947-70E740481C1C}">
                  <a14:useLocalDpi xmlns:a14="http://schemas.microsoft.com/office/drawing/2010/main"/>
                </a:ext>
              </a:extLst>
            </a:blip>
            <a:stretch>
              <a:fillRect/>
            </a:stretch>
          </p:blipFill>
          <p:spPr>
            <a:xfrm>
              <a:off x="0" y="4284193"/>
              <a:ext cx="11293886" cy="2150045"/>
            </a:xfrm>
            <a:prstGeom prst="rect">
              <a:avLst/>
            </a:prstGeom>
          </p:spPr>
        </p:pic>
        <p:pic>
          <p:nvPicPr>
            <p:cNvPr id="7" name="object 7"/>
            <p:cNvPicPr/>
            <p:nvPr/>
          </p:nvPicPr>
          <p:blipFill>
            <a:blip r:embed="rId7" cstate="email">
              <a:extLst>
                <a:ext uri="{28A0092B-C50C-407E-A947-70E740481C1C}">
                  <a14:useLocalDpi xmlns:a14="http://schemas.microsoft.com/office/drawing/2010/main"/>
                </a:ext>
              </a:extLst>
            </a:blip>
            <a:stretch>
              <a:fillRect/>
            </a:stretch>
          </p:blipFill>
          <p:spPr>
            <a:xfrm>
              <a:off x="11288763" y="5998603"/>
              <a:ext cx="913870" cy="859396"/>
            </a:xfrm>
            <a:prstGeom prst="rect">
              <a:avLst/>
            </a:prstGeom>
          </p:spPr>
        </p:pic>
        <p:pic>
          <p:nvPicPr>
            <p:cNvPr id="8" name="object 8"/>
            <p:cNvPicPr/>
            <p:nvPr/>
          </p:nvPicPr>
          <p:blipFill>
            <a:blip r:embed="rId8" cstate="email">
              <a:extLst>
                <a:ext uri="{28A0092B-C50C-407E-A947-70E740481C1C}">
                  <a14:useLocalDpi xmlns:a14="http://schemas.microsoft.com/office/drawing/2010/main"/>
                </a:ext>
              </a:extLst>
            </a:blip>
            <a:stretch>
              <a:fillRect/>
            </a:stretch>
          </p:blipFill>
          <p:spPr>
            <a:xfrm>
              <a:off x="0" y="6429122"/>
              <a:ext cx="11293886" cy="428877"/>
            </a:xfrm>
            <a:prstGeom prst="rect">
              <a:avLst/>
            </a:prstGeom>
          </p:spPr>
        </p:pic>
        <p:sp>
          <p:nvSpPr>
            <p:cNvPr id="9" name="object 9"/>
            <p:cNvSpPr/>
            <p:nvPr/>
          </p:nvSpPr>
          <p:spPr>
            <a:xfrm>
              <a:off x="3534366" y="632163"/>
              <a:ext cx="626110" cy="946150"/>
            </a:xfrm>
            <a:custGeom>
              <a:avLst/>
              <a:gdLst/>
              <a:ahLst/>
              <a:cxnLst/>
              <a:rect l="l" t="t" r="r" b="b"/>
              <a:pathLst>
                <a:path w="626110" h="946150">
                  <a:moveTo>
                    <a:pt x="312621" y="0"/>
                  </a:moveTo>
                  <a:lnTo>
                    <a:pt x="306874" y="1737"/>
                  </a:lnTo>
                  <a:lnTo>
                    <a:pt x="303020" y="6945"/>
                  </a:lnTo>
                  <a:lnTo>
                    <a:pt x="125" y="932089"/>
                  </a:lnTo>
                  <a:lnTo>
                    <a:pt x="0" y="938101"/>
                  </a:lnTo>
                  <a:lnTo>
                    <a:pt x="3035" y="942817"/>
                  </a:lnTo>
                  <a:lnTo>
                    <a:pt x="8092" y="945234"/>
                  </a:lnTo>
                  <a:lnTo>
                    <a:pt x="14032" y="944345"/>
                  </a:lnTo>
                  <a:lnTo>
                    <a:pt x="311262" y="803146"/>
                  </a:lnTo>
                  <a:lnTo>
                    <a:pt x="314387" y="803146"/>
                  </a:lnTo>
                  <a:lnTo>
                    <a:pt x="557454" y="919299"/>
                  </a:lnTo>
                  <a:lnTo>
                    <a:pt x="611846" y="944789"/>
                  </a:lnTo>
                  <a:lnTo>
                    <a:pt x="617770" y="945613"/>
                  </a:lnTo>
                  <a:lnTo>
                    <a:pt x="622795" y="943168"/>
                  </a:lnTo>
                  <a:lnTo>
                    <a:pt x="625803" y="938454"/>
                  </a:lnTo>
                  <a:lnTo>
                    <a:pt x="625676" y="932470"/>
                  </a:lnTo>
                  <a:lnTo>
                    <a:pt x="322223" y="6932"/>
                  </a:lnTo>
                  <a:lnTo>
                    <a:pt x="318368" y="1732"/>
                  </a:lnTo>
                  <a:lnTo>
                    <a:pt x="312621" y="0"/>
                  </a:lnTo>
                  <a:close/>
                </a:path>
              </a:pathLst>
            </a:custGeom>
            <a:solidFill>
              <a:srgbClr val="C7242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 name="object 10"/>
          <p:cNvSpPr txBox="1">
            <a:spLocks noGrp="1"/>
          </p:cNvSpPr>
          <p:nvPr>
            <p:ph type="title"/>
          </p:nvPr>
        </p:nvSpPr>
        <p:spPr>
          <a:xfrm>
            <a:off x="4224511" y="703918"/>
            <a:ext cx="3953870" cy="797654"/>
          </a:xfrm>
          <a:prstGeom prst="rect">
            <a:avLst/>
          </a:prstGeom>
        </p:spPr>
        <p:txBody>
          <a:bodyPr vert="horz" wrap="square" lIns="0" tIns="12700" rIns="0" bIns="0" rtlCol="0">
            <a:spAutoFit/>
          </a:bodyPr>
          <a:lstStyle/>
          <a:p>
            <a:pPr marL="12700">
              <a:lnSpc>
                <a:spcPct val="100000"/>
              </a:lnSpc>
              <a:spcBef>
                <a:spcPts val="100"/>
              </a:spcBef>
            </a:pPr>
            <a:r>
              <a:rPr lang="ja-JP" altLang="en-US" sz="5100" b="1" i="0" dirty="0">
                <a:solidFill>
                  <a:schemeClr val="bg1"/>
                </a:solidFill>
                <a:latin typeface="Poppins" panose="00000500000000000000" pitchFamily="2" charset="0"/>
                <a:cs typeface="Poppins" panose="00000500000000000000" pitchFamily="2" charset="0"/>
              </a:rPr>
              <a:t>問い合わせ先</a:t>
            </a:r>
            <a:endParaRPr sz="5100" b="1" i="0" dirty="0">
              <a:solidFill>
                <a:schemeClr val="bg1"/>
              </a:solidFill>
              <a:latin typeface="Poppins" panose="00000500000000000000" pitchFamily="2" charset="0"/>
              <a:cs typeface="Poppins" panose="00000500000000000000" pitchFamily="2" charset="0"/>
            </a:endParaRPr>
          </a:p>
        </p:txBody>
      </p:sp>
      <p:grpSp>
        <p:nvGrpSpPr>
          <p:cNvPr id="11" name="Group 10">
            <a:extLst>
              <a:ext uri="{FF2B5EF4-FFF2-40B4-BE49-F238E27FC236}">
                <a16:creationId xmlns:a16="http://schemas.microsoft.com/office/drawing/2014/main" id="{EFC52C3F-B280-6EE2-BB40-DC1D021C0676}"/>
              </a:ext>
            </a:extLst>
          </p:cNvPr>
          <p:cNvGrpSpPr/>
          <p:nvPr/>
        </p:nvGrpSpPr>
        <p:grpSpPr>
          <a:xfrm>
            <a:off x="388681" y="1972767"/>
            <a:ext cx="10061910" cy="4562788"/>
            <a:chOff x="422208" y="1997366"/>
            <a:chExt cx="10061910" cy="4562788"/>
          </a:xfrm>
        </p:grpSpPr>
        <p:sp>
          <p:nvSpPr>
            <p:cNvPr id="15" name="object 15"/>
            <p:cNvSpPr txBox="1"/>
            <p:nvPr/>
          </p:nvSpPr>
          <p:spPr>
            <a:xfrm>
              <a:off x="422208" y="1997366"/>
              <a:ext cx="3870119" cy="4562788"/>
            </a:xfrm>
            <a:prstGeom prst="rect">
              <a:avLst/>
            </a:prstGeom>
          </p:spPr>
          <p:txBody>
            <a:bodyPr vert="horz" wrap="square" lIns="0" tIns="104140" rIns="0" bIns="0" rtlCol="0" anchor="t">
              <a:spAutoFit/>
            </a:bodyPr>
            <a:lstStyle/>
            <a:p>
              <a:pPr marL="0" marR="1109345" lvl="0" indent="0" defTabSz="914400" eaLnBrk="1" fontAlgn="auto" latinLnBrk="0" hangingPunct="1">
                <a:lnSpc>
                  <a:spcPct val="100000"/>
                </a:lnSpc>
                <a:spcBef>
                  <a:spcPts val="185"/>
                </a:spcBef>
                <a:spcAft>
                  <a:spcPts val="0"/>
                </a:spcAft>
                <a:buClrTx/>
                <a:buSzTx/>
                <a:buFontTx/>
                <a:buNone/>
                <a:tabLst/>
                <a:defRPr/>
              </a:pPr>
              <a:r>
                <a:rPr kumimoji="0" lang="en-IN" sz="1400" b="1" i="0" u="none" strike="noStrike" kern="0" cap="none" spc="0" normalizeH="0" baseline="0" noProof="0">
                  <a:ln>
                    <a:noFill/>
                  </a:ln>
                  <a:solidFill>
                    <a:srgbClr val="FFC000"/>
                  </a:solidFill>
                  <a:effectLst/>
                  <a:uLnTx/>
                  <a:uFillTx/>
                  <a:latin typeface="Poppins"/>
                  <a:cs typeface="Poppins"/>
                </a:rPr>
                <a:t>T&amp;A</a:t>
              </a:r>
              <a:r>
                <a:rPr kumimoji="0" lang="en-IN" sz="1400" b="1" i="0" u="none" strike="noStrike" kern="0" cap="none" spc="-40" normalizeH="0" baseline="0" noProof="0">
                  <a:ln>
                    <a:noFill/>
                  </a:ln>
                  <a:solidFill>
                    <a:srgbClr val="FFC000"/>
                  </a:solidFill>
                  <a:effectLst/>
                  <a:uLnTx/>
                  <a:uFillTx/>
                  <a:latin typeface="Poppins"/>
                  <a:cs typeface="Poppins"/>
                </a:rPr>
                <a:t> </a:t>
              </a:r>
              <a:r>
                <a:rPr kumimoji="0" lang="en-IN" sz="1400" b="1" i="0" u="none" strike="noStrike" kern="0" cap="none" spc="-10" normalizeH="0" baseline="0" noProof="0">
                  <a:ln>
                    <a:noFill/>
                  </a:ln>
                  <a:solidFill>
                    <a:srgbClr val="FFC000"/>
                  </a:solidFill>
                  <a:effectLst/>
                  <a:uLnTx/>
                  <a:uFillTx/>
                  <a:latin typeface="Poppins"/>
                  <a:cs typeface="Poppins"/>
                </a:rPr>
                <a:t>Consulting-</a:t>
              </a:r>
            </a:p>
            <a:p>
              <a:pPr marL="0" marR="1109345" lvl="0" indent="0" defTabSz="914400" eaLnBrk="1" fontAlgn="auto" latinLnBrk="0" hangingPunct="1">
                <a:lnSpc>
                  <a:spcPct val="100000"/>
                </a:lnSpc>
                <a:spcBef>
                  <a:spcPts val="185"/>
                </a:spcBef>
                <a:spcAft>
                  <a:spcPts val="0"/>
                </a:spcAft>
                <a:buClrTx/>
                <a:buSzTx/>
                <a:buFontTx/>
                <a:buNone/>
                <a:tabLst/>
                <a:defRPr/>
              </a:pPr>
              <a:r>
                <a:rPr kumimoji="0" lang="en-IN" sz="1400" b="1" i="0" u="none" strike="noStrike" kern="0" cap="none" spc="0" normalizeH="0" baseline="0" noProof="0">
                  <a:ln>
                    <a:noFill/>
                  </a:ln>
                  <a:solidFill>
                    <a:srgbClr val="FFC000"/>
                  </a:solidFill>
                  <a:effectLst/>
                  <a:uLnTx/>
                  <a:uFillTx/>
                  <a:latin typeface="Poppins"/>
                  <a:cs typeface="Poppins"/>
                </a:rPr>
                <a:t>India</a:t>
              </a:r>
              <a:endParaRPr kumimoji="0" lang="en-IN" sz="1400" b="1" i="0" u="none" strike="noStrike" kern="0" cap="none" spc="-10" normalizeH="0" baseline="0" noProof="0">
                <a:ln>
                  <a:noFill/>
                </a:ln>
                <a:solidFill>
                  <a:srgbClr val="FFC000"/>
                </a:solidFill>
                <a:effectLst/>
                <a:uLnTx/>
                <a:uFillTx/>
                <a:latin typeface="Poppins"/>
                <a:cs typeface="Poppins"/>
              </a:endParaRPr>
            </a:p>
            <a:p>
              <a:pPr marL="0" marR="1109345" lvl="0" indent="0" defTabSz="914400" eaLnBrk="1" fontAlgn="auto" latinLnBrk="0" hangingPunct="1">
                <a:lnSpc>
                  <a:spcPct val="100000"/>
                </a:lnSpc>
                <a:spcBef>
                  <a:spcPts val="185"/>
                </a:spcBef>
                <a:spcAft>
                  <a:spcPts val="0"/>
                </a:spcAft>
                <a:buClrTx/>
                <a:buSzTx/>
                <a:buFontTx/>
                <a:buNone/>
                <a:tabLst/>
                <a:defRPr/>
              </a:pPr>
              <a:endParaRPr kumimoji="0" lang="en-IN" sz="1000" b="1" i="0" u="none" strike="noStrike" kern="0" cap="none" spc="-10" normalizeH="0" baseline="0" noProof="0">
                <a:ln>
                  <a:noFill/>
                </a:ln>
                <a:solidFill>
                  <a:srgbClr val="FFC000"/>
                </a:solidFill>
                <a:effectLst/>
                <a:uLnTx/>
                <a:uFillTx/>
                <a:latin typeface="PT Serif light"/>
                <a:cs typeface="Trebuchet MS"/>
              </a:endParaRPr>
            </a:p>
            <a:p>
              <a:pPr marL="0" marR="1109345" lvl="0" indent="0" defTabSz="914400" eaLnBrk="1" fontAlgn="auto" latinLnBrk="0" hangingPunct="1">
                <a:lnSpc>
                  <a:spcPct val="100000"/>
                </a:lnSpc>
                <a:spcBef>
                  <a:spcPts val="185"/>
                </a:spcBef>
                <a:spcAft>
                  <a:spcPts val="0"/>
                </a:spcAft>
                <a:buClrTx/>
                <a:buSzTx/>
                <a:buFontTx/>
                <a:buNone/>
                <a:tabLst/>
                <a:defRPr/>
              </a:pPr>
              <a:r>
                <a:rPr kumimoji="0" lang="en-IN" sz="1400" b="1" i="0" u="none" strike="noStrike" kern="0" cap="none" spc="-10" normalizeH="0" baseline="0" noProof="0">
                  <a:ln>
                    <a:noFill/>
                  </a:ln>
                  <a:solidFill>
                    <a:schemeClr val="bg1"/>
                  </a:solidFill>
                  <a:effectLst/>
                  <a:uLnTx/>
                  <a:uFillTx/>
                  <a:latin typeface="PT Serif light"/>
                  <a:cs typeface="Trebuchet MS"/>
                </a:rPr>
                <a:t>Mr. Tarun Gupta</a:t>
              </a:r>
              <a:endParaRPr lang="en-IN" sz="1400" b="1" i="0" u="none" strike="noStrike" kern="0" cap="none" spc="-10" normalizeH="0" baseline="0" noProof="0">
                <a:ln>
                  <a:noFill/>
                </a:ln>
                <a:solidFill>
                  <a:schemeClr val="bg1"/>
                </a:solidFill>
                <a:effectLst/>
                <a:uLnTx/>
                <a:uFillTx/>
                <a:latin typeface="PT Serif light"/>
                <a:cs typeface="Trebuchet MS"/>
              </a:endParaRPr>
            </a:p>
            <a:p>
              <a:pPr marL="0" marR="1109345" lvl="0" indent="0" defTabSz="914400" eaLnBrk="1" fontAlgn="auto" latinLnBrk="0" hangingPunct="1">
                <a:lnSpc>
                  <a:spcPct val="100000"/>
                </a:lnSpc>
                <a:spcBef>
                  <a:spcPts val="185"/>
                </a:spcBef>
                <a:spcAft>
                  <a:spcPts val="0"/>
                </a:spcAft>
                <a:buClrTx/>
                <a:buSzTx/>
                <a:buFontTx/>
                <a:buNone/>
                <a:tabLst/>
                <a:defRPr/>
              </a:pPr>
              <a:r>
                <a:rPr lang="en-IN" sz="1400" b="1" kern="0" spc="-10">
                  <a:solidFill>
                    <a:schemeClr val="bg1"/>
                  </a:solidFill>
                  <a:latin typeface="PT Serif light"/>
                  <a:cs typeface="Trebuchet MS"/>
                </a:rPr>
                <a:t>Global Managing Partner</a:t>
              </a:r>
              <a:endParaRPr lang="en-IN" sz="1400" b="1" i="0" u="none" strike="noStrike" kern="0" cap="none" spc="-10" normalizeH="0" baseline="0" noProof="0">
                <a:ln>
                  <a:noFill/>
                </a:ln>
                <a:solidFill>
                  <a:schemeClr val="bg1"/>
                </a:solidFill>
                <a:effectLst/>
                <a:uLnTx/>
                <a:uFillTx/>
                <a:latin typeface="PT Serif light"/>
                <a:cs typeface="Trebuchet MS"/>
              </a:endParaRPr>
            </a:p>
            <a:p>
              <a:pPr marL="0" marR="1109345" lvl="0" indent="0" defTabSz="914400" eaLnBrk="1" fontAlgn="auto" latinLnBrk="0" hangingPunct="1">
                <a:lnSpc>
                  <a:spcPct val="100000"/>
                </a:lnSpc>
                <a:spcBef>
                  <a:spcPts val="185"/>
                </a:spcBef>
                <a:spcAft>
                  <a:spcPts val="0"/>
                </a:spcAft>
                <a:buClrTx/>
                <a:buSzTx/>
                <a:buFontTx/>
                <a:buNone/>
                <a:tabLst/>
                <a:defRPr/>
              </a:pPr>
              <a:endParaRPr kumimoji="0" lang="en-IN" sz="1000" b="1" i="0" u="none" strike="noStrike" kern="0" cap="none" spc="-10" normalizeH="0" baseline="0" noProof="0">
                <a:ln>
                  <a:noFill/>
                </a:ln>
                <a:solidFill>
                  <a:srgbClr val="FFC000"/>
                </a:solidFill>
                <a:effectLst/>
                <a:uLnTx/>
                <a:uFillTx/>
                <a:latin typeface="PT Serif light"/>
                <a:cs typeface="Trebuchet MS"/>
              </a:endParaRPr>
            </a:p>
            <a:p>
              <a:pPr marL="0" marR="1109345" lvl="0" indent="0" defTabSz="914400" eaLnBrk="1" fontAlgn="auto" latinLnBrk="0" hangingPunct="1">
                <a:lnSpc>
                  <a:spcPct val="100000"/>
                </a:lnSpc>
                <a:spcBef>
                  <a:spcPts val="185"/>
                </a:spcBef>
                <a:spcAft>
                  <a:spcPts val="0"/>
                </a:spcAft>
                <a:buClrTx/>
                <a:buSzTx/>
                <a:buFontTx/>
                <a:buNone/>
                <a:tabLst/>
                <a:defRPr/>
              </a:pPr>
              <a:endParaRPr kumimoji="0" lang="en-IN" sz="1200" b="1" i="0" u="none" strike="noStrike" kern="0" cap="none" spc="-10" normalizeH="0" baseline="0" noProof="0">
                <a:ln>
                  <a:noFill/>
                </a:ln>
                <a:solidFill>
                  <a:srgbClr val="FFC000"/>
                </a:solidFill>
                <a:effectLst/>
                <a:uLnTx/>
                <a:uFillTx/>
                <a:latin typeface="PT Serif light"/>
                <a:cs typeface="Trebuchet MS"/>
              </a:endParaRPr>
            </a:p>
            <a:p>
              <a:pPr marR="1109345">
                <a:spcBef>
                  <a:spcPts val="185"/>
                </a:spcBef>
                <a:defRPr/>
              </a:pPr>
              <a:r>
                <a:rPr kumimoji="0" lang="en-IN" sz="1200" b="1" i="0" u="none" strike="noStrike" kern="0" cap="none" spc="0" normalizeH="0" baseline="0" noProof="0">
                  <a:ln>
                    <a:noFill/>
                  </a:ln>
                  <a:solidFill>
                    <a:prstClr val="white"/>
                  </a:solidFill>
                  <a:effectLst/>
                  <a:uLnTx/>
                  <a:uFillTx/>
                  <a:latin typeface="PT Serif light"/>
                  <a:cs typeface="Trebuchet MS"/>
                </a:rPr>
                <a:t>Phone</a:t>
              </a:r>
              <a:r>
                <a:rPr kumimoji="0" lang="en-IN" sz="1200" b="1" i="0" u="none" strike="noStrike" kern="0" cap="none" spc="-15" normalizeH="0" baseline="0" noProof="0">
                  <a:ln>
                    <a:noFill/>
                  </a:ln>
                  <a:solidFill>
                    <a:prstClr val="white"/>
                  </a:solidFill>
                  <a:effectLst/>
                  <a:uLnTx/>
                  <a:uFillTx/>
                  <a:latin typeface="PT Serif light"/>
                  <a:cs typeface="Trebuchet MS"/>
                </a:rPr>
                <a:t> </a:t>
              </a:r>
              <a:r>
                <a:rPr kumimoji="0" lang="en-IN" sz="1200" b="1" i="0" u="none" strike="noStrike" kern="0" cap="none" spc="0" normalizeH="0" baseline="0" noProof="0">
                  <a:ln>
                    <a:noFill/>
                  </a:ln>
                  <a:solidFill>
                    <a:prstClr val="white"/>
                  </a:solidFill>
                  <a:effectLst/>
                  <a:uLnTx/>
                  <a:uFillTx/>
                  <a:latin typeface="PT Serif light"/>
                  <a:cs typeface="Trebuchet MS"/>
                </a:rPr>
                <a:t>no:</a:t>
              </a:r>
              <a:r>
                <a:rPr kumimoji="0" lang="en-IN" sz="1200" b="1" i="0" u="none" strike="noStrike" kern="0" cap="none" spc="-10" normalizeH="0" baseline="0" noProof="0">
                  <a:ln>
                    <a:noFill/>
                  </a:ln>
                  <a:solidFill>
                    <a:prstClr val="white"/>
                  </a:solidFill>
                  <a:effectLst/>
                  <a:uLnTx/>
                  <a:uFillTx/>
                  <a:latin typeface="PT Serif light"/>
                  <a:cs typeface="Trebuchet MS"/>
                </a:rPr>
                <a:t> (</a:t>
              </a:r>
              <a:r>
                <a:rPr kumimoji="0" lang="en-IN" sz="1200" b="1" i="0" u="none" strike="noStrike" kern="0" cap="none" spc="0" normalizeH="0" baseline="0" noProof="0">
                  <a:ln>
                    <a:noFill/>
                  </a:ln>
                  <a:solidFill>
                    <a:prstClr val="white"/>
                  </a:solidFill>
                  <a:effectLst/>
                  <a:uLnTx/>
                  <a:uFillTx/>
                  <a:latin typeface="PT Serif light"/>
                  <a:cs typeface="Trebuchet MS"/>
                </a:rPr>
                <a:t>+91) </a:t>
              </a:r>
              <a:r>
                <a:rPr lang="en-IN" sz="1200" b="1" kern="0">
                  <a:solidFill>
                    <a:prstClr val="white"/>
                  </a:solidFill>
                  <a:latin typeface="PT Serif light"/>
                  <a:cs typeface="Trebuchet MS"/>
                </a:rPr>
                <a:t>124 </a:t>
              </a:r>
              <a:r>
                <a:rPr lang="en-IN" sz="1200" b="1" kern="0" spc="-10">
                  <a:solidFill>
                    <a:prstClr val="white"/>
                  </a:solidFill>
                  <a:latin typeface="PT Serif light"/>
                  <a:cs typeface="Trebuchet MS"/>
                </a:rPr>
                <a:t>4314960</a:t>
              </a:r>
              <a:endParaRPr kumimoji="0" lang="en-IN" sz="1200" b="0" i="0" u="none" strike="noStrike" kern="0" cap="none" spc="0" normalizeH="0" baseline="0" noProof="0">
                <a:ln>
                  <a:noFill/>
                </a:ln>
                <a:solidFill>
                  <a:prstClr val="white"/>
                </a:solidFill>
                <a:effectLst/>
                <a:uLnTx/>
                <a:uFillTx/>
                <a:latin typeface="PT Serif light"/>
                <a:cs typeface="Trebuchet M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IN" sz="1200" b="1" i="0" u="none" strike="noStrike" kern="0" cap="none" spc="0" normalizeH="0" baseline="0" noProof="0">
                  <a:ln>
                    <a:noFill/>
                  </a:ln>
                  <a:solidFill>
                    <a:prstClr val="white"/>
                  </a:solidFill>
                  <a:effectLst/>
                  <a:uLnTx/>
                  <a:uFillTx/>
                  <a:latin typeface="PT Serif light"/>
                  <a:cs typeface="Trebuchet MS"/>
                </a:rPr>
                <a:t>Email:</a:t>
              </a:r>
              <a:r>
                <a:rPr kumimoji="0" lang="en-IN" sz="1200" b="1" i="0" u="none" strike="noStrike" kern="0" cap="none" spc="350" normalizeH="0" baseline="0" noProof="0">
                  <a:ln>
                    <a:noFill/>
                  </a:ln>
                  <a:solidFill>
                    <a:prstClr val="white"/>
                  </a:solidFill>
                  <a:effectLst/>
                  <a:uLnTx/>
                  <a:uFillTx/>
                  <a:latin typeface="PT Serif light"/>
                  <a:cs typeface="Trebuchet MS"/>
                </a:rPr>
                <a:t> </a:t>
              </a:r>
              <a:r>
                <a:rPr lang="en-IN" sz="1200" b="1" kern="0" spc="-10">
                  <a:solidFill>
                    <a:prstClr val="white"/>
                  </a:solidFill>
                  <a:latin typeface="PT Serif light"/>
                  <a:hlinkClick r:id="rId9">
                    <a:extLst>
                      <a:ext uri="{A12FA001-AC4F-418D-AE19-62706E023703}">
                        <ahyp:hlinkClr xmlns:ahyp="http://schemas.microsoft.com/office/drawing/2018/hyperlinkcolor" val="tx"/>
                      </a:ext>
                    </a:extLst>
                  </a:hlinkClick>
                </a:rPr>
                <a:t>tgupta@taglobalgroup.com</a:t>
              </a:r>
              <a:endParaRPr lang="en-IN" sz="1200" b="1" kern="0" spc="-10">
                <a:solidFill>
                  <a:prstClr val="white"/>
                </a:solidFill>
                <a:latin typeface="PT Serif light"/>
              </a:endParaRPr>
            </a:p>
            <a:p>
              <a:pPr marL="0" marR="744855" lvl="0" indent="0" defTabSz="914400" eaLnBrk="1" fontAlgn="auto" latinLnBrk="0" hangingPunct="1">
                <a:lnSpc>
                  <a:spcPct val="100000"/>
                </a:lnSpc>
                <a:spcBef>
                  <a:spcPts val="40"/>
                </a:spcBef>
                <a:spcAft>
                  <a:spcPts val="0"/>
                </a:spcAft>
                <a:buClrTx/>
                <a:buSzTx/>
                <a:buFontTx/>
                <a:buNone/>
                <a:tabLst/>
                <a:defRPr/>
              </a:pPr>
              <a:endParaRPr lang="en-IN" b="1" kern="0">
                <a:solidFill>
                  <a:prstClr val="white"/>
                </a:solidFill>
                <a:latin typeface="PT Serif light"/>
                <a:cs typeface="Trebuchet MS"/>
              </a:endParaRPr>
            </a:p>
            <a:p>
              <a:pPr marR="744855">
                <a:spcBef>
                  <a:spcPts val="40"/>
                </a:spcBef>
                <a:defRPr/>
              </a:pPr>
              <a:r>
                <a:rPr lang="en-IN" sz="1200" b="1" kern="0" spc="-10">
                  <a:solidFill>
                    <a:srgbClr val="FFC000"/>
                  </a:solidFill>
                  <a:latin typeface="Poppins"/>
                  <a:cs typeface="Poppins"/>
                </a:rPr>
                <a:t>Global Headquarters:</a:t>
              </a:r>
            </a:p>
            <a:p>
              <a:pPr marR="744855">
                <a:spcBef>
                  <a:spcPts val="40"/>
                </a:spcBef>
                <a:defRPr/>
              </a:pPr>
              <a:r>
                <a:rPr kumimoji="0" lang="en-IN" sz="1200" b="1" i="0" u="none" strike="noStrike" kern="0" cap="none" spc="0" normalizeH="0" baseline="0" noProof="0">
                  <a:ln>
                    <a:noFill/>
                  </a:ln>
                  <a:solidFill>
                    <a:prstClr val="white"/>
                  </a:solidFill>
                  <a:effectLst/>
                  <a:uLnTx/>
                  <a:uFillTx/>
                  <a:latin typeface="PT Serif light"/>
                  <a:cs typeface="Trebuchet MS"/>
                </a:rPr>
                <a:t>416,</a:t>
              </a:r>
              <a:r>
                <a:rPr kumimoji="0" lang="en-IN" sz="1200" b="1" i="0" u="none" strike="noStrike" kern="0" cap="none" spc="-15" normalizeH="0" baseline="0" noProof="0">
                  <a:ln>
                    <a:noFill/>
                  </a:ln>
                  <a:solidFill>
                    <a:prstClr val="white"/>
                  </a:solidFill>
                  <a:effectLst/>
                  <a:uLnTx/>
                  <a:uFillTx/>
                  <a:latin typeface="PT Serif light"/>
                  <a:cs typeface="Trebuchet MS"/>
                </a:rPr>
                <a:t> </a:t>
              </a:r>
              <a:r>
                <a:rPr kumimoji="0" lang="en-IN" sz="1200" b="1" i="0" u="none" strike="noStrike" kern="0" cap="none" spc="0" normalizeH="0" baseline="0" noProof="0">
                  <a:ln>
                    <a:noFill/>
                  </a:ln>
                  <a:solidFill>
                    <a:prstClr val="white"/>
                  </a:solidFill>
                  <a:effectLst/>
                  <a:uLnTx/>
                  <a:uFillTx/>
                  <a:latin typeface="PT Serif light"/>
                  <a:cs typeface="Trebuchet MS"/>
                </a:rPr>
                <a:t>Tower A</a:t>
              </a:r>
              <a:r>
                <a:rPr kumimoji="0" lang="en-IN" sz="1200" b="1" i="0" u="none" strike="noStrike" kern="0" cap="none" spc="-25" normalizeH="0" baseline="0" noProof="0">
                  <a:ln>
                    <a:noFill/>
                  </a:ln>
                  <a:solidFill>
                    <a:prstClr val="white"/>
                  </a:solidFill>
                  <a:effectLst/>
                  <a:uLnTx/>
                  <a:uFillTx/>
                  <a:latin typeface="PT Serif light"/>
                  <a:cs typeface="Trebuchet MS"/>
                </a:rPr>
                <a:t>,</a:t>
              </a:r>
              <a:r>
                <a:rPr kumimoji="0" lang="en-IN" sz="1200" b="1" i="0" u="none" strike="noStrike" kern="0" cap="none" spc="-30" normalizeH="0" baseline="0" noProof="0">
                  <a:ln>
                    <a:noFill/>
                  </a:ln>
                  <a:solidFill>
                    <a:prstClr val="white"/>
                  </a:solidFill>
                  <a:effectLst/>
                  <a:uLnTx/>
                  <a:uFillTx/>
                  <a:latin typeface="PT Serif light"/>
                  <a:cs typeface="Trebuchet MS"/>
                </a:rPr>
                <a:t> </a:t>
              </a:r>
              <a:r>
                <a:rPr kumimoji="0" lang="en-IN" sz="1200" b="1" i="0" u="none" strike="noStrike" kern="0" cap="none" spc="-20" normalizeH="0" baseline="0" noProof="0">
                  <a:ln>
                    <a:noFill/>
                  </a:ln>
                  <a:solidFill>
                    <a:prstClr val="white"/>
                  </a:solidFill>
                  <a:effectLst/>
                  <a:uLnTx/>
                  <a:uFillTx/>
                  <a:latin typeface="PT Serif light"/>
                  <a:cs typeface="Trebuchet MS"/>
                </a:rPr>
                <a:t>Emaar </a:t>
              </a:r>
              <a:r>
                <a:rPr kumimoji="0" lang="en-IN" sz="1200" b="1" i="0" u="none" strike="noStrike" kern="0" cap="none" spc="0" normalizeH="0" baseline="0" noProof="0">
                  <a:ln>
                    <a:noFill/>
                  </a:ln>
                  <a:solidFill>
                    <a:prstClr val="white"/>
                  </a:solidFill>
                  <a:effectLst/>
                  <a:uLnTx/>
                  <a:uFillTx/>
                  <a:latin typeface="PT Serif light"/>
                  <a:cs typeface="Trebuchet MS"/>
                </a:rPr>
                <a:t>Digital</a:t>
              </a:r>
              <a:r>
                <a:rPr kumimoji="0" lang="en-IN" sz="1200" b="1" i="0" u="none" strike="noStrike" kern="0" cap="none" spc="-30" normalizeH="0" baseline="0" noProof="0">
                  <a:ln>
                    <a:noFill/>
                  </a:ln>
                  <a:solidFill>
                    <a:prstClr val="white"/>
                  </a:solidFill>
                  <a:effectLst/>
                  <a:uLnTx/>
                  <a:uFillTx/>
                  <a:latin typeface="PT Serif light"/>
                  <a:cs typeface="Trebuchet MS"/>
                </a:rPr>
                <a:t> </a:t>
              </a:r>
              <a:r>
                <a:rPr kumimoji="0" lang="en-IN" sz="1200" b="1" i="0" u="none" strike="noStrike" kern="0" cap="none" spc="0" normalizeH="0" baseline="0" noProof="0">
                  <a:ln>
                    <a:noFill/>
                  </a:ln>
                  <a:solidFill>
                    <a:prstClr val="white"/>
                  </a:solidFill>
                  <a:effectLst/>
                  <a:uLnTx/>
                  <a:uFillTx/>
                  <a:latin typeface="PT Serif light"/>
                  <a:cs typeface="Trebuchet MS"/>
                </a:rPr>
                <a:t>Greens</a:t>
              </a:r>
              <a:endParaRPr lang="en-IN" sz="1200" b="1" kern="0" spc="-25">
                <a:solidFill>
                  <a:prstClr val="white"/>
                </a:solidFill>
                <a:latin typeface="PT Serif light"/>
                <a:cs typeface="Trebuchet MS"/>
              </a:endParaRPr>
            </a:p>
            <a:p>
              <a:pPr marR="744855">
                <a:spcBef>
                  <a:spcPts val="40"/>
                </a:spcBef>
                <a:defRPr/>
              </a:pPr>
              <a:r>
                <a:rPr kumimoji="0" lang="en-IN" sz="1200" b="1" i="0" u="none" strike="noStrike" kern="0" cap="none" spc="0" normalizeH="0" baseline="0" noProof="0">
                  <a:ln>
                    <a:noFill/>
                  </a:ln>
                  <a:solidFill>
                    <a:prstClr val="white"/>
                  </a:solidFill>
                  <a:effectLst/>
                  <a:uLnTx/>
                  <a:uFillTx/>
                  <a:latin typeface="PT Serif light"/>
                  <a:cs typeface="Trebuchet MS"/>
                </a:rPr>
                <a:t>Golf</a:t>
              </a:r>
              <a:r>
                <a:rPr kumimoji="0" lang="en-IN" sz="1200" b="1" i="0" u="none" strike="noStrike" kern="0" cap="none" spc="-20" normalizeH="0" baseline="0" noProof="0">
                  <a:ln>
                    <a:noFill/>
                  </a:ln>
                  <a:solidFill>
                    <a:prstClr val="white"/>
                  </a:solidFill>
                  <a:effectLst/>
                  <a:uLnTx/>
                  <a:uFillTx/>
                  <a:latin typeface="PT Serif light"/>
                  <a:cs typeface="Trebuchet MS"/>
                </a:rPr>
                <a:t> </a:t>
              </a:r>
              <a:r>
                <a:rPr kumimoji="0" lang="en-IN" sz="1200" b="1" i="0" u="none" strike="noStrike" kern="0" cap="none" spc="0" normalizeH="0" baseline="0" noProof="0">
                  <a:ln>
                    <a:noFill/>
                  </a:ln>
                  <a:solidFill>
                    <a:prstClr val="white"/>
                  </a:solidFill>
                  <a:effectLst/>
                  <a:uLnTx/>
                  <a:uFillTx/>
                  <a:latin typeface="PT Serif light"/>
                  <a:cs typeface="Trebuchet MS"/>
                </a:rPr>
                <a:t>Course</a:t>
              </a:r>
              <a:r>
                <a:rPr kumimoji="0" lang="en-IN" sz="1200" b="1" i="0" u="none" strike="noStrike" kern="0" cap="none" spc="-20" normalizeH="0" baseline="0" noProof="0">
                  <a:ln>
                    <a:noFill/>
                  </a:ln>
                  <a:solidFill>
                    <a:prstClr val="white"/>
                  </a:solidFill>
                  <a:effectLst/>
                  <a:uLnTx/>
                  <a:uFillTx/>
                  <a:latin typeface="PT Serif light"/>
                  <a:cs typeface="Trebuchet MS"/>
                </a:rPr>
                <a:t> </a:t>
              </a:r>
              <a:r>
                <a:rPr kumimoji="0" lang="en-IN" sz="1200" b="1" i="0" u="none" strike="noStrike" kern="0" cap="none" spc="0" normalizeH="0" baseline="0" noProof="0">
                  <a:ln>
                    <a:noFill/>
                  </a:ln>
                  <a:solidFill>
                    <a:prstClr val="white"/>
                  </a:solidFill>
                  <a:effectLst/>
                  <a:uLnTx/>
                  <a:uFillTx/>
                  <a:latin typeface="PT Serif light"/>
                  <a:cs typeface="Trebuchet MS"/>
                </a:rPr>
                <a:t>Extn.</a:t>
              </a:r>
              <a:r>
                <a:rPr kumimoji="0" lang="en-IN" sz="1200" b="1" i="0" u="none" strike="noStrike" kern="0" cap="none" spc="-15" normalizeH="0" baseline="0" noProof="0">
                  <a:ln>
                    <a:noFill/>
                  </a:ln>
                  <a:solidFill>
                    <a:prstClr val="white"/>
                  </a:solidFill>
                  <a:effectLst/>
                  <a:uLnTx/>
                  <a:uFillTx/>
                  <a:latin typeface="PT Serif light"/>
                  <a:cs typeface="Trebuchet MS"/>
                </a:rPr>
                <a:t> </a:t>
              </a:r>
              <a:r>
                <a:rPr kumimoji="0" lang="en-IN" sz="1200" b="1" i="0" u="none" strike="noStrike" kern="0" cap="none" spc="-20" normalizeH="0" baseline="0" noProof="0">
                  <a:ln>
                    <a:noFill/>
                  </a:ln>
                  <a:solidFill>
                    <a:prstClr val="white"/>
                  </a:solidFill>
                  <a:effectLst/>
                  <a:uLnTx/>
                  <a:uFillTx/>
                  <a:latin typeface="PT Serif light"/>
                  <a:cs typeface="Trebuchet MS"/>
                </a:rPr>
                <a:t>Road, </a:t>
              </a:r>
              <a:r>
                <a:rPr kumimoji="0" lang="en-IN" sz="1200" b="1" i="0" u="none" strike="noStrike" kern="0" cap="none" spc="0" normalizeH="0" baseline="0" noProof="0">
                  <a:ln>
                    <a:noFill/>
                  </a:ln>
                  <a:solidFill>
                    <a:prstClr val="white"/>
                  </a:solidFill>
                  <a:effectLst/>
                  <a:uLnTx/>
                  <a:uFillTx/>
                  <a:latin typeface="PT Serif light"/>
                  <a:cs typeface="Trebuchet MS"/>
                </a:rPr>
                <a:t>Sector</a:t>
              </a:r>
              <a:r>
                <a:rPr kumimoji="0" lang="en-IN" sz="1200" b="1" i="0" u="none" strike="noStrike" kern="0" cap="none" spc="-20" normalizeH="0" baseline="0" noProof="0">
                  <a:ln>
                    <a:noFill/>
                  </a:ln>
                  <a:solidFill>
                    <a:prstClr val="white"/>
                  </a:solidFill>
                  <a:effectLst/>
                  <a:uLnTx/>
                  <a:uFillTx/>
                  <a:latin typeface="PT Serif light"/>
                  <a:cs typeface="Trebuchet MS"/>
                </a:rPr>
                <a:t> </a:t>
              </a:r>
              <a:r>
                <a:rPr kumimoji="0" lang="en-IN" sz="1200" b="1" i="0" u="none" strike="noStrike" kern="0" cap="none" spc="0" normalizeH="0" baseline="0" noProof="0">
                  <a:ln>
                    <a:noFill/>
                  </a:ln>
                  <a:solidFill>
                    <a:prstClr val="white"/>
                  </a:solidFill>
                  <a:effectLst/>
                  <a:uLnTx/>
                  <a:uFillTx/>
                  <a:latin typeface="PT Serif light"/>
                  <a:cs typeface="Trebuchet MS"/>
                </a:rPr>
                <a:t>61</a:t>
              </a:r>
              <a:r>
                <a:rPr kumimoji="0" lang="en-IN" sz="1200" b="1" i="0" u="none" strike="noStrike" kern="0" cap="none" spc="-25" normalizeH="0" baseline="0" noProof="0">
                  <a:ln>
                    <a:noFill/>
                  </a:ln>
                  <a:solidFill>
                    <a:prstClr val="white"/>
                  </a:solidFill>
                  <a:effectLst/>
                  <a:uLnTx/>
                  <a:uFillTx/>
                  <a:latin typeface="PT Serif light"/>
                  <a:cs typeface="Trebuchet MS"/>
                </a:rPr>
                <a:t> </a:t>
              </a:r>
              <a:endParaRPr lang="en-IN" sz="1200" b="1" kern="0" spc="-25">
                <a:solidFill>
                  <a:prstClr val="white"/>
                </a:solidFill>
                <a:latin typeface="PT Serif light"/>
                <a:cs typeface="Trebuchet MS"/>
              </a:endParaRPr>
            </a:p>
            <a:p>
              <a:pPr marR="744855">
                <a:spcBef>
                  <a:spcPts val="40"/>
                </a:spcBef>
                <a:defRPr/>
              </a:pPr>
              <a:r>
                <a:rPr kumimoji="0" lang="en-IN" sz="1200" b="1" i="0" u="none" strike="noStrike" kern="0" cap="none" spc="0" normalizeH="0" baseline="0" noProof="0">
                  <a:ln>
                    <a:noFill/>
                  </a:ln>
                  <a:solidFill>
                    <a:prstClr val="white"/>
                  </a:solidFill>
                  <a:effectLst/>
                  <a:uLnTx/>
                  <a:uFillTx/>
                  <a:latin typeface="PT Serif light"/>
                  <a:cs typeface="Trebuchet MS"/>
                </a:rPr>
                <a:t>Gurugram</a:t>
              </a:r>
              <a:r>
                <a:rPr kumimoji="0" lang="en-IN" sz="1200" b="1" i="0" u="none" strike="noStrike" kern="0" cap="none" spc="-15" normalizeH="0" baseline="0" noProof="0">
                  <a:ln>
                    <a:noFill/>
                  </a:ln>
                  <a:solidFill>
                    <a:prstClr val="white"/>
                  </a:solidFill>
                  <a:effectLst/>
                  <a:uLnTx/>
                  <a:uFillTx/>
                  <a:latin typeface="PT Serif light"/>
                  <a:cs typeface="Trebuchet MS"/>
                </a:rPr>
                <a:t> </a:t>
              </a:r>
              <a:r>
                <a:rPr kumimoji="0" lang="en-IN" sz="1200" b="1" i="0" u="none" strike="noStrike" kern="0" cap="none" spc="0" normalizeH="0" baseline="0" noProof="0">
                  <a:ln>
                    <a:noFill/>
                  </a:ln>
                  <a:solidFill>
                    <a:prstClr val="white"/>
                  </a:solidFill>
                  <a:effectLst/>
                  <a:uLnTx/>
                  <a:uFillTx/>
                  <a:latin typeface="PT Serif light"/>
                  <a:cs typeface="Trebuchet MS"/>
                </a:rPr>
                <a:t>122001</a:t>
              </a:r>
              <a:r>
                <a:rPr lang="en-IN" sz="1200" b="1" kern="0" spc="-25" noProof="0">
                  <a:solidFill>
                    <a:prstClr val="white"/>
                  </a:solidFill>
                  <a:latin typeface="PT Serif light"/>
                  <a:cs typeface="Trebuchet MS"/>
                </a:rPr>
                <a:t> | </a:t>
              </a:r>
              <a:r>
                <a:rPr kumimoji="0" lang="en-IN" sz="1200" b="1" i="0" u="none" strike="noStrike" kern="0" cap="none" spc="-10" normalizeH="0" baseline="0" noProof="0">
                  <a:ln>
                    <a:noFill/>
                  </a:ln>
                  <a:solidFill>
                    <a:prstClr val="white"/>
                  </a:solidFill>
                  <a:effectLst/>
                  <a:uLnTx/>
                  <a:uFillTx/>
                  <a:latin typeface="PT Serif light"/>
                  <a:cs typeface="Trebuchet MS"/>
                </a:rPr>
                <a:t>India</a:t>
              </a:r>
              <a:endParaRPr lang="en-IN">
                <a:solidFill>
                  <a:prstClr val="white"/>
                </a:solidFill>
              </a:endParaRPr>
            </a:p>
            <a:p>
              <a:pPr marR="744855">
                <a:spcBef>
                  <a:spcPts val="40"/>
                </a:spcBef>
                <a:defRPr/>
              </a:pPr>
              <a:endParaRPr lang="en-IN" sz="1200" b="1" kern="0" spc="-10">
                <a:solidFill>
                  <a:prstClr val="white"/>
                </a:solidFill>
                <a:latin typeface="PT Serif light"/>
                <a:cs typeface="Trebuchet MS"/>
              </a:endParaRPr>
            </a:p>
            <a:p>
              <a:pPr marR="744855">
                <a:spcBef>
                  <a:spcPts val="40"/>
                </a:spcBef>
                <a:defRPr/>
              </a:pPr>
              <a:r>
                <a:rPr lang="en-IN" sz="1200" b="1" kern="0" spc="-10">
                  <a:solidFill>
                    <a:srgbClr val="FFC000"/>
                  </a:solidFill>
                  <a:latin typeface="Poppins"/>
                  <a:cs typeface="Poppins"/>
                </a:rPr>
                <a:t>Representative Office:</a:t>
              </a:r>
            </a:p>
            <a:p>
              <a:pPr marR="744855">
                <a:spcBef>
                  <a:spcPts val="40"/>
                </a:spcBef>
                <a:defRPr/>
              </a:pPr>
              <a:r>
                <a:rPr lang="en-IN" sz="1200" b="1" kern="0" err="1">
                  <a:solidFill>
                    <a:prstClr val="white"/>
                  </a:solidFill>
                  <a:latin typeface="PT Serif light"/>
                </a:rPr>
                <a:t>Workafella</a:t>
              </a:r>
              <a:r>
                <a:rPr lang="en-IN" sz="1200" b="1" kern="0">
                  <a:solidFill>
                    <a:prstClr val="white"/>
                  </a:solidFill>
                  <a:latin typeface="PT Serif light"/>
                </a:rPr>
                <a:t> Business Centre </a:t>
              </a:r>
            </a:p>
            <a:p>
              <a:pPr marL="0" marR="744855" lvl="0" indent="0" defTabSz="914400" eaLnBrk="1" fontAlgn="auto" latinLnBrk="0" hangingPunct="1">
                <a:lnSpc>
                  <a:spcPct val="100000"/>
                </a:lnSpc>
                <a:spcBef>
                  <a:spcPts val="40"/>
                </a:spcBef>
                <a:spcAft>
                  <a:spcPts val="0"/>
                </a:spcAft>
                <a:buClrTx/>
                <a:buSzTx/>
                <a:buFontTx/>
                <a:buNone/>
                <a:tabLst/>
                <a:defRPr/>
              </a:pPr>
              <a:r>
                <a:rPr lang="en-IN" sz="1200" b="1" kern="0">
                  <a:solidFill>
                    <a:prstClr val="white"/>
                  </a:solidFill>
                  <a:latin typeface="PT Serif light"/>
                </a:rPr>
                <a:t>150/1, Infantry Rd</a:t>
              </a:r>
            </a:p>
            <a:p>
              <a:pPr marL="0" marR="744855" lvl="0" indent="0" defTabSz="914400" eaLnBrk="1" fontAlgn="auto" latinLnBrk="0" hangingPunct="1">
                <a:lnSpc>
                  <a:spcPct val="100000"/>
                </a:lnSpc>
                <a:spcBef>
                  <a:spcPts val="40"/>
                </a:spcBef>
                <a:spcAft>
                  <a:spcPts val="0"/>
                </a:spcAft>
                <a:buClrTx/>
                <a:buSzTx/>
                <a:buFontTx/>
                <a:buNone/>
                <a:tabLst/>
                <a:defRPr/>
              </a:pPr>
              <a:r>
                <a:rPr lang="en-IN" sz="1200" b="1" kern="0">
                  <a:solidFill>
                    <a:prstClr val="white"/>
                  </a:solidFill>
                  <a:latin typeface="PT Serif light"/>
                </a:rPr>
                <a:t>Opp. Commissioner Office, Vasanth Nagar</a:t>
              </a:r>
            </a:p>
            <a:p>
              <a:pPr marL="0" marR="744855" lvl="0" indent="0" defTabSz="914400" eaLnBrk="1" fontAlgn="auto" latinLnBrk="0" hangingPunct="1">
                <a:lnSpc>
                  <a:spcPct val="100000"/>
                </a:lnSpc>
                <a:spcBef>
                  <a:spcPts val="40"/>
                </a:spcBef>
                <a:spcAft>
                  <a:spcPts val="0"/>
                </a:spcAft>
                <a:buClrTx/>
                <a:buSzTx/>
                <a:buFontTx/>
                <a:buNone/>
                <a:tabLst/>
                <a:defRPr/>
              </a:pPr>
              <a:r>
                <a:rPr lang="en-IN" sz="1200" b="1" kern="0">
                  <a:solidFill>
                    <a:prstClr val="white"/>
                  </a:solidFill>
                  <a:latin typeface="PT Serif light"/>
                </a:rPr>
                <a:t>Bengaluru, Karnataka 560001 | India</a:t>
              </a:r>
            </a:p>
            <a:p>
              <a:pPr marL="0" marR="744855" lvl="0" indent="0" defTabSz="914400" eaLnBrk="1" fontAlgn="auto" latinLnBrk="0" hangingPunct="1">
                <a:lnSpc>
                  <a:spcPct val="100000"/>
                </a:lnSpc>
                <a:spcBef>
                  <a:spcPts val="40"/>
                </a:spcBef>
                <a:spcAft>
                  <a:spcPts val="0"/>
                </a:spcAft>
                <a:buClrTx/>
                <a:buSzTx/>
                <a:buFontTx/>
                <a:buNone/>
                <a:tabLst/>
                <a:defRPr/>
              </a:pPr>
              <a:endParaRPr kumimoji="0" lang="en-IN" sz="1400" b="0" i="0" u="none" strike="noStrike" kern="0" cap="none" spc="0" normalizeH="0" baseline="0" noProof="0">
                <a:ln>
                  <a:noFill/>
                </a:ln>
                <a:solidFill>
                  <a:prstClr val="white"/>
                </a:solidFill>
                <a:effectLst/>
                <a:uLnTx/>
                <a:uFillTx/>
                <a:latin typeface="PT Serif light"/>
                <a:cs typeface="Trebuchet MS"/>
              </a:endParaRPr>
            </a:p>
            <a:p>
              <a:pPr marL="0" marR="0" lvl="0" indent="0" defTabSz="914400" eaLnBrk="1" fontAlgn="auto" latinLnBrk="0" hangingPunct="1">
                <a:lnSpc>
                  <a:spcPct val="100000"/>
                </a:lnSpc>
                <a:spcBef>
                  <a:spcPts val="5"/>
                </a:spcBef>
                <a:spcAft>
                  <a:spcPts val="0"/>
                </a:spcAft>
                <a:buClrTx/>
                <a:buSzTx/>
                <a:buFontTx/>
                <a:buNone/>
                <a:tabLst/>
                <a:defRPr/>
              </a:pPr>
              <a:endParaRPr kumimoji="0" lang="en-IN" sz="1400" b="0" i="0" u="none" strike="noStrike" kern="0" cap="none" spc="0" normalizeH="0" baseline="0" noProof="0">
                <a:ln>
                  <a:noFill/>
                </a:ln>
                <a:solidFill>
                  <a:prstClr val="white"/>
                </a:solidFill>
                <a:effectLst/>
                <a:uLnTx/>
                <a:uFillTx/>
                <a:latin typeface="PT Serif light"/>
                <a:cs typeface="Trebuchet MS"/>
              </a:endParaRPr>
            </a:p>
          </p:txBody>
        </p:sp>
        <p:sp>
          <p:nvSpPr>
            <p:cNvPr id="26" name="TextBox 25">
              <a:extLst>
                <a:ext uri="{FF2B5EF4-FFF2-40B4-BE49-F238E27FC236}">
                  <a16:creationId xmlns:a16="http://schemas.microsoft.com/office/drawing/2014/main" id="{8F9C5780-F31D-8047-D2CF-18AD7735EF33}"/>
                </a:ext>
              </a:extLst>
            </p:cNvPr>
            <p:cNvSpPr txBox="1"/>
            <p:nvPr/>
          </p:nvSpPr>
          <p:spPr>
            <a:xfrm>
              <a:off x="3351707" y="2096314"/>
              <a:ext cx="3575167" cy="3416320"/>
            </a:xfrm>
            <a:prstGeom prst="rect">
              <a:avLst/>
            </a:prstGeom>
            <a:noFill/>
          </p:spPr>
          <p:txBody>
            <a:bodyPr wrap="square" lIns="91440" tIns="45720" rIns="91440" bIns="45720" anchor="t">
              <a:spAutoFit/>
            </a:bodyPr>
            <a:lstStyle/>
            <a:p>
              <a:pPr marL="0" marR="1677035" lvl="0" indent="0" defTabSz="914400" eaLnBrk="1" fontAlgn="auto" latinLnBrk="0" hangingPunct="1">
                <a:lnSpc>
                  <a:spcPct val="100000"/>
                </a:lnSpc>
                <a:spcBef>
                  <a:spcPts val="0"/>
                </a:spcBef>
                <a:spcAft>
                  <a:spcPts val="0"/>
                </a:spcAft>
                <a:buClrTx/>
                <a:buSzTx/>
                <a:buFontTx/>
                <a:buNone/>
                <a:tabLst/>
                <a:defRPr/>
              </a:pPr>
              <a:r>
                <a:rPr kumimoji="0" lang="en-IN" sz="1400" b="1" i="0" u="none" strike="noStrike" kern="0" cap="none" spc="0" normalizeH="0" baseline="0" noProof="0">
                  <a:ln>
                    <a:noFill/>
                  </a:ln>
                  <a:solidFill>
                    <a:srgbClr val="FFC000"/>
                  </a:solidFill>
                  <a:effectLst/>
                  <a:uLnTx/>
                  <a:uFillTx/>
                  <a:latin typeface="Poppins" panose="00000500000000000000" pitchFamily="2" charset="0"/>
                  <a:ea typeface="PT Serif" panose="020A0703040505090204" pitchFamily="18" charset="0"/>
                  <a:cs typeface="Poppins" panose="00000500000000000000" pitchFamily="2" charset="0"/>
                </a:rPr>
                <a:t>T&amp;A</a:t>
              </a:r>
              <a:r>
                <a:rPr kumimoji="0" lang="en-IN" sz="1400" b="1" i="0" u="none" strike="noStrike" kern="0" cap="none" spc="-80" normalizeH="0" baseline="0" noProof="0">
                  <a:ln>
                    <a:noFill/>
                  </a:ln>
                  <a:solidFill>
                    <a:srgbClr val="FFC000"/>
                  </a:solidFill>
                  <a:effectLst/>
                  <a:uLnTx/>
                  <a:uFillTx/>
                  <a:latin typeface="Poppins" panose="00000500000000000000" pitchFamily="2" charset="0"/>
                  <a:ea typeface="PT Serif" panose="020A0703040505090204" pitchFamily="18" charset="0"/>
                  <a:cs typeface="Poppins" panose="00000500000000000000" pitchFamily="2" charset="0"/>
                </a:rPr>
                <a:t> </a:t>
              </a:r>
              <a:r>
                <a:rPr kumimoji="0" lang="en-IN" sz="1400" b="1" i="0" u="none" strike="noStrike" kern="0" cap="none" spc="0" normalizeH="0" baseline="0" noProof="0">
                  <a:ln>
                    <a:noFill/>
                  </a:ln>
                  <a:solidFill>
                    <a:srgbClr val="FFC000"/>
                  </a:solidFill>
                  <a:effectLst/>
                  <a:uLnTx/>
                  <a:uFillTx/>
                  <a:latin typeface="Poppins" panose="00000500000000000000" pitchFamily="2" charset="0"/>
                  <a:ea typeface="PT Serif" panose="020A0703040505090204" pitchFamily="18" charset="0"/>
                  <a:cs typeface="Poppins" panose="00000500000000000000" pitchFamily="2" charset="0"/>
                </a:rPr>
                <a:t>Consulting</a:t>
              </a:r>
              <a:r>
                <a:rPr kumimoji="0" lang="en-IN" sz="1400" b="1" i="0" u="none" strike="noStrike" kern="0" cap="none" spc="-80" normalizeH="0" baseline="0" noProof="0">
                  <a:ln>
                    <a:noFill/>
                  </a:ln>
                  <a:solidFill>
                    <a:srgbClr val="FFC000"/>
                  </a:solidFill>
                  <a:effectLst/>
                  <a:uLnTx/>
                  <a:uFillTx/>
                  <a:latin typeface="Poppins" panose="00000500000000000000" pitchFamily="2" charset="0"/>
                  <a:ea typeface="PT Serif" panose="020A0703040505090204" pitchFamily="18" charset="0"/>
                  <a:cs typeface="Poppins" panose="00000500000000000000" pitchFamily="2" charset="0"/>
                </a:rPr>
                <a:t>-</a:t>
              </a:r>
            </a:p>
            <a:p>
              <a:pPr marL="0" marR="1677035" lvl="0" indent="0" defTabSz="914400" eaLnBrk="1" fontAlgn="auto" latinLnBrk="0" hangingPunct="1">
                <a:lnSpc>
                  <a:spcPct val="100000"/>
                </a:lnSpc>
                <a:spcBef>
                  <a:spcPts val="0"/>
                </a:spcBef>
                <a:spcAft>
                  <a:spcPts val="0"/>
                </a:spcAft>
                <a:buClrTx/>
                <a:buSzTx/>
                <a:buFontTx/>
                <a:buNone/>
                <a:tabLst/>
                <a:defRPr/>
              </a:pPr>
              <a:r>
                <a:rPr kumimoji="0" lang="en-IN" sz="1400" b="1" i="0" u="none" strike="noStrike" kern="0" cap="none" spc="0" normalizeH="0" baseline="0" noProof="0">
                  <a:ln>
                    <a:noFill/>
                  </a:ln>
                  <a:solidFill>
                    <a:srgbClr val="FFC000"/>
                  </a:solidFill>
                  <a:effectLst/>
                  <a:uLnTx/>
                  <a:uFillTx/>
                  <a:latin typeface="Poppins" panose="00000500000000000000" pitchFamily="2" charset="0"/>
                  <a:ea typeface="PT Serif" panose="020A0703040505090204" pitchFamily="18" charset="0"/>
                  <a:cs typeface="Poppins" panose="00000500000000000000" pitchFamily="2" charset="0"/>
                </a:rPr>
                <a:t>Americas</a:t>
              </a:r>
              <a:r>
                <a:rPr kumimoji="0" lang="en-IN" sz="1400" b="1" i="0" u="none" strike="noStrike" kern="0" cap="none" spc="-15" normalizeH="0" baseline="0" noProof="0">
                  <a:ln>
                    <a:noFill/>
                  </a:ln>
                  <a:solidFill>
                    <a:srgbClr val="FFC000"/>
                  </a:solidFill>
                  <a:effectLst/>
                  <a:uLnTx/>
                  <a:uFillTx/>
                  <a:latin typeface="Poppins" panose="00000500000000000000" pitchFamily="2" charset="0"/>
                  <a:ea typeface="PT Serif" panose="020A0703040505090204" pitchFamily="18" charset="0"/>
                  <a:cs typeface="Poppins" panose="00000500000000000000" pitchFamily="2" charset="0"/>
                </a:rPr>
                <a:t> </a:t>
              </a:r>
              <a:r>
                <a:rPr kumimoji="0" lang="en-IN" sz="1400" b="1" i="0" u="none" strike="noStrike" kern="0" cap="none" spc="-25" normalizeH="0" baseline="0" noProof="0">
                  <a:ln>
                    <a:noFill/>
                  </a:ln>
                  <a:solidFill>
                    <a:srgbClr val="FFC000"/>
                  </a:solidFill>
                  <a:effectLst/>
                  <a:uLnTx/>
                  <a:uFillTx/>
                  <a:latin typeface="Poppins" panose="00000500000000000000" pitchFamily="2" charset="0"/>
                  <a:ea typeface="PT Serif" panose="020A0703040505090204" pitchFamily="18" charset="0"/>
                  <a:cs typeface="Poppins" panose="00000500000000000000" pitchFamily="2" charset="0"/>
                </a:rPr>
                <a:t>Inc </a:t>
              </a:r>
            </a:p>
            <a:p>
              <a:pPr marL="0" marR="1677035" lvl="0" indent="0" defTabSz="914400" eaLnBrk="1" fontAlgn="auto" latinLnBrk="0" hangingPunct="1">
                <a:lnSpc>
                  <a:spcPct val="100000"/>
                </a:lnSpc>
                <a:spcBef>
                  <a:spcPts val="0"/>
                </a:spcBef>
                <a:spcAft>
                  <a:spcPts val="0"/>
                </a:spcAft>
                <a:buClrTx/>
                <a:buSzTx/>
                <a:buFontTx/>
                <a:buNone/>
                <a:tabLst/>
                <a:defRPr/>
              </a:pPr>
              <a:endParaRPr lang="en-IN" sz="1400" b="1" kern="0" spc="-10">
                <a:solidFill>
                  <a:schemeClr val="bg1"/>
                </a:solidFill>
                <a:latin typeface="PT Serif light"/>
              </a:endParaRPr>
            </a:p>
            <a:p>
              <a:pPr marL="0" marR="0" lvl="0" indent="0" defTabSz="914400" eaLnBrk="1" fontAlgn="auto" latinLnBrk="0" hangingPunct="1">
                <a:lnSpc>
                  <a:spcPct val="100000"/>
                </a:lnSpc>
                <a:spcBef>
                  <a:spcPts val="0"/>
                </a:spcBef>
                <a:spcAft>
                  <a:spcPts val="0"/>
                </a:spcAft>
                <a:buClrTx/>
                <a:buSzTx/>
                <a:buFontTx/>
                <a:buNone/>
                <a:tabLst/>
                <a:defRPr/>
              </a:pPr>
              <a:r>
                <a:rPr lang="en-IN" sz="1400" b="1" kern="0" spc="-10">
                  <a:solidFill>
                    <a:schemeClr val="bg1"/>
                  </a:solidFill>
                  <a:latin typeface="PT Serif light"/>
                </a:rPr>
                <a:t>Mr. Saurabh Khanna </a:t>
              </a:r>
            </a:p>
            <a:p>
              <a:pPr marL="0" marR="0" lvl="0" indent="0" defTabSz="914400" eaLnBrk="1" fontAlgn="auto" latinLnBrk="0" hangingPunct="1">
                <a:lnSpc>
                  <a:spcPct val="100000"/>
                </a:lnSpc>
                <a:spcBef>
                  <a:spcPts val="0"/>
                </a:spcBef>
                <a:spcAft>
                  <a:spcPts val="0"/>
                </a:spcAft>
                <a:buClrTx/>
                <a:buSzTx/>
                <a:buFontTx/>
                <a:buNone/>
                <a:tabLst/>
                <a:defRPr/>
              </a:pPr>
              <a:r>
                <a:rPr lang="en-IN" sz="1400" b="1" kern="0" spc="-10">
                  <a:solidFill>
                    <a:schemeClr val="bg1"/>
                  </a:solidFill>
                  <a:latin typeface="PT Serif light"/>
                </a:rPr>
                <a:t>Managing Partner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IN" sz="1400" b="1" i="0" u="none" strike="noStrike" kern="0" cap="none" spc="-10" normalizeH="0" baseline="0" noProof="0">
                <a:ln>
                  <a:noFill/>
                </a:ln>
                <a:solidFill>
                  <a:prstClr val="white"/>
                </a:solidFill>
                <a:effectLst/>
                <a:uLnTx/>
                <a:uFillTx/>
                <a:latin typeface="PT Serif light"/>
                <a:ea typeface="PT Serif" panose="020A0703040505090204" pitchFamily="18" charset="0"/>
                <a:cs typeface="Trebuchet M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IN" sz="1300" b="1" i="0" u="none" strike="noStrike" kern="0" cap="none" spc="-10" normalizeH="0" baseline="0" noProof="0">
                <a:ln>
                  <a:noFill/>
                </a:ln>
                <a:solidFill>
                  <a:prstClr val="white"/>
                </a:solidFill>
                <a:effectLst/>
                <a:uLnTx/>
                <a:uFillTx/>
                <a:latin typeface="PT Serif light"/>
                <a:ea typeface="PT Serif" panose="020A0703040505090204" pitchFamily="18" charset="0"/>
                <a:cs typeface="Trebuchet MS"/>
              </a:endParaRPr>
            </a:p>
            <a:p>
              <a:r>
                <a:rPr kumimoji="0" lang="en-IN" sz="1200" b="1"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rPr>
                <a:t>Phone</a:t>
              </a:r>
              <a:r>
                <a:rPr kumimoji="0" lang="en-IN" sz="1200" b="1" i="0" u="none" strike="noStrike" kern="0" cap="none" spc="-15" normalizeH="0" baseline="0" noProof="0">
                  <a:ln>
                    <a:noFill/>
                  </a:ln>
                  <a:solidFill>
                    <a:prstClr val="white"/>
                  </a:solidFill>
                  <a:effectLst/>
                  <a:uLnTx/>
                  <a:uFillTx/>
                  <a:latin typeface="PT Serif light"/>
                  <a:ea typeface="PT Serif" panose="020A0703040505090204" pitchFamily="18" charset="0"/>
                  <a:cs typeface="Trebuchet MS"/>
                </a:rPr>
                <a:t> </a:t>
              </a:r>
              <a:r>
                <a:rPr kumimoji="0" lang="en-IN" sz="1200" b="1"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rPr>
                <a:t>no:</a:t>
              </a:r>
              <a:r>
                <a:rPr kumimoji="0" lang="en-IN" sz="1200" b="1" i="0" u="none" strike="noStrike" kern="0" cap="none" spc="-10" normalizeH="0" baseline="0" noProof="0">
                  <a:ln>
                    <a:noFill/>
                  </a:ln>
                  <a:solidFill>
                    <a:prstClr val="white"/>
                  </a:solidFill>
                  <a:effectLst/>
                  <a:uLnTx/>
                  <a:uFillTx/>
                  <a:latin typeface="PT Serif light"/>
                  <a:ea typeface="PT Serif" panose="020A0703040505090204" pitchFamily="18" charset="0"/>
                  <a:cs typeface="Trebuchet MS"/>
                </a:rPr>
                <a:t> (</a:t>
              </a:r>
              <a:r>
                <a:rPr kumimoji="0" lang="en-IN" sz="1200" b="1"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rPr>
                <a:t>+1)</a:t>
              </a:r>
              <a:r>
                <a:rPr kumimoji="0" lang="en-IN" sz="1200" b="1" i="0" u="none" strike="noStrike" kern="0" cap="none" spc="-15" normalizeH="0" baseline="0" noProof="0">
                  <a:ln>
                    <a:noFill/>
                  </a:ln>
                  <a:solidFill>
                    <a:prstClr val="white"/>
                  </a:solidFill>
                  <a:effectLst/>
                  <a:uLnTx/>
                  <a:uFillTx/>
                  <a:latin typeface="PT Serif light"/>
                  <a:ea typeface="PT Serif" panose="020A0703040505090204" pitchFamily="18" charset="0"/>
                  <a:cs typeface="Trebuchet MS"/>
                </a:rPr>
                <a:t> </a:t>
              </a:r>
              <a:r>
                <a:rPr lang="en-IN" sz="1200" b="1" kern="0">
                  <a:solidFill>
                    <a:prstClr val="white"/>
                  </a:solidFill>
                  <a:latin typeface="PT Serif light"/>
                  <a:ea typeface="PT Serif" panose="020A0703040505090204" pitchFamily="18" charset="0"/>
                  <a:cs typeface="Trebuchet MS"/>
                </a:rPr>
                <a:t>437 983</a:t>
              </a:r>
              <a:r>
                <a:rPr lang="en-IN" sz="1200" b="1" kern="0" spc="-20">
                  <a:solidFill>
                    <a:prstClr val="white"/>
                  </a:solidFill>
                  <a:latin typeface="PT Serif light"/>
                  <a:ea typeface="PT Serif" panose="020A0703040505090204" pitchFamily="18" charset="0"/>
                  <a:cs typeface="Trebuchet MS"/>
                </a:rPr>
                <a:t>8483</a:t>
              </a:r>
              <a:endParaRPr kumimoji="0" lang="en-IN" sz="1200" b="0"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endParaRPr>
            </a:p>
            <a:p>
              <a:r>
                <a:rPr kumimoji="0" lang="en-IN" sz="1200" b="1"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rPr>
                <a:t>Email:</a:t>
              </a:r>
              <a:r>
                <a:rPr kumimoji="0" lang="en-IN" sz="1200" b="1" i="0" u="none" strike="noStrike" kern="0" cap="none" spc="-10" normalizeH="0" baseline="0" noProof="0">
                  <a:ln>
                    <a:noFill/>
                  </a:ln>
                  <a:solidFill>
                    <a:prstClr val="white"/>
                  </a:solidFill>
                  <a:effectLst/>
                  <a:uLnTx/>
                  <a:uFillTx/>
                  <a:latin typeface="PT Serif light"/>
                  <a:ea typeface="PT Serif" panose="020A0703040505090204" pitchFamily="18" charset="0"/>
                  <a:cs typeface="Trebuchet MS"/>
                </a:rPr>
                <a:t> </a:t>
              </a:r>
              <a:r>
                <a:rPr kumimoji="0" lang="en-IN" sz="1200" b="1" i="0" u="none" strike="noStrike" kern="0" cap="none" spc="-10" normalizeH="0" baseline="0" noProof="0">
                  <a:ln>
                    <a:noFill/>
                  </a:ln>
                  <a:solidFill>
                    <a:prstClr val="white"/>
                  </a:solidFill>
                  <a:effectLst/>
                  <a:uLnTx/>
                  <a:uFillTx/>
                  <a:latin typeface="PT Serif light"/>
                  <a:ea typeface="PT Serif" panose="020A0703040505090204" pitchFamily="18" charset="0"/>
                  <a:cs typeface="Trebuchet MS"/>
                  <a:hlinkClick r:id="rId10">
                    <a:extLst>
                      <a:ext uri="{A12FA001-AC4F-418D-AE19-62706E023703}">
                        <ahyp:hlinkClr xmlns:ahyp="http://schemas.microsoft.com/office/drawing/2018/hyperlinkcolor" val="tx"/>
                      </a:ext>
                    </a:extLst>
                  </a:hlinkClick>
                </a:rPr>
                <a:t>skhanna@taglobalgroup.com</a:t>
              </a:r>
              <a:endParaRPr kumimoji="0" lang="en-IN" sz="1200" b="0"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IN" b="0"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IN" sz="1200" b="1"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rPr>
                <a:t>East</a:t>
              </a:r>
              <a:r>
                <a:rPr kumimoji="0" lang="en-IN" sz="1200" b="1" i="0" u="none" strike="noStrike" kern="0" cap="none" spc="-30" normalizeH="0" baseline="0" noProof="0">
                  <a:ln>
                    <a:noFill/>
                  </a:ln>
                  <a:solidFill>
                    <a:prstClr val="white"/>
                  </a:solidFill>
                  <a:effectLst/>
                  <a:uLnTx/>
                  <a:uFillTx/>
                  <a:latin typeface="PT Serif light"/>
                  <a:ea typeface="PT Serif" panose="020A0703040505090204" pitchFamily="18" charset="0"/>
                  <a:cs typeface="Trebuchet MS"/>
                </a:rPr>
                <a:t> </a:t>
              </a:r>
              <a:r>
                <a:rPr kumimoji="0" lang="en-IN" sz="1200" b="1" i="0" u="none" strike="noStrike" kern="0" cap="none" spc="-45" normalizeH="0" baseline="0" noProof="0">
                  <a:ln>
                    <a:noFill/>
                  </a:ln>
                  <a:solidFill>
                    <a:prstClr val="white"/>
                  </a:solidFill>
                  <a:effectLst/>
                  <a:uLnTx/>
                  <a:uFillTx/>
                  <a:latin typeface="PT Serif light"/>
                  <a:ea typeface="PT Serif" panose="020A0703040505090204" pitchFamily="18" charset="0"/>
                  <a:cs typeface="Trebuchet MS"/>
                </a:rPr>
                <a:t>Tower,</a:t>
              </a:r>
              <a:r>
                <a:rPr kumimoji="0" lang="en-IN" sz="1200" b="1" i="0" u="none" strike="noStrike" kern="0" cap="none" spc="-15" normalizeH="0" baseline="0" noProof="0">
                  <a:ln>
                    <a:noFill/>
                  </a:ln>
                  <a:solidFill>
                    <a:prstClr val="white"/>
                  </a:solidFill>
                  <a:effectLst/>
                  <a:uLnTx/>
                  <a:uFillTx/>
                  <a:latin typeface="PT Serif light"/>
                  <a:ea typeface="PT Serif" panose="020A0703040505090204" pitchFamily="18" charset="0"/>
                  <a:cs typeface="Trebuchet MS"/>
                </a:rPr>
                <a:t> </a:t>
              </a:r>
              <a:r>
                <a:rPr kumimoji="0" lang="en-IN" sz="1200" b="1"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rPr>
                <a:t>Suite</a:t>
              </a:r>
              <a:r>
                <a:rPr kumimoji="0" lang="en-IN" sz="1200" b="1" i="0" u="none" strike="noStrike" kern="0" cap="none" spc="-15" normalizeH="0" baseline="0" noProof="0">
                  <a:ln>
                    <a:noFill/>
                  </a:ln>
                  <a:solidFill>
                    <a:prstClr val="white"/>
                  </a:solidFill>
                  <a:effectLst/>
                  <a:uLnTx/>
                  <a:uFillTx/>
                  <a:latin typeface="PT Serif light"/>
                  <a:ea typeface="PT Serif" panose="020A0703040505090204" pitchFamily="18" charset="0"/>
                  <a:cs typeface="Trebuchet MS"/>
                </a:rPr>
                <a:t> </a:t>
              </a:r>
              <a:r>
                <a:rPr kumimoji="0" lang="en-IN" sz="1200" b="1"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rPr>
                <a:t>No</a:t>
              </a:r>
              <a:r>
                <a:rPr kumimoji="0" lang="en-IN" sz="1200" b="1" i="0" u="none" strike="noStrike" kern="0" cap="none" spc="-15" normalizeH="0" baseline="0" noProof="0">
                  <a:ln>
                    <a:noFill/>
                  </a:ln>
                  <a:solidFill>
                    <a:prstClr val="white"/>
                  </a:solidFill>
                  <a:effectLst/>
                  <a:uLnTx/>
                  <a:uFillTx/>
                  <a:latin typeface="PT Serif light"/>
                  <a:ea typeface="PT Serif" panose="020A0703040505090204" pitchFamily="18" charset="0"/>
                  <a:cs typeface="Trebuchet MS"/>
                </a:rPr>
                <a:t> </a:t>
              </a:r>
              <a:r>
                <a:rPr kumimoji="0" lang="en-IN" sz="1200" b="1"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rPr>
                <a:t>501</a:t>
              </a:r>
            </a:p>
            <a:p>
              <a:pPr marL="0" marR="0" lvl="0" indent="0" defTabSz="914400" eaLnBrk="1" fontAlgn="auto" latinLnBrk="0" hangingPunct="1">
                <a:lnSpc>
                  <a:spcPct val="100000"/>
                </a:lnSpc>
                <a:spcBef>
                  <a:spcPts val="0"/>
                </a:spcBef>
                <a:spcAft>
                  <a:spcPts val="0"/>
                </a:spcAft>
                <a:buClrTx/>
                <a:buSzTx/>
                <a:buFontTx/>
                <a:buNone/>
                <a:tabLst/>
                <a:defRPr/>
              </a:pPr>
              <a:r>
                <a:rPr kumimoji="0" lang="en-IN" sz="1200" b="1"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rPr>
                <a:t>77</a:t>
              </a:r>
              <a:r>
                <a:rPr kumimoji="0" lang="en-IN" sz="1200" b="1" i="0" u="none" strike="noStrike" kern="0" cap="none" spc="-15" normalizeH="0" baseline="0" noProof="0">
                  <a:ln>
                    <a:noFill/>
                  </a:ln>
                  <a:solidFill>
                    <a:prstClr val="white"/>
                  </a:solidFill>
                  <a:effectLst/>
                  <a:uLnTx/>
                  <a:uFillTx/>
                  <a:latin typeface="PT Serif light"/>
                  <a:ea typeface="PT Serif" panose="020A0703040505090204" pitchFamily="18" charset="0"/>
                  <a:cs typeface="Trebuchet MS"/>
                </a:rPr>
                <a:t> </a:t>
              </a:r>
              <a:r>
                <a:rPr kumimoji="0" lang="en-IN" sz="1200" b="1"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rPr>
                <a:t>City</a:t>
              </a:r>
              <a:r>
                <a:rPr kumimoji="0" lang="en-IN" sz="1200" b="1" i="0" u="none" strike="noStrike" kern="0" cap="none" spc="-15" normalizeH="0" baseline="0" noProof="0">
                  <a:ln>
                    <a:noFill/>
                  </a:ln>
                  <a:solidFill>
                    <a:prstClr val="white"/>
                  </a:solidFill>
                  <a:effectLst/>
                  <a:uLnTx/>
                  <a:uFillTx/>
                  <a:latin typeface="PT Serif light"/>
                  <a:ea typeface="PT Serif" panose="020A0703040505090204" pitchFamily="18" charset="0"/>
                  <a:cs typeface="Trebuchet MS"/>
                </a:rPr>
                <a:t> </a:t>
              </a:r>
              <a:r>
                <a:rPr kumimoji="0" lang="en-IN" sz="1200" b="1" i="0" u="none" strike="noStrike" kern="0" cap="none" spc="-10" normalizeH="0" baseline="0" noProof="0">
                  <a:ln>
                    <a:noFill/>
                  </a:ln>
                  <a:solidFill>
                    <a:prstClr val="white"/>
                  </a:solidFill>
                  <a:effectLst/>
                  <a:uLnTx/>
                  <a:uFillTx/>
                  <a:latin typeface="PT Serif light"/>
                  <a:ea typeface="PT Serif" panose="020A0703040505090204" pitchFamily="18" charset="0"/>
                  <a:cs typeface="Trebuchet MS"/>
                </a:rPr>
                <a:t>Centre</a:t>
              </a:r>
              <a:r>
                <a:rPr kumimoji="0" lang="en-IN" sz="1200" b="0" i="0" u="none" strike="noStrike" kern="0" cap="none" spc="-10" normalizeH="0" baseline="0" noProof="0">
                  <a:ln>
                    <a:noFill/>
                  </a:ln>
                  <a:solidFill>
                    <a:prstClr val="white"/>
                  </a:solidFill>
                  <a:effectLst/>
                  <a:uLnTx/>
                  <a:uFillTx/>
                  <a:latin typeface="PT Serif light"/>
                  <a:ea typeface="PT Serif" panose="020A0703040505090204" pitchFamily="18" charset="0"/>
                  <a:cs typeface="Trebuchet MS"/>
                </a:rPr>
                <a:t> </a:t>
              </a:r>
              <a:r>
                <a:rPr kumimoji="0" lang="en-IN" sz="1200" b="1"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rPr>
                <a:t>Drive</a:t>
              </a:r>
              <a:r>
                <a:rPr kumimoji="0" lang="en-IN" sz="1200" b="1" i="0" u="none" strike="noStrike" kern="0" cap="none" spc="-15" normalizeH="0" baseline="0" noProof="0">
                  <a:ln>
                    <a:noFill/>
                  </a:ln>
                  <a:solidFill>
                    <a:prstClr val="white"/>
                  </a:solidFill>
                  <a:effectLst/>
                  <a:uLnTx/>
                  <a:uFillTx/>
                  <a:latin typeface="PT Serif light"/>
                  <a:ea typeface="PT Serif" panose="020A0703040505090204" pitchFamily="18" charset="0"/>
                  <a:cs typeface="Trebuchet M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IN" sz="1200" b="1"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rPr>
                <a:t>Mississauga</a:t>
              </a:r>
              <a:r>
                <a:rPr kumimoji="0" lang="en-IN" sz="1200" b="1" i="0" u="none" strike="noStrike" kern="0" cap="none" spc="-15" normalizeH="0" baseline="0" noProof="0">
                  <a:ln>
                    <a:noFill/>
                  </a:ln>
                  <a:solidFill>
                    <a:prstClr val="white"/>
                  </a:solidFill>
                  <a:effectLst/>
                  <a:uLnTx/>
                  <a:uFillTx/>
                  <a:latin typeface="PT Serif light"/>
                  <a:ea typeface="PT Serif" panose="020A0703040505090204" pitchFamily="18" charset="0"/>
                  <a:cs typeface="Trebuchet MS"/>
                </a:rPr>
                <a:t> </a:t>
              </a:r>
              <a:r>
                <a:rPr kumimoji="0" lang="en-IN" sz="1200" b="1"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rPr>
                <a:t>ON</a:t>
              </a:r>
              <a:r>
                <a:rPr kumimoji="0" lang="en-IN" sz="1200" b="1" i="0" u="none" strike="noStrike" kern="0" cap="none" spc="-10" normalizeH="0" baseline="0" noProof="0">
                  <a:ln>
                    <a:noFill/>
                  </a:ln>
                  <a:solidFill>
                    <a:prstClr val="white"/>
                  </a:solidFill>
                  <a:effectLst/>
                  <a:uLnTx/>
                  <a:uFillTx/>
                  <a:latin typeface="PT Serif light"/>
                  <a:ea typeface="PT Serif" panose="020A0703040505090204" pitchFamily="18" charset="0"/>
                  <a:cs typeface="Trebuchet MS"/>
                </a:rPr>
                <a:t> </a:t>
              </a:r>
              <a:r>
                <a:rPr kumimoji="0" lang="en-IN" sz="1200" b="1"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rPr>
                <a:t>L5B1M5</a:t>
              </a:r>
            </a:p>
            <a:p>
              <a:pPr marL="0" marR="0" lvl="0" indent="0" defTabSz="914400" eaLnBrk="1" fontAlgn="auto" latinLnBrk="0" hangingPunct="1">
                <a:lnSpc>
                  <a:spcPct val="100000"/>
                </a:lnSpc>
                <a:spcBef>
                  <a:spcPts val="0"/>
                </a:spcBef>
                <a:spcAft>
                  <a:spcPts val="0"/>
                </a:spcAft>
                <a:buClrTx/>
                <a:buSzTx/>
                <a:buFontTx/>
                <a:buNone/>
                <a:tabLst/>
                <a:defRPr/>
              </a:pPr>
              <a:r>
                <a:rPr kumimoji="0" lang="en-IN" sz="1200" b="1" i="0" u="none" strike="noStrike" kern="0" cap="none" spc="-10" normalizeH="0" baseline="0" noProof="0">
                  <a:ln>
                    <a:noFill/>
                  </a:ln>
                  <a:solidFill>
                    <a:prstClr val="white"/>
                  </a:solidFill>
                  <a:effectLst/>
                  <a:uLnTx/>
                  <a:uFillTx/>
                  <a:latin typeface="PT Serif light"/>
                  <a:ea typeface="PT Serif" panose="020A0703040505090204" pitchFamily="18" charset="0"/>
                  <a:cs typeface="Trebuchet MS"/>
                </a:rPr>
                <a:t>Canada</a:t>
              </a:r>
            </a:p>
            <a:p>
              <a:pPr marL="0" marR="0" lvl="0" indent="0" defTabSz="914400" eaLnBrk="1" fontAlgn="auto" latinLnBrk="0" hangingPunct="1">
                <a:lnSpc>
                  <a:spcPct val="100000"/>
                </a:lnSpc>
                <a:spcBef>
                  <a:spcPts val="0"/>
                </a:spcBef>
                <a:spcAft>
                  <a:spcPts val="0"/>
                </a:spcAft>
                <a:buClrTx/>
                <a:buSzTx/>
                <a:buFontTx/>
                <a:buNone/>
                <a:tabLst/>
                <a:defRPr/>
              </a:pPr>
              <a:endParaRPr lang="en-IN" sz="1400" b="1" kern="0" spc="-10">
                <a:solidFill>
                  <a:prstClr val="white"/>
                </a:solidFill>
                <a:latin typeface="PT Serif light"/>
                <a:ea typeface="PT Serif" panose="020A0703040505090204" pitchFamily="18" charset="0"/>
                <a:cs typeface="Trebuchet M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a:ln>
                  <a:noFill/>
                </a:ln>
                <a:solidFill>
                  <a:prstClr val="white"/>
                </a:solidFill>
                <a:effectLst/>
                <a:uLnTx/>
                <a:uFillTx/>
                <a:latin typeface="PT Serif light"/>
                <a:ea typeface="PT Serif" panose="020A0703040505090204" pitchFamily="18" charset="0"/>
                <a:cs typeface="Trebuchet MS"/>
              </a:endParaRPr>
            </a:p>
          </p:txBody>
        </p:sp>
        <p:sp>
          <p:nvSpPr>
            <p:cNvPr id="28" name="TextBox 27">
              <a:extLst>
                <a:ext uri="{FF2B5EF4-FFF2-40B4-BE49-F238E27FC236}">
                  <a16:creationId xmlns:a16="http://schemas.microsoft.com/office/drawing/2014/main" id="{6F23BE71-C070-36B0-9ECF-06521A33D1B3}"/>
                </a:ext>
              </a:extLst>
            </p:cNvPr>
            <p:cNvSpPr txBox="1"/>
            <p:nvPr/>
          </p:nvSpPr>
          <p:spPr>
            <a:xfrm>
              <a:off x="6311508" y="2085793"/>
              <a:ext cx="4172610" cy="2993127"/>
            </a:xfrm>
            <a:prstGeom prst="rect">
              <a:avLst/>
            </a:prstGeom>
            <a:noFill/>
          </p:spPr>
          <p:txBody>
            <a:bodyPr wrap="square" lIns="91440" tIns="45720" rIns="91440" bIns="45720" anchor="t">
              <a:spAutoFit/>
            </a:bodyPr>
            <a:lstStyle/>
            <a:p>
              <a:r>
                <a:rPr lang="en-US" sz="1400" b="1" kern="0">
                  <a:solidFill>
                    <a:srgbClr val="FFC000"/>
                  </a:solidFill>
                  <a:latin typeface="Poppins"/>
                  <a:cs typeface="Poppins"/>
                </a:rPr>
                <a:t>T&amp;A Consulting-</a:t>
              </a:r>
            </a:p>
            <a:p>
              <a:r>
                <a:rPr lang="en-US" sz="1400" b="1" kern="0">
                  <a:solidFill>
                    <a:srgbClr val="FFC000"/>
                  </a:solidFill>
                  <a:latin typeface="Poppins"/>
                  <a:cs typeface="Poppins"/>
                </a:rPr>
                <a:t>UK Representative Office</a:t>
              </a:r>
            </a:p>
            <a:p>
              <a:endParaRPr lang="en-US" sz="1400" b="1">
                <a:solidFill>
                  <a:srgbClr val="FED308"/>
                </a:solidFill>
                <a:latin typeface="Poppins SemiBold" pitchFamily="2" charset="77"/>
                <a:cs typeface="Poppins SemiBold" pitchFamily="2" charset="77"/>
              </a:endParaRPr>
            </a:p>
            <a:p>
              <a:pPr marL="0" lvl="1">
                <a:defRPr/>
              </a:pPr>
              <a:r>
                <a:rPr kumimoji="0" lang="en-IN" sz="1400" b="1" i="0" u="none" strike="noStrike" kern="0" cap="none" spc="0" normalizeH="0" baseline="0" noProof="0">
                  <a:ln>
                    <a:noFill/>
                  </a:ln>
                  <a:solidFill>
                    <a:prstClr val="white"/>
                  </a:solidFill>
                  <a:effectLst/>
                  <a:uLnTx/>
                  <a:uFillTx/>
                  <a:latin typeface="PT Serif light"/>
                  <a:ea typeface="PT Serif" panose="020A0703040505090204" pitchFamily="18" charset="0"/>
                </a:rPr>
                <a:t>Mr. Barry Clarke</a:t>
              </a:r>
              <a:r>
                <a:rPr lang="en-IN" sz="1400" b="1" kern="0">
                  <a:solidFill>
                    <a:prstClr val="white"/>
                  </a:solidFill>
                  <a:latin typeface="PT Serif light"/>
                  <a:ea typeface="PT Serif" panose="020A0703040505090204" pitchFamily="18" charset="0"/>
                </a:rPr>
                <a:t> </a:t>
              </a:r>
            </a:p>
            <a:p>
              <a:pPr marL="0" marR="0" lvl="1" indent="0" defTabSz="914400" eaLnBrk="1" fontAlgn="auto" latinLnBrk="0" hangingPunct="1">
                <a:lnSpc>
                  <a:spcPct val="100000"/>
                </a:lnSpc>
                <a:spcBef>
                  <a:spcPts val="0"/>
                </a:spcBef>
                <a:spcAft>
                  <a:spcPts val="0"/>
                </a:spcAft>
                <a:buClrTx/>
                <a:buSzTx/>
                <a:buFontTx/>
                <a:buNone/>
                <a:tabLst/>
                <a:defRPr/>
              </a:pPr>
              <a:r>
                <a:rPr kumimoji="0" lang="en-IN" sz="1400" b="1" i="0" u="none" strike="noStrike" kern="0" cap="none" spc="0" normalizeH="0" baseline="0" noProof="0">
                  <a:ln>
                    <a:noFill/>
                  </a:ln>
                  <a:solidFill>
                    <a:prstClr val="white"/>
                  </a:solidFill>
                  <a:effectLst/>
                  <a:uLnTx/>
                  <a:uFillTx/>
                  <a:latin typeface="PT Serif light"/>
                  <a:ea typeface="PT Serif" panose="020A0703040505090204" pitchFamily="18" charset="0"/>
                </a:rPr>
                <a:t>Consulting Partner-</a:t>
              </a:r>
              <a:r>
                <a:rPr lang="en-IN" sz="1400" b="1" kern="0">
                  <a:solidFill>
                    <a:prstClr val="white"/>
                  </a:solidFill>
                  <a:latin typeface="PT Serif light"/>
                  <a:ea typeface="PT Serif" panose="020A0703040505090204" pitchFamily="18" charset="0"/>
                </a:rPr>
                <a:t> </a:t>
              </a:r>
              <a:endParaRPr lang="en-IN" sz="1400" b="1" i="0" u="none" strike="noStrike" kern="0" cap="none" spc="0" normalizeH="0" baseline="0" noProof="0">
                <a:ln>
                  <a:noFill/>
                </a:ln>
                <a:solidFill>
                  <a:prstClr val="white"/>
                </a:solidFill>
                <a:effectLst/>
                <a:uLnTx/>
                <a:uFillTx/>
                <a:latin typeface="PT Serif light"/>
                <a:ea typeface="PT Serif" panose="020A0703040505090204" pitchFamily="18" charset="0"/>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IN" sz="1400" b="1" i="0" u="none" strike="noStrike" kern="0" cap="none" spc="0" normalizeH="0" baseline="0" noProof="0">
                  <a:ln>
                    <a:noFill/>
                  </a:ln>
                  <a:solidFill>
                    <a:prstClr val="white"/>
                  </a:solidFill>
                  <a:effectLst/>
                  <a:uLnTx/>
                  <a:uFillTx/>
                  <a:latin typeface="PT Serif light"/>
                  <a:ea typeface="PT Serif" panose="020A0703040505090204" pitchFamily="18" charset="0"/>
                </a:rPr>
                <a:t>International Markets</a:t>
              </a:r>
              <a:endParaRPr lang="en-IN" sz="1400" b="1" i="0" u="none" strike="noStrike" kern="0" cap="none" spc="0" normalizeH="0" baseline="0" noProof="0">
                <a:ln>
                  <a:noFill/>
                </a:ln>
                <a:solidFill>
                  <a:prstClr val="white"/>
                </a:solidFill>
                <a:effectLst/>
                <a:uLnTx/>
                <a:uFillTx/>
                <a:latin typeface="PT Serif light"/>
                <a:ea typeface="PT Serif" panose="020A0703040505090204" pitchFamily="18" charset="0"/>
              </a:endParaRPr>
            </a:p>
            <a:p>
              <a:pPr marL="0" marR="0" lvl="1" indent="0" defTabSz="914400" eaLnBrk="1" fontAlgn="auto" latinLnBrk="0" hangingPunct="1">
                <a:lnSpc>
                  <a:spcPct val="100000"/>
                </a:lnSpc>
                <a:spcBef>
                  <a:spcPts val="0"/>
                </a:spcBef>
                <a:spcAft>
                  <a:spcPts val="0"/>
                </a:spcAft>
                <a:buClrTx/>
                <a:buSzTx/>
                <a:buFontTx/>
                <a:buNone/>
                <a:tabLst/>
                <a:defRPr/>
              </a:pPr>
              <a:endParaRPr kumimoji="0" lang="en-IN" sz="1300" b="1" i="0" u="none" strike="noStrike" kern="0" cap="none" spc="0" normalizeH="0" baseline="0" noProof="0">
                <a:ln>
                  <a:noFill/>
                </a:ln>
                <a:solidFill>
                  <a:prstClr val="white"/>
                </a:solidFill>
                <a:effectLst/>
                <a:uLnTx/>
                <a:uFillTx/>
                <a:latin typeface="PT Serif light"/>
                <a:ea typeface="PT Serif" panose="020A0703040505090204" pitchFamily="18" charset="0"/>
              </a:endParaRPr>
            </a:p>
            <a:p>
              <a:pPr marL="0" marR="1245235" lvl="1">
                <a:spcBef>
                  <a:spcPts val="65"/>
                </a:spcBef>
                <a:defRPr/>
              </a:pPr>
              <a:r>
                <a:rPr kumimoji="0" lang="en-IN" sz="1200" b="1" i="0" u="none" strike="noStrike" kern="0" cap="none" spc="0" normalizeH="0" baseline="0" noProof="0">
                  <a:ln>
                    <a:noFill/>
                  </a:ln>
                  <a:solidFill>
                    <a:prstClr val="white"/>
                  </a:solidFill>
                  <a:effectLst/>
                  <a:uLnTx/>
                  <a:uFillTx/>
                  <a:latin typeface="PT Serif light"/>
                  <a:ea typeface="PT Serif" panose="020A0703040505090204" pitchFamily="18" charset="0"/>
                </a:rPr>
                <a:t>Phone no: (+44) </a:t>
              </a:r>
              <a:r>
                <a:rPr lang="en-IN" sz="1200" b="1" kern="0">
                  <a:solidFill>
                    <a:prstClr val="white"/>
                  </a:solidFill>
                  <a:latin typeface="PT Serif light"/>
                  <a:ea typeface="PT Serif" panose="020A0703040505090204" pitchFamily="18" charset="0"/>
                </a:rPr>
                <a:t>77727 26449</a:t>
              </a:r>
              <a:endParaRPr lang="en-IN" sz="1200" b="1" i="0" u="none" strike="noStrike" kern="0" cap="none" spc="0" normalizeH="0" baseline="0" noProof="0">
                <a:ln>
                  <a:noFill/>
                </a:ln>
                <a:solidFill>
                  <a:prstClr val="white"/>
                </a:solidFill>
                <a:effectLst/>
                <a:uLnTx/>
                <a:uFillTx/>
                <a:latin typeface="PT Serif light"/>
                <a:ea typeface="PT Serif" panose="020A0703040505090204" pitchFamily="18" charset="0"/>
              </a:endParaRPr>
            </a:p>
            <a:p>
              <a:pPr marL="0" marR="1245235" lvl="1">
                <a:spcBef>
                  <a:spcPts val="65"/>
                </a:spcBef>
                <a:defRPr/>
              </a:pPr>
              <a:r>
                <a:rPr kumimoji="0" lang="en-IN" sz="1200" b="1" i="0" u="none" strike="noStrike" kern="0" cap="none" spc="0" normalizeH="0" baseline="0" noProof="0">
                  <a:ln>
                    <a:noFill/>
                  </a:ln>
                  <a:solidFill>
                    <a:prstClr val="white"/>
                  </a:solidFill>
                  <a:effectLst/>
                  <a:uLnTx/>
                  <a:uFillTx/>
                  <a:latin typeface="PT Serif light"/>
                  <a:ea typeface="PT Serif" panose="020A0703040505090204" pitchFamily="18" charset="0"/>
                </a:rPr>
                <a:t>Email: </a:t>
              </a:r>
              <a:r>
                <a:rPr kumimoji="0" lang="en-IN" sz="1200" b="1" i="0" u="none" strike="noStrike" kern="0" cap="none" spc="0" normalizeH="0" baseline="0" noProof="0">
                  <a:ln>
                    <a:noFill/>
                  </a:ln>
                  <a:solidFill>
                    <a:prstClr val="white"/>
                  </a:solidFill>
                  <a:effectLst/>
                  <a:uLnTx/>
                  <a:uFillTx/>
                  <a:latin typeface="PT Serif light"/>
                  <a:ea typeface="PT Serif" panose="020A0703040505090204" pitchFamily="18" charset="0"/>
                  <a:hlinkClick r:id="rId11">
                    <a:extLst>
                      <a:ext uri="{A12FA001-AC4F-418D-AE19-62706E023703}">
                        <ahyp:hlinkClr xmlns:ahyp="http://schemas.microsoft.com/office/drawing/2018/hyperlinkcolor" val="tx"/>
                      </a:ext>
                    </a:extLst>
                  </a:hlinkClick>
                </a:rPr>
                <a:t>bclarke@taglobalgroup.com</a:t>
              </a:r>
              <a:r>
                <a:rPr lang="en-IN" sz="1200" b="1" kern="0">
                  <a:solidFill>
                    <a:prstClr val="white"/>
                  </a:solidFill>
                  <a:latin typeface="PT Serif light"/>
                  <a:ea typeface="PT Serif" panose="020A0703040505090204" pitchFamily="18" charset="0"/>
                </a:rPr>
                <a:t> </a:t>
              </a:r>
              <a:endParaRPr lang="en-IN" sz="1200" b="1" i="0" u="none" strike="noStrike" kern="0" cap="none" spc="0" normalizeH="0" baseline="0" noProof="0">
                <a:ln>
                  <a:noFill/>
                </a:ln>
                <a:solidFill>
                  <a:prstClr val="white"/>
                </a:solidFill>
                <a:effectLst/>
                <a:uLnTx/>
                <a:uFillTx/>
                <a:latin typeface="PT Serif light"/>
                <a:ea typeface="PT Serif" panose="020A0703040505090204" pitchFamily="18" charset="0"/>
              </a:endParaRPr>
            </a:p>
            <a:p>
              <a:pPr marL="0" marR="1245235" lvl="1" indent="0" defTabSz="914400" eaLnBrk="1" fontAlgn="auto" latinLnBrk="0" hangingPunct="1">
                <a:lnSpc>
                  <a:spcPct val="100000"/>
                </a:lnSpc>
                <a:spcBef>
                  <a:spcPts val="65"/>
                </a:spcBef>
                <a:spcAft>
                  <a:spcPts val="0"/>
                </a:spcAft>
                <a:buClrTx/>
                <a:buSzTx/>
                <a:buFontTx/>
                <a:buNone/>
                <a:tabLst/>
                <a:defRPr/>
              </a:pPr>
              <a:endParaRPr lang="en-IN" sz="1600" b="1" i="0" u="none" strike="noStrike" kern="0" cap="none" spc="0" normalizeH="0" baseline="0" noProof="0">
                <a:ln>
                  <a:noFill/>
                </a:ln>
                <a:solidFill>
                  <a:prstClr val="white"/>
                </a:solidFill>
                <a:effectLst/>
                <a:uLnTx/>
                <a:uFillTx/>
                <a:latin typeface="PT Serif light"/>
                <a:ea typeface="PT Serif" panose="020A0703040505090204" pitchFamily="18" charset="0"/>
              </a:endParaRPr>
            </a:p>
            <a:p>
              <a:r>
                <a:rPr lang="en-GB" sz="1200" b="1" kern="0">
                  <a:solidFill>
                    <a:prstClr val="white"/>
                  </a:solidFill>
                  <a:latin typeface="PT Serif light"/>
                </a:rPr>
                <a:t>124 City Road</a:t>
              </a:r>
              <a:endParaRPr lang="en-IN" sz="1200" b="1" kern="0">
                <a:solidFill>
                  <a:prstClr val="white"/>
                </a:solidFill>
                <a:latin typeface="PT Serif light"/>
              </a:endParaRPr>
            </a:p>
            <a:p>
              <a:r>
                <a:rPr lang="en-GB" sz="1200" b="1" kern="0">
                  <a:solidFill>
                    <a:prstClr val="white"/>
                  </a:solidFill>
                  <a:latin typeface="PT Serif light"/>
                </a:rPr>
                <a:t>London  </a:t>
              </a:r>
              <a:endParaRPr lang="en-IN" sz="1200" b="1" kern="0">
                <a:solidFill>
                  <a:prstClr val="white"/>
                </a:solidFill>
                <a:latin typeface="PT Serif light"/>
              </a:endParaRPr>
            </a:p>
            <a:p>
              <a:r>
                <a:rPr lang="en-GB" sz="1200" b="1" kern="0">
                  <a:solidFill>
                    <a:prstClr val="white"/>
                  </a:solidFill>
                  <a:latin typeface="PT Serif light"/>
                </a:rPr>
                <a:t>EC1V 2NX</a:t>
              </a:r>
              <a:endParaRPr lang="en-IN" sz="1200" b="1" kern="0">
                <a:solidFill>
                  <a:prstClr val="white"/>
                </a:solidFill>
                <a:latin typeface="PT Serif light"/>
              </a:endParaRPr>
            </a:p>
            <a:p>
              <a:r>
                <a:rPr lang="en-GB" sz="1200" b="1" kern="0">
                  <a:solidFill>
                    <a:prstClr val="white"/>
                  </a:solidFill>
                  <a:latin typeface="PT Serif light"/>
                </a:rPr>
                <a:t>United Kingdom</a:t>
              </a:r>
              <a:endParaRPr lang="en-IN" sz="1200" b="1" kern="0">
                <a:solidFill>
                  <a:prstClr val="white"/>
                </a:solidFill>
                <a:latin typeface="PT Serif light"/>
              </a:endParaRPr>
            </a:p>
          </p:txBody>
        </p:sp>
      </p:grpSp>
      <p:sp>
        <p:nvSpPr>
          <p:cNvPr id="12" name="TextBox 11">
            <a:extLst>
              <a:ext uri="{FF2B5EF4-FFF2-40B4-BE49-F238E27FC236}">
                <a16:creationId xmlns:a16="http://schemas.microsoft.com/office/drawing/2014/main" id="{66CF06B4-5295-C073-E616-13D1AFA84BD0}"/>
              </a:ext>
            </a:extLst>
          </p:cNvPr>
          <p:cNvSpPr txBox="1"/>
          <p:nvPr/>
        </p:nvSpPr>
        <p:spPr>
          <a:xfrm>
            <a:off x="9218992" y="2066133"/>
            <a:ext cx="2786081" cy="3062377"/>
          </a:xfrm>
          <a:prstGeom prst="rect">
            <a:avLst/>
          </a:prstGeom>
          <a:noFill/>
        </p:spPr>
        <p:txBody>
          <a:bodyPr wrap="square" lIns="91440" tIns="45720" rIns="91440" bIns="45720" rtlCol="0" anchor="t">
            <a:spAutoFit/>
          </a:bodyPr>
          <a:lstStyle/>
          <a:p>
            <a:pPr fontAlgn="base">
              <a:spcAft>
                <a:spcPts val="600"/>
              </a:spcAft>
            </a:pPr>
            <a:r>
              <a:rPr lang="en-IN" sz="1400" b="1" kern="0">
                <a:solidFill>
                  <a:srgbClr val="FFC000"/>
                </a:solidFill>
                <a:latin typeface="Poppins"/>
                <a:cs typeface="Poppins"/>
              </a:rPr>
              <a:t>T&amp;A Consulting GLOBAL     FZ-LLC – UAE</a:t>
            </a:r>
          </a:p>
          <a:p>
            <a:pPr fontAlgn="base">
              <a:spcAft>
                <a:spcPts val="600"/>
              </a:spcAft>
            </a:pPr>
            <a:endParaRPr lang="en-IN" sz="100" b="1" kern="0">
              <a:solidFill>
                <a:prstClr val="white"/>
              </a:solidFill>
              <a:latin typeface="PT Serif light"/>
            </a:endParaRPr>
          </a:p>
          <a:p>
            <a:endParaRPr lang="en-IN" sz="200" b="1" kern="0">
              <a:solidFill>
                <a:prstClr val="white"/>
              </a:solidFill>
              <a:latin typeface="PT Serif light"/>
            </a:endParaRPr>
          </a:p>
          <a:p>
            <a:r>
              <a:rPr lang="en-IN" sz="1400" b="1" kern="0">
                <a:solidFill>
                  <a:prstClr val="white"/>
                </a:solidFill>
                <a:latin typeface="PT Serif light"/>
              </a:rPr>
              <a:t>Ms. Pooja Dayal</a:t>
            </a:r>
          </a:p>
          <a:p>
            <a:r>
              <a:rPr lang="en-IN" sz="1400" b="1" kern="0">
                <a:solidFill>
                  <a:prstClr val="white"/>
                </a:solidFill>
                <a:latin typeface="PT Serif light"/>
              </a:rPr>
              <a:t>Engagement Manager-</a:t>
            </a:r>
          </a:p>
          <a:p>
            <a:r>
              <a:rPr lang="en-IN" sz="1400" b="1" kern="0">
                <a:solidFill>
                  <a:prstClr val="white"/>
                </a:solidFill>
                <a:latin typeface="PT Serif light"/>
              </a:rPr>
              <a:t>MENA Region</a:t>
            </a:r>
          </a:p>
          <a:p>
            <a:endParaRPr lang="en-IN" sz="1400" b="1" kern="0">
              <a:solidFill>
                <a:prstClr val="white"/>
              </a:solidFill>
              <a:latin typeface="PT Serif light"/>
              <a:hlinkClick r:id="rId12">
                <a:extLst>
                  <a:ext uri="{A12FA001-AC4F-418D-AE19-62706E023703}">
                    <ahyp:hlinkClr xmlns:ahyp="http://schemas.microsoft.com/office/drawing/2018/hyperlinkcolor" val="tx"/>
                  </a:ext>
                </a:extLst>
              </a:hlinkClick>
            </a:endParaRPr>
          </a:p>
          <a:p>
            <a:r>
              <a:rPr lang="en-IN" sz="1200" b="1" kern="0">
                <a:solidFill>
                  <a:prstClr val="white"/>
                </a:solidFill>
                <a:latin typeface="PT Serif light"/>
              </a:rPr>
              <a:t>Phone no: (+971) 50 6190351 </a:t>
            </a:r>
          </a:p>
          <a:p>
            <a:r>
              <a:rPr lang="en-IN" sz="1200" b="1" kern="0">
                <a:solidFill>
                  <a:prstClr val="white"/>
                </a:solidFill>
                <a:latin typeface="PT Serif light"/>
                <a:hlinkClick r:id="rId12">
                  <a:extLst>
                    <a:ext uri="{A12FA001-AC4F-418D-AE19-62706E023703}">
                      <ahyp:hlinkClr xmlns:ahyp="http://schemas.microsoft.com/office/drawing/2018/hyperlinkcolor" val="tx"/>
                    </a:ext>
                  </a:extLst>
                </a:hlinkClick>
              </a:rPr>
              <a:t>Email: pdayal@taglobalgroup.com</a:t>
            </a:r>
            <a:endParaRPr lang="en-IN" sz="1200" b="1" kern="0">
              <a:solidFill>
                <a:prstClr val="white"/>
              </a:solidFill>
              <a:latin typeface="PT Serif light"/>
            </a:endParaRPr>
          </a:p>
          <a:p>
            <a:endParaRPr lang="en-IN" sz="1900" b="1" kern="0">
              <a:solidFill>
                <a:prstClr val="white"/>
              </a:solidFill>
              <a:latin typeface="PT Serif light"/>
            </a:endParaRPr>
          </a:p>
          <a:p>
            <a:pPr fontAlgn="base"/>
            <a:r>
              <a:rPr lang="en-IN" sz="1200" b="1" kern="0">
                <a:solidFill>
                  <a:prstClr val="white"/>
                </a:solidFill>
                <a:latin typeface="PT Serif light"/>
              </a:rPr>
              <a:t>VUNE0822, Compass building – </a:t>
            </a:r>
          </a:p>
          <a:p>
            <a:pPr fontAlgn="base"/>
            <a:r>
              <a:rPr lang="en-IN" sz="1200" b="1" kern="0">
                <a:solidFill>
                  <a:prstClr val="white"/>
                </a:solidFill>
                <a:latin typeface="PT Serif light"/>
              </a:rPr>
              <a:t>Al Hulaila, AL Hulaila Industrial </a:t>
            </a:r>
          </a:p>
          <a:p>
            <a:pPr fontAlgn="base"/>
            <a:r>
              <a:rPr lang="en-IN" sz="1200" b="1" kern="0">
                <a:solidFill>
                  <a:prstClr val="white"/>
                </a:solidFill>
                <a:latin typeface="PT Serif light"/>
              </a:rPr>
              <a:t>Zone-FZ, Ras Al Khaimah </a:t>
            </a:r>
          </a:p>
          <a:p>
            <a:pPr fontAlgn="base"/>
            <a:r>
              <a:rPr lang="en-IN" sz="1200" b="1" kern="0">
                <a:solidFill>
                  <a:prstClr val="white"/>
                </a:solidFill>
                <a:latin typeface="PT Serif light"/>
              </a:rPr>
              <a:t>United Arab Emirates</a:t>
            </a:r>
          </a:p>
        </p:txBody>
      </p:sp>
      <p:sp>
        <p:nvSpPr>
          <p:cNvPr id="29" name="TextBox 28">
            <a:extLst>
              <a:ext uri="{FF2B5EF4-FFF2-40B4-BE49-F238E27FC236}">
                <a16:creationId xmlns:a16="http://schemas.microsoft.com/office/drawing/2014/main" id="{D4BEDCF5-ADF6-3D0C-CE6E-1BEA7FE82265}"/>
              </a:ext>
            </a:extLst>
          </p:cNvPr>
          <p:cNvSpPr txBox="1"/>
          <p:nvPr/>
        </p:nvSpPr>
        <p:spPr>
          <a:xfrm>
            <a:off x="2945027" y="6038173"/>
            <a:ext cx="6324600" cy="301365"/>
          </a:xfrm>
          <a:prstGeom prst="rect">
            <a:avLst/>
          </a:prstGeom>
          <a:noFill/>
        </p:spPr>
        <p:txBody>
          <a:bodyPr wrap="square">
            <a:spAutoFit/>
          </a:bodyPr>
          <a:lstStyle/>
          <a:p>
            <a:pPr algn="ctr" defTabSz="796645" eaLnBrk="0" fontAlgn="base" hangingPunct="0">
              <a:lnSpc>
                <a:spcPct val="150000"/>
              </a:lnSpc>
              <a:spcBef>
                <a:spcPct val="0"/>
              </a:spcBef>
              <a:spcAft>
                <a:spcPct val="0"/>
              </a:spcAft>
            </a:pPr>
            <a:r>
              <a:rPr lang="en-US" altLang="en-US" sz="1000" b="1">
                <a:solidFill>
                  <a:schemeClr val="bg1"/>
                </a:solidFill>
                <a:latin typeface="Poppins" panose="00000500000000000000" pitchFamily="2" charset="0"/>
                <a:ea typeface="Calibri" panose="020F0502020204030204" pitchFamily="34" charset="0"/>
                <a:cs typeface="Poppins" panose="00000500000000000000" pitchFamily="2" charset="0"/>
              </a:rPr>
              <a:t>Follow us on social media</a:t>
            </a:r>
            <a:endParaRPr lang="en-US" altLang="en-US" sz="1000">
              <a:solidFill>
                <a:schemeClr val="bg1"/>
              </a:solidFill>
              <a:latin typeface="Poppins" panose="00000500000000000000" pitchFamily="2" charset="0"/>
              <a:cs typeface="Poppins" panose="00000500000000000000" pitchFamily="2" charset="0"/>
            </a:endParaRPr>
          </a:p>
        </p:txBody>
      </p:sp>
      <p:pic>
        <p:nvPicPr>
          <p:cNvPr id="1026" name="Picture 2" descr="LinkedIn logo options">
            <a:hlinkClick r:id="rId13"/>
            <a:extLst>
              <a:ext uri="{FF2B5EF4-FFF2-40B4-BE49-F238E27FC236}">
                <a16:creationId xmlns:a16="http://schemas.microsoft.com/office/drawing/2014/main" id="{61995C42-0765-5647-66AA-2E21E4FA4E6C}"/>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52940" t="8009" r="4507" b="63124"/>
          <a:stretch/>
        </p:blipFill>
        <p:spPr bwMode="auto">
          <a:xfrm>
            <a:off x="5508934" y="6349225"/>
            <a:ext cx="1174131" cy="4288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A7F8A-D8A7-572F-66D7-33F5C5000131}"/>
            </a:ext>
          </a:extLst>
        </p:cNvPr>
        <p:cNvGrpSpPr/>
        <p:nvPr/>
      </p:nvGrpSpPr>
      <p:grpSpPr>
        <a:xfrm>
          <a:off x="0" y="0"/>
          <a:ext cx="0" cy="0"/>
          <a:chOff x="0" y="0"/>
          <a:chExt cx="0" cy="0"/>
        </a:xfrm>
      </p:grpSpPr>
      <p:sp>
        <p:nvSpPr>
          <p:cNvPr id="2" name="object 8">
            <a:extLst>
              <a:ext uri="{FF2B5EF4-FFF2-40B4-BE49-F238E27FC236}">
                <a16:creationId xmlns:a16="http://schemas.microsoft.com/office/drawing/2014/main" id="{C2C60ADF-1A3B-B44A-E690-FD4A0ADB5F1E}"/>
              </a:ext>
            </a:extLst>
          </p:cNvPr>
          <p:cNvSpPr txBox="1">
            <a:spLocks/>
          </p:cNvSpPr>
          <p:nvPr/>
        </p:nvSpPr>
        <p:spPr>
          <a:xfrm>
            <a:off x="1284955" y="241144"/>
            <a:ext cx="9412864" cy="569387"/>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rPr>
              <a:t>インドの現在のM&amp;A情勢：</a:t>
            </a:r>
            <a:r>
              <a:rPr lang="ja" sz="2000">
                <a:solidFill>
                  <a:schemeClr val="tx1"/>
                </a:solidFill>
                <a:latin typeface="Poppins" panose="00000500000000000000" pitchFamily="2" charset="0"/>
                <a:cs typeface="Poppins" panose="00000500000000000000" pitchFamily="2" charset="0"/>
              </a:rPr>
              <a:t>世界の先例との類似点</a:t>
            </a:r>
            <a:endParaRPr kumimoji="0" lang="en-US"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endParaRPr>
          </a:p>
        </p:txBody>
      </p:sp>
      <p:graphicFrame>
        <p:nvGraphicFramePr>
          <p:cNvPr id="5" name="Table 4">
            <a:extLst>
              <a:ext uri="{FF2B5EF4-FFF2-40B4-BE49-F238E27FC236}">
                <a16:creationId xmlns:a16="http://schemas.microsoft.com/office/drawing/2014/main" id="{598396B1-128D-440B-D7B9-D5CA456E3042}"/>
              </a:ext>
            </a:extLst>
          </p:cNvPr>
          <p:cNvGraphicFramePr>
            <a:graphicFrameLocks noGrp="1"/>
          </p:cNvGraphicFramePr>
          <p:nvPr>
            <p:extLst>
              <p:ext uri="{D42A27DB-BD31-4B8C-83A1-F6EECF244321}">
                <p14:modId xmlns:p14="http://schemas.microsoft.com/office/powerpoint/2010/main" val="4064813666"/>
              </p:ext>
            </p:extLst>
          </p:nvPr>
        </p:nvGraphicFramePr>
        <p:xfrm>
          <a:off x="772884" y="2107932"/>
          <a:ext cx="10653904" cy="4099534"/>
        </p:xfrm>
        <a:graphic>
          <a:graphicData uri="http://schemas.openxmlformats.org/drawingml/2006/table">
            <a:tbl>
              <a:tblPr>
                <a:tableStyleId>{5C22544A-7EE6-4342-B048-85BDC9FD1C3A}</a:tableStyleId>
              </a:tblPr>
              <a:tblGrid>
                <a:gridCol w="2474011">
                  <a:extLst>
                    <a:ext uri="{9D8B030D-6E8A-4147-A177-3AD203B41FA5}">
                      <a16:colId xmlns:a16="http://schemas.microsoft.com/office/drawing/2014/main" val="3934379577"/>
                    </a:ext>
                  </a:extLst>
                </a:gridCol>
                <a:gridCol w="4130298">
                  <a:extLst>
                    <a:ext uri="{9D8B030D-6E8A-4147-A177-3AD203B41FA5}">
                      <a16:colId xmlns:a16="http://schemas.microsoft.com/office/drawing/2014/main" val="3907715186"/>
                    </a:ext>
                  </a:extLst>
                </a:gridCol>
                <a:gridCol w="4049595">
                  <a:extLst>
                    <a:ext uri="{9D8B030D-6E8A-4147-A177-3AD203B41FA5}">
                      <a16:colId xmlns:a16="http://schemas.microsoft.com/office/drawing/2014/main" val="3005665433"/>
                    </a:ext>
                  </a:extLst>
                </a:gridCol>
              </a:tblGrid>
              <a:tr h="307788">
                <a:tc>
                  <a:txBody>
                    <a:bodyPr/>
                    <a:lstStyle/>
                    <a:p>
                      <a:pPr algn="ctr" fontAlgn="ctr">
                        <a:buNone/>
                      </a:pPr>
                      <a:r>
                        <a:rPr lang="ja" sz="1000" b="1" u="none" strike="noStrike">
                          <a:solidFill>
                            <a:schemeClr val="bg1"/>
                          </a:solidFill>
                          <a:effectLst/>
                          <a:latin typeface="Poppins" panose="00000500000000000000" pitchFamily="2" charset="0"/>
                          <a:cs typeface="Poppins" panose="00000500000000000000" pitchFamily="2" charset="0"/>
                        </a:rPr>
                        <a:t>テーマ</a:t>
                      </a:r>
                      <a:endParaRPr lang="en-US" sz="1000" b="1" i="0" u="none" strike="noStrike">
                        <a:solidFill>
                          <a:schemeClr val="bg1"/>
                        </a:solidFill>
                        <a:effectLst/>
                        <a:latin typeface="Poppins" panose="00000500000000000000" pitchFamily="2" charset="0"/>
                        <a:cs typeface="Poppins" panose="00000500000000000000"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ja-JP" altLang="en-US" sz="1000" b="1" u="none" strike="noStrike" dirty="0">
                          <a:solidFill>
                            <a:schemeClr val="bg1"/>
                          </a:solidFill>
                          <a:effectLst/>
                          <a:latin typeface="Poppins" panose="00000500000000000000" pitchFamily="2" charset="0"/>
                          <a:cs typeface="Poppins" panose="00000500000000000000" pitchFamily="2" charset="0"/>
                        </a:rPr>
                        <a:t>今日の</a:t>
                      </a:r>
                      <a:r>
                        <a:rPr lang="ja" sz="1000" b="1" u="none" strike="noStrike" dirty="0">
                          <a:solidFill>
                            <a:schemeClr val="bg1"/>
                          </a:solidFill>
                          <a:effectLst/>
                          <a:latin typeface="Poppins" panose="00000500000000000000" pitchFamily="2" charset="0"/>
                          <a:cs typeface="Poppins" panose="00000500000000000000" pitchFamily="2" charset="0"/>
                        </a:rPr>
                        <a:t>インド</a:t>
                      </a:r>
                      <a:endParaRPr lang="en-US" sz="1000" b="1" i="0" u="none" strike="noStrike" dirty="0">
                        <a:solidFill>
                          <a:schemeClr val="bg1"/>
                        </a:solidFill>
                        <a:effectLst/>
                        <a:latin typeface="Poppins" panose="00000500000000000000" pitchFamily="2" charset="0"/>
                        <a:cs typeface="Poppins" panose="00000500000000000000"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ja-JP" altLang="en-US" sz="1000" b="1" i="0" u="none" strike="noStrike" dirty="0">
                          <a:solidFill>
                            <a:schemeClr val="bg1"/>
                          </a:solidFill>
                          <a:effectLst/>
                          <a:latin typeface="Poppins" panose="00000500000000000000" pitchFamily="2" charset="0"/>
                          <a:cs typeface="Poppins" panose="00000500000000000000" pitchFamily="2" charset="0"/>
                        </a:rPr>
                        <a:t>世界の類似例</a:t>
                      </a:r>
                      <a:endParaRPr lang="ja" sz="1000" b="1" i="0" u="none" strike="noStrike" dirty="0">
                        <a:solidFill>
                          <a:schemeClr val="bg1"/>
                        </a:solidFill>
                        <a:effectLst/>
                        <a:latin typeface="Poppins" panose="00000500000000000000" pitchFamily="2" charset="0"/>
                        <a:cs typeface="Poppins" panose="00000500000000000000"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29190615"/>
                  </a:ext>
                </a:extLst>
              </a:tr>
              <a:tr h="465647">
                <a:tc>
                  <a:txBody>
                    <a:bodyPr/>
                    <a:lstStyle/>
                    <a:p>
                      <a:pPr algn="l" fontAlgn="ctr"/>
                      <a:r>
                        <a:rPr lang="ja" sz="1000" b="1" u="none" strike="noStrike">
                          <a:solidFill>
                            <a:schemeClr val="tx1"/>
                          </a:solidFill>
                          <a:effectLst/>
                          <a:latin typeface="Poppins" panose="00000500000000000000" pitchFamily="2" charset="0"/>
                          <a:cs typeface="Poppins" panose="00000500000000000000" pitchFamily="2" charset="0"/>
                        </a:rPr>
                        <a:t>経済自由化の余波</a:t>
                      </a:r>
                      <a:endParaRPr lang="en-US" sz="1000" b="1" i="0" u="none" strike="noStrike">
                        <a:solidFill>
                          <a:schemeClr val="tx1"/>
                        </a:solidFill>
                        <a:effectLst/>
                        <a:latin typeface="Poppins" panose="00000500000000000000" pitchFamily="2" charset="0"/>
                        <a:cs typeface="Poppins" panose="00000500000000000000"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D"/>
                    </a:solidFill>
                  </a:tcPr>
                </a:tc>
                <a:tc>
                  <a:txBody>
                    <a:bodyPr/>
                    <a:lstStyle/>
                    <a:p>
                      <a:pPr algn="l" fontAlgn="ctr"/>
                      <a:r>
                        <a:rPr lang="ja" sz="1000" u="none" strike="noStrike">
                          <a:effectLst/>
                        </a:rPr>
                        <a:t>進行中の経済改革、PLIスキーム、貿易自由化、デジタル経済の成長</a:t>
                      </a:r>
                      <a:endParaRPr lang="en-US" sz="1000" b="0" i="0" u="none" strike="noStrike">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 sz="1000" u="none" strike="noStrike">
                          <a:effectLst/>
                        </a:rPr>
                        <a:t>レーガン政権後の米国（1980年代）とプラザ合意後の日本（1985年）</a:t>
                      </a:r>
                      <a:endParaRPr lang="en-US" sz="1000" b="1" i="0" u="none" strike="noStrike">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3164863"/>
                  </a:ext>
                </a:extLst>
              </a:tr>
              <a:tr h="465647">
                <a:tc>
                  <a:txBody>
                    <a:bodyPr/>
                    <a:lstStyle/>
                    <a:p>
                      <a:pPr algn="l" fontAlgn="ctr"/>
                      <a:r>
                        <a:rPr lang="ja" sz="1000" b="1" u="none" strike="noStrike">
                          <a:solidFill>
                            <a:schemeClr val="tx1"/>
                          </a:solidFill>
                          <a:effectLst/>
                          <a:latin typeface="Poppins" panose="00000500000000000000" pitchFamily="2" charset="0"/>
                          <a:cs typeface="Poppins" panose="00000500000000000000" pitchFamily="2" charset="0"/>
                        </a:rPr>
                        <a:t>国内チャンピオンの台頭</a:t>
                      </a:r>
                      <a:endParaRPr lang="en-US" sz="1000" b="1" i="0" u="none" strike="noStrike">
                        <a:solidFill>
                          <a:schemeClr val="tx1"/>
                        </a:solidFill>
                        <a:effectLst/>
                        <a:latin typeface="Poppins" panose="00000500000000000000" pitchFamily="2" charset="0"/>
                        <a:cs typeface="Poppins" panose="00000500000000000000"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D"/>
                    </a:solidFill>
                  </a:tcPr>
                </a:tc>
                <a:tc>
                  <a:txBody>
                    <a:bodyPr/>
                    <a:lstStyle/>
                    <a:p>
                      <a:pPr algn="l" fontAlgn="ctr"/>
                      <a:r>
                        <a:rPr lang="ja" sz="1000" u="none" strike="noStrike" dirty="0">
                          <a:effectLst/>
                        </a:rPr>
                        <a:t>インドの大手コングロマリット（アダニ、リライアンス、タタ、JSW）が中規模企業や新興企業を買収</a:t>
                      </a:r>
                      <a:endParaRPr lang="en-US" sz="10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 sz="1000" u="none" strike="noStrike" dirty="0">
                          <a:effectLst/>
                        </a:rPr>
                        <a:t>韓国の財閥統合（1990年代）</a:t>
                      </a:r>
                      <a:endParaRPr lang="en-US" sz="1000" b="1"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1695382"/>
                  </a:ext>
                </a:extLst>
              </a:tr>
              <a:tr h="465647">
                <a:tc>
                  <a:txBody>
                    <a:bodyPr/>
                    <a:lstStyle/>
                    <a:p>
                      <a:pPr algn="l" fontAlgn="ctr"/>
                      <a:r>
                        <a:rPr lang="ja" sz="1000" b="1" u="none" strike="noStrike" dirty="0">
                          <a:solidFill>
                            <a:schemeClr val="tx1"/>
                          </a:solidFill>
                          <a:effectLst/>
                          <a:latin typeface="Poppins" panose="00000500000000000000" pitchFamily="2" charset="0"/>
                          <a:cs typeface="Poppins" panose="00000500000000000000" pitchFamily="2" charset="0"/>
                        </a:rPr>
                        <a:t>家族経営から機関投資家所有への移行</a:t>
                      </a:r>
                      <a:endParaRPr lang="en-US" sz="1000" b="1" i="0" u="none" strike="noStrike" dirty="0">
                        <a:solidFill>
                          <a:schemeClr val="tx1"/>
                        </a:solidFill>
                        <a:effectLst/>
                        <a:latin typeface="Poppins" panose="00000500000000000000" pitchFamily="2" charset="0"/>
                        <a:cs typeface="Poppins" panose="00000500000000000000"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D"/>
                    </a:solidFill>
                  </a:tcPr>
                </a:tc>
                <a:tc>
                  <a:txBody>
                    <a:bodyPr/>
                    <a:lstStyle/>
                    <a:p>
                      <a:pPr algn="l" fontAlgn="ctr"/>
                      <a:r>
                        <a:rPr lang="ja" sz="1000" u="none" strike="noStrike" dirty="0">
                          <a:effectLst/>
                        </a:rPr>
                        <a:t>後継者問題、世代交代、</a:t>
                      </a:r>
                      <a:r>
                        <a:rPr lang="ja-JP" altLang="en-US" sz="1000" u="none" strike="noStrike" dirty="0">
                          <a:effectLst/>
                        </a:rPr>
                        <a:t>創業者</a:t>
                      </a:r>
                      <a:r>
                        <a:rPr lang="ja" sz="1000" u="none" strike="noStrike" dirty="0">
                          <a:effectLst/>
                        </a:rPr>
                        <a:t>の株式希薄化</a:t>
                      </a:r>
                      <a:endParaRPr lang="en-US" sz="10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 sz="1000" u="none" strike="noStrike" dirty="0">
                          <a:effectLst/>
                        </a:rPr>
                        <a:t>ドイツのミッテルシュタントM&amp;Aブーム</a:t>
                      </a:r>
                      <a:endParaRPr lang="en-US" sz="1000" b="1"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919778"/>
                  </a:ext>
                </a:extLst>
              </a:tr>
              <a:tr h="310441">
                <a:tc>
                  <a:txBody>
                    <a:bodyPr/>
                    <a:lstStyle/>
                    <a:p>
                      <a:pPr algn="l" fontAlgn="ctr"/>
                      <a:r>
                        <a:rPr lang="ja" sz="1000" b="1" u="none" strike="noStrike" dirty="0">
                          <a:solidFill>
                            <a:schemeClr val="tx1"/>
                          </a:solidFill>
                          <a:effectLst/>
                          <a:latin typeface="Poppins" panose="00000500000000000000" pitchFamily="2" charset="0"/>
                          <a:cs typeface="Poppins" panose="00000500000000000000" pitchFamily="2" charset="0"/>
                        </a:rPr>
                        <a:t>プライベートエクイティ取引</a:t>
                      </a:r>
                      <a:r>
                        <a:rPr lang="ja-JP" altLang="en-US" sz="1000" b="1" u="none" strike="noStrike" dirty="0">
                          <a:solidFill>
                            <a:schemeClr val="tx1"/>
                          </a:solidFill>
                          <a:effectLst/>
                          <a:latin typeface="Poppins" panose="00000500000000000000" pitchFamily="2" charset="0"/>
                          <a:cs typeface="Poppins" panose="00000500000000000000" pitchFamily="2" charset="0"/>
                        </a:rPr>
                        <a:t>の</a:t>
                      </a:r>
                      <a:r>
                        <a:rPr lang="ja" sz="1000" b="1" u="none" strike="noStrike" dirty="0">
                          <a:solidFill>
                            <a:schemeClr val="tx1"/>
                          </a:solidFill>
                          <a:effectLst/>
                          <a:latin typeface="Poppins" panose="00000500000000000000" pitchFamily="2" charset="0"/>
                          <a:cs typeface="Poppins" panose="00000500000000000000" pitchFamily="2" charset="0"/>
                        </a:rPr>
                        <a:t>優位性</a:t>
                      </a:r>
                      <a:endParaRPr lang="en-US" sz="1000" b="1" i="0" u="none" strike="noStrike" dirty="0">
                        <a:solidFill>
                          <a:schemeClr val="tx1"/>
                        </a:solidFill>
                        <a:effectLst/>
                        <a:latin typeface="Poppins" panose="00000500000000000000" pitchFamily="2" charset="0"/>
                        <a:cs typeface="Poppins" panose="00000500000000000000"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D"/>
                    </a:solidFill>
                  </a:tcPr>
                </a:tc>
                <a:tc>
                  <a:txBody>
                    <a:bodyPr/>
                    <a:lstStyle/>
                    <a:p>
                      <a:pPr algn="l" fontAlgn="ctr"/>
                      <a:r>
                        <a:rPr lang="ja" sz="1000" u="none" strike="noStrike">
                          <a:effectLst/>
                        </a:rPr>
                        <a:t>PE/VCが製薬、テクノロジー、消費財の買収を推進</a:t>
                      </a:r>
                      <a:endParaRPr lang="en-US" sz="1000" b="0" i="0" u="none" strike="noStrike">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 sz="1000" u="none" strike="noStrike">
                          <a:effectLst/>
                        </a:rPr>
                        <a:t>米国のPEブーム（1980年代のレバレッジド・バイアウト、2000年代のテクノロジー企業のロールアップ）</a:t>
                      </a:r>
                      <a:endParaRPr lang="en-US" sz="1000" b="1" i="0" u="none" strike="noStrike">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2750575"/>
                  </a:ext>
                </a:extLst>
              </a:tr>
              <a:tr h="310441">
                <a:tc>
                  <a:txBody>
                    <a:bodyPr/>
                    <a:lstStyle/>
                    <a:p>
                      <a:pPr algn="l" fontAlgn="ctr"/>
                      <a:r>
                        <a:rPr lang="ja" sz="1000" b="1" u="none" strike="noStrike">
                          <a:solidFill>
                            <a:schemeClr val="tx1"/>
                          </a:solidFill>
                          <a:effectLst/>
                          <a:latin typeface="Poppins" panose="00000500000000000000" pitchFamily="2" charset="0"/>
                          <a:cs typeface="Poppins" panose="00000500000000000000" pitchFamily="2" charset="0"/>
                        </a:rPr>
                        <a:t>セクター統合</a:t>
                      </a:r>
                      <a:endParaRPr lang="en-US" sz="1000" b="1" i="0" u="none" strike="noStrike">
                        <a:solidFill>
                          <a:schemeClr val="tx1"/>
                        </a:solidFill>
                        <a:effectLst/>
                        <a:latin typeface="Poppins" panose="00000500000000000000" pitchFamily="2" charset="0"/>
                        <a:cs typeface="Poppins" panose="00000500000000000000"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D"/>
                    </a:solidFill>
                  </a:tcPr>
                </a:tc>
                <a:tc>
                  <a:txBody>
                    <a:bodyPr/>
                    <a:lstStyle/>
                    <a:p>
                      <a:pPr algn="l" fontAlgn="ctr"/>
                      <a:r>
                        <a:rPr lang="ja" sz="1000" u="none" strike="noStrike">
                          <a:effectLst/>
                        </a:rPr>
                        <a:t>フィンテック、製薬、通信、EVサプライチェーンで急速なM&amp;Aが進む</a:t>
                      </a:r>
                      <a:endParaRPr lang="en-US" sz="1000" b="0" i="0" u="none" strike="noStrike">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 sz="1000" u="none" strike="noStrike">
                          <a:effectLst/>
                        </a:rPr>
                        <a:t>米国の通信・メディア統合（1990年代～2000年代）</a:t>
                      </a:r>
                      <a:endParaRPr lang="en-US" sz="1000" b="1" i="0" u="none" strike="noStrike">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3055507"/>
                  </a:ext>
                </a:extLst>
              </a:tr>
              <a:tr h="422031">
                <a:tc>
                  <a:txBody>
                    <a:bodyPr/>
                    <a:lstStyle/>
                    <a:p>
                      <a:pPr algn="l" fontAlgn="ctr"/>
                      <a:r>
                        <a:rPr lang="ja" sz="1000" b="1" u="none" strike="noStrike">
                          <a:solidFill>
                            <a:schemeClr val="tx1"/>
                          </a:solidFill>
                          <a:effectLst/>
                          <a:latin typeface="Poppins" panose="00000500000000000000" pitchFamily="2" charset="0"/>
                          <a:cs typeface="Poppins" panose="00000500000000000000" pitchFamily="2" charset="0"/>
                        </a:rPr>
                        <a:t>クロスボーダーアウトワードM&amp;A</a:t>
                      </a:r>
                      <a:endParaRPr lang="en-US" sz="1000" b="1" i="0" u="none" strike="noStrike">
                        <a:solidFill>
                          <a:schemeClr val="tx1"/>
                        </a:solidFill>
                        <a:effectLst/>
                        <a:latin typeface="Poppins" panose="00000500000000000000" pitchFamily="2" charset="0"/>
                        <a:cs typeface="Poppins" panose="00000500000000000000"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D"/>
                    </a:solidFill>
                  </a:tcPr>
                </a:tc>
                <a:tc>
                  <a:txBody>
                    <a:bodyPr/>
                    <a:lstStyle/>
                    <a:p>
                      <a:pPr algn="l" fontAlgn="ctr"/>
                      <a:r>
                        <a:rPr lang="ja" sz="1000" u="none" strike="noStrike" dirty="0">
                          <a:effectLst/>
                        </a:rPr>
                        <a:t>インド企業による海外買収（例：タタ、HCL、セラム研究所）</a:t>
                      </a:r>
                      <a:endParaRPr lang="en-US" sz="10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 sz="1000" u="none" strike="noStrike">
                          <a:effectLst/>
                        </a:rPr>
                        <a:t>日本の対外M&amp;Aの波（1980年代）、中国の2010年代</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16361"/>
                  </a:ext>
                </a:extLst>
              </a:tr>
              <a:tr h="422031">
                <a:tc>
                  <a:txBody>
                    <a:bodyPr/>
                    <a:lstStyle/>
                    <a:p>
                      <a:pPr algn="l" fontAlgn="ctr"/>
                      <a:r>
                        <a:rPr lang="ja" sz="1000" b="1" dirty="0">
                          <a:solidFill>
                            <a:schemeClr val="tx1"/>
                          </a:solidFill>
                          <a:latin typeface="Poppins" panose="00000500000000000000" pitchFamily="2" charset="0"/>
                          <a:cs typeface="Poppins" panose="00000500000000000000" pitchFamily="2" charset="0"/>
                        </a:rPr>
                        <a:t>評価裁定取引</a:t>
                      </a:r>
                      <a:endParaRPr lang="en-US" sz="1000" b="1" i="0" u="none" strike="noStrike" dirty="0">
                        <a:solidFill>
                          <a:schemeClr val="tx1"/>
                        </a:solidFill>
                        <a:effectLst/>
                        <a:latin typeface="Poppins" panose="00000500000000000000" pitchFamily="2" charset="0"/>
                        <a:cs typeface="Poppins" panose="00000500000000000000"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D"/>
                    </a:solidFill>
                  </a:tcPr>
                </a:tc>
                <a:tc>
                  <a:txBody>
                    <a:bodyPr/>
                    <a:lstStyle/>
                    <a:p>
                      <a:pPr algn="l" fontAlgn="ctr"/>
                      <a:r>
                        <a:rPr lang="ja" sz="1000" dirty="0">
                          <a:latin typeface="Aptos (Body)"/>
                        </a:rPr>
                        <a:t>多くの中規模企業は世界の同業他社に比べて過小評価されており、外国人の買い手を惹きつけている。</a:t>
                      </a:r>
                      <a:endParaRPr lang="en-US" sz="1000" b="0" i="0" u="none" strike="noStrike" dirty="0">
                        <a:solidFill>
                          <a:srgbClr val="000000"/>
                        </a:solidFill>
                        <a:effectLst/>
                        <a:latin typeface="Aptos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 sz="1000">
                          <a:latin typeface="Aptos (Body)"/>
                        </a:rPr>
                        <a:t>ラテンアメリカ（2000年代初頭） - 評価ギャップによる戦略的M&amp;A</a:t>
                      </a:r>
                      <a:endParaRPr lang="en-US" sz="1000" u="none" strike="noStrike">
                        <a:effectLst/>
                        <a:latin typeface="Aptos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3735088"/>
                  </a:ext>
                </a:extLst>
              </a:tr>
              <a:tr h="422031">
                <a:tc>
                  <a:txBody>
                    <a:bodyPr/>
                    <a:lstStyle/>
                    <a:p>
                      <a:pPr algn="l" fontAlgn="ctr"/>
                      <a:r>
                        <a:rPr lang="ja" sz="1000" b="1">
                          <a:solidFill>
                            <a:schemeClr val="tx1"/>
                          </a:solidFill>
                          <a:latin typeface="Poppins" panose="00000500000000000000" pitchFamily="2" charset="0"/>
                          <a:cs typeface="Poppins" panose="00000500000000000000" pitchFamily="2" charset="0"/>
                        </a:rPr>
                        <a:t>スタートアップの統合</a:t>
                      </a:r>
                      <a:endParaRPr lang="en-US" sz="1000" b="1" i="0" u="none" strike="noStrike">
                        <a:solidFill>
                          <a:schemeClr val="tx1"/>
                        </a:solidFill>
                        <a:effectLst/>
                        <a:latin typeface="Poppins" panose="00000500000000000000" pitchFamily="2" charset="0"/>
                        <a:cs typeface="Poppins" panose="00000500000000000000"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D"/>
                    </a:solidFill>
                  </a:tcPr>
                </a:tc>
                <a:tc>
                  <a:txBody>
                    <a:bodyPr/>
                    <a:lstStyle/>
                    <a:p>
                      <a:pPr algn="l" fontAlgn="ctr"/>
                      <a:r>
                        <a:rPr lang="ja" sz="1000" dirty="0">
                          <a:latin typeface="Aptos (Body)"/>
                        </a:rPr>
                        <a:t>大手スタートアップ企業（Ola、Swiggy、Zomato）が小規模企業を買収し、急速に規模を拡大している</a:t>
                      </a:r>
                      <a:endParaRPr lang="en-US" sz="1000" b="0" i="0" u="none" strike="noStrike" dirty="0">
                        <a:solidFill>
                          <a:srgbClr val="000000"/>
                        </a:solidFill>
                        <a:effectLst/>
                        <a:latin typeface="Aptos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 sz="1000">
                          <a:latin typeface="Aptos (Body)"/>
                        </a:rPr>
                        <a:t>シリコンバレー（2000年代初頭） – ドットコム崩壊後のテクノロジーの隆盛</a:t>
                      </a:r>
                      <a:endParaRPr lang="en-US" sz="1000" u="none" strike="noStrike">
                        <a:effectLst/>
                        <a:latin typeface="Aptos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335441"/>
                  </a:ext>
                </a:extLst>
              </a:tr>
              <a:tr h="422031">
                <a:tc>
                  <a:txBody>
                    <a:bodyPr/>
                    <a:lstStyle/>
                    <a:p>
                      <a:pPr algn="l" fontAlgn="ctr"/>
                      <a:r>
                        <a:rPr lang="ja" sz="1000" b="1">
                          <a:solidFill>
                            <a:schemeClr val="tx1"/>
                          </a:solidFill>
                          <a:latin typeface="Poppins" panose="00000500000000000000" pitchFamily="2" charset="0"/>
                          <a:cs typeface="Poppins" panose="00000500000000000000" pitchFamily="2" charset="0"/>
                        </a:rPr>
                        <a:t>規制の推進と市場開放</a:t>
                      </a:r>
                      <a:endParaRPr lang="en-US" sz="1000" b="1" i="0" u="none" strike="noStrike">
                        <a:solidFill>
                          <a:schemeClr val="tx1"/>
                        </a:solidFill>
                        <a:effectLst/>
                        <a:latin typeface="Poppins" panose="00000500000000000000" pitchFamily="2" charset="0"/>
                        <a:cs typeface="Poppins" panose="00000500000000000000"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D"/>
                    </a:solidFill>
                  </a:tcPr>
                </a:tc>
                <a:tc>
                  <a:txBody>
                    <a:bodyPr/>
                    <a:lstStyle/>
                    <a:p>
                      <a:pPr algn="l" fontAlgn="ctr"/>
                      <a:r>
                        <a:rPr lang="ja" sz="1000">
                          <a:latin typeface="Aptos (Body)"/>
                        </a:rPr>
                        <a:t>政策改革（FDI改革、破産法、グリーンエネルギー義務化）が取引活動を加速させている</a:t>
                      </a:r>
                      <a:endParaRPr lang="en-US" sz="1000" b="0" i="0" u="none" strike="noStrike">
                        <a:solidFill>
                          <a:srgbClr val="000000"/>
                        </a:solidFill>
                        <a:effectLst/>
                        <a:latin typeface="Aptos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 sz="1000" dirty="0">
                          <a:latin typeface="Aptos (Body)"/>
                        </a:rPr>
                        <a:t>東欧（2000年代） - EU加盟後のM&amp;Aブーム</a:t>
                      </a:r>
                      <a:endParaRPr lang="en-US" sz="1000" u="none" strike="noStrike" dirty="0">
                        <a:effectLst/>
                        <a:latin typeface="Aptos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7636111"/>
                  </a:ext>
                </a:extLst>
              </a:tr>
            </a:tbl>
          </a:graphicData>
        </a:graphic>
      </p:graphicFrame>
      <p:sp>
        <p:nvSpPr>
          <p:cNvPr id="3" name="TextBox 2">
            <a:extLst>
              <a:ext uri="{FF2B5EF4-FFF2-40B4-BE49-F238E27FC236}">
                <a16:creationId xmlns:a16="http://schemas.microsoft.com/office/drawing/2014/main" id="{5E889900-6B55-7D6E-F690-9854D7CACE27}"/>
              </a:ext>
            </a:extLst>
          </p:cNvPr>
          <p:cNvSpPr txBox="1"/>
          <p:nvPr/>
        </p:nvSpPr>
        <p:spPr>
          <a:xfrm>
            <a:off x="577516" y="810531"/>
            <a:ext cx="10929976" cy="1200329"/>
          </a:xfrm>
          <a:prstGeom prst="rect">
            <a:avLst/>
          </a:prstGeom>
        </p:spPr>
        <p:txBody>
          <a:bodyPr/>
          <a:lstStyle>
            <a:defPPr>
              <a:defRPr lang="en-US"/>
            </a:defPPr>
            <a:lvl1pPr indent="0" algn="ctr">
              <a:lnSpc>
                <a:spcPct val="100000"/>
              </a:lnSpc>
              <a:spcBef>
                <a:spcPts val="0"/>
              </a:spcBef>
              <a:buFont typeface="Arial" panose="020B0604020202020204" pitchFamily="34" charset="0"/>
              <a:buNone/>
              <a:defRPr b="1" i="1">
                <a:solidFill>
                  <a:srgbClr val="C8252C"/>
                </a:solidFill>
                <a:latin typeface="Poppins" panose="00000500000000000000" pitchFamily="2" charset="0"/>
                <a:ea typeface="Cambria" panose="02040503050406030204" pitchFamily="18" charset="0"/>
                <a:cs typeface="Poppins" panose="00000500000000000000" pitchFamily="2" charset="0"/>
              </a:defRPr>
            </a:lvl1pPr>
            <a:lvl2pPr marL="685800" indent="-228600">
              <a:lnSpc>
                <a:spcPct val="90000"/>
              </a:lnSpc>
              <a:spcBef>
                <a:spcPts val="500"/>
              </a:spcBef>
              <a:buFont typeface="Arial" panose="020B0604020202020204" pitchFamily="34" charset="0"/>
              <a:buChar char="•"/>
              <a:defRPr sz="2400">
                <a:latin typeface="Cambria" panose="02040503050406030204" pitchFamily="18" charset="0"/>
                <a:ea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latin typeface="Cambria" panose="02040503050406030204" pitchFamily="18" charset="0"/>
                <a:ea typeface="Cambria" panose="02040503050406030204" pitchFamily="18" charset="0"/>
              </a:defRPr>
            </a:lvl3pPr>
            <a:lvl4pPr marL="1600200" indent="-228600">
              <a:lnSpc>
                <a:spcPct val="90000"/>
              </a:lnSpc>
              <a:spcBef>
                <a:spcPts val="500"/>
              </a:spcBef>
              <a:buFont typeface="Arial" panose="020B0604020202020204" pitchFamily="34" charset="0"/>
              <a:buChar char="•"/>
              <a:defRPr>
                <a:latin typeface="Cambria" panose="02040503050406030204" pitchFamily="18" charset="0"/>
                <a:ea typeface="Cambria" panose="02040503050406030204" pitchFamily="18" charset="0"/>
              </a:defRPr>
            </a:lvl4pPr>
            <a:lvl5pPr marL="2057400" indent="-228600">
              <a:lnSpc>
                <a:spcPct val="90000"/>
              </a:lnSpc>
              <a:spcBef>
                <a:spcPts val="500"/>
              </a:spcBef>
              <a:buFont typeface="Arial" panose="020B0604020202020204" pitchFamily="34" charset="0"/>
              <a:buChar char="•"/>
              <a:defRPr>
                <a:latin typeface="Cambria" panose="02040503050406030204" pitchFamily="18" charset="0"/>
                <a:ea typeface="Cambria" panose="02040503050406030204" pitchFamily="18"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ja" dirty="0"/>
              <a:t>インドにおけるM&amp;Aの波は</a:t>
            </a:r>
            <a:r>
              <a:rPr lang="ja-JP" altLang="en-US" dirty="0"/>
              <a:t>単独の現象</a:t>
            </a:r>
            <a:r>
              <a:rPr lang="ja" dirty="0"/>
              <a:t>では</a:t>
            </a:r>
            <a:r>
              <a:rPr lang="ja-JP" altLang="en-US" dirty="0"/>
              <a:t>なく、</a:t>
            </a:r>
            <a:r>
              <a:rPr lang="ja" altLang="ja-JP" dirty="0"/>
              <a:t>日本、韓国、米国が1980年代から1990年代にかけて</a:t>
            </a:r>
            <a:r>
              <a:rPr lang="ja-JP" altLang="en-US" dirty="0"/>
              <a:t>急速な統合を経験したように、経済が</a:t>
            </a:r>
            <a:r>
              <a:rPr lang="ja" dirty="0"/>
              <a:t>急成長</a:t>
            </a:r>
            <a:r>
              <a:rPr lang="ja-JP" altLang="en-US" dirty="0"/>
              <a:t>した</a:t>
            </a:r>
            <a:r>
              <a:rPr lang="ja" dirty="0"/>
              <a:t>国で見られた歴史的なパターンを反映してい</a:t>
            </a:r>
            <a:r>
              <a:rPr lang="ja-JP" altLang="en-US" dirty="0"/>
              <a:t>る</a:t>
            </a:r>
            <a:endParaRPr lang="en-US" altLang="ja" dirty="0"/>
          </a:p>
          <a:p>
            <a:r>
              <a:rPr lang="ja" dirty="0"/>
              <a:t>今日のインドは</a:t>
            </a:r>
            <a:r>
              <a:rPr lang="ja-JP" altLang="en-US" dirty="0"/>
              <a:t>同様</a:t>
            </a:r>
            <a:r>
              <a:rPr lang="ja" dirty="0"/>
              <a:t>の重要な変曲点を</a:t>
            </a:r>
            <a:r>
              <a:rPr lang="ja-JP" altLang="en-US" dirty="0"/>
              <a:t>迎えている</a:t>
            </a:r>
            <a:endParaRPr lang="en-IN" dirty="0"/>
          </a:p>
        </p:txBody>
      </p:sp>
      <p:sp>
        <p:nvSpPr>
          <p:cNvPr id="4" name="Slide Number Placeholder 3">
            <a:extLst>
              <a:ext uri="{FF2B5EF4-FFF2-40B4-BE49-F238E27FC236}">
                <a16:creationId xmlns:a16="http://schemas.microsoft.com/office/drawing/2014/main" id="{56EF8CA2-ACE9-EEEA-3B5C-59DF37CEF049}"/>
              </a:ext>
            </a:extLst>
          </p:cNvPr>
          <p:cNvSpPr>
            <a:spLocks noGrp="1"/>
          </p:cNvSpPr>
          <p:nvPr>
            <p:ph type="sldNum" sz="quarter" idx="12"/>
          </p:nvPr>
        </p:nvSpPr>
        <p:spPr/>
        <p:txBody>
          <a:bodyPr/>
          <a:lstStyle/>
          <a:p>
            <a:fld id="{F57510DD-BC01-452C-839D-799B49A94BF7}" type="slidenum">
              <a:rPr lang="en-IN" smtClean="0"/>
              <a:t>3</a:t>
            </a:fld>
            <a:endParaRPr lang="en-IN"/>
          </a:p>
        </p:txBody>
      </p:sp>
    </p:spTree>
    <p:extLst>
      <p:ext uri="{BB962C8B-B14F-4D97-AF65-F5344CB8AC3E}">
        <p14:creationId xmlns:p14="http://schemas.microsoft.com/office/powerpoint/2010/main" val="128871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341F1B24-C200-69B2-7FE8-D9BEB8F6C05C}"/>
              </a:ext>
            </a:extLst>
          </p:cNvPr>
          <p:cNvSpPr txBox="1">
            <a:spLocks/>
          </p:cNvSpPr>
          <p:nvPr/>
        </p:nvSpPr>
        <p:spPr>
          <a:xfrm>
            <a:off x="948267" y="264004"/>
            <a:ext cx="9652000" cy="294796"/>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rPr>
              <a:t>インドにおけるM&amp;Aの推進要因：戦略的・構造的触媒</a:t>
            </a:r>
          </a:p>
        </p:txBody>
      </p:sp>
      <p:sp>
        <p:nvSpPr>
          <p:cNvPr id="3" name="Text Placeholder 3">
            <a:extLst>
              <a:ext uri="{FF2B5EF4-FFF2-40B4-BE49-F238E27FC236}">
                <a16:creationId xmlns:a16="http://schemas.microsoft.com/office/drawing/2014/main" id="{5A610612-90EF-B65F-A1AD-8A8877BD2F8A}"/>
              </a:ext>
            </a:extLst>
          </p:cNvPr>
          <p:cNvSpPr txBox="1">
            <a:spLocks/>
          </p:cNvSpPr>
          <p:nvPr/>
        </p:nvSpPr>
        <p:spPr>
          <a:xfrm>
            <a:off x="278042" y="752105"/>
            <a:ext cx="11398021"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インドでは市場主導のM&amp;A、後継者不足、統合へのシフトが</a:t>
            </a:r>
            <a:endParaRPr lang="en-US" altLang="ja" sz="1800" b="1" i="1" dirty="0">
              <a:solidFill>
                <a:srgbClr val="C8252C"/>
              </a:solidFill>
              <a:latin typeface="Poppins" panose="00000500000000000000" pitchFamily="2" charset="0"/>
              <a:cs typeface="Poppins" panose="00000500000000000000" pitchFamily="2" charset="0"/>
            </a:endParaRPr>
          </a:p>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長期的買収者にとって戦略的な参入ポイントとなっている</a:t>
            </a:r>
            <a:endParaRPr lang="en-GB" sz="1800" b="1" i="1" dirty="0">
              <a:solidFill>
                <a:srgbClr val="C8252C"/>
              </a:solidFill>
              <a:latin typeface="Poppins" panose="00000500000000000000" pitchFamily="2" charset="0"/>
              <a:cs typeface="Poppins" panose="00000500000000000000" pitchFamily="2" charset="0"/>
            </a:endParaRPr>
          </a:p>
        </p:txBody>
      </p:sp>
      <p:grpSp>
        <p:nvGrpSpPr>
          <p:cNvPr id="4" name="Group 3">
            <a:extLst>
              <a:ext uri="{FF2B5EF4-FFF2-40B4-BE49-F238E27FC236}">
                <a16:creationId xmlns:a16="http://schemas.microsoft.com/office/drawing/2014/main" id="{B70B3C47-E250-D909-2188-79D78B533663}"/>
              </a:ext>
            </a:extLst>
          </p:cNvPr>
          <p:cNvGrpSpPr/>
          <p:nvPr/>
        </p:nvGrpSpPr>
        <p:grpSpPr>
          <a:xfrm>
            <a:off x="528725" y="1657808"/>
            <a:ext cx="3996466" cy="2783425"/>
            <a:chOff x="3968605" y="1768004"/>
            <a:chExt cx="4119448" cy="3946996"/>
          </a:xfrm>
        </p:grpSpPr>
        <p:grpSp>
          <p:nvGrpSpPr>
            <p:cNvPr id="5" name="Group 4">
              <a:extLst>
                <a:ext uri="{FF2B5EF4-FFF2-40B4-BE49-F238E27FC236}">
                  <a16:creationId xmlns:a16="http://schemas.microsoft.com/office/drawing/2014/main" id="{DB15C1FB-6988-C6F2-2829-83243D1FAD2E}"/>
                </a:ext>
              </a:extLst>
            </p:cNvPr>
            <p:cNvGrpSpPr/>
            <p:nvPr/>
          </p:nvGrpSpPr>
          <p:grpSpPr>
            <a:xfrm>
              <a:off x="3968605" y="1768004"/>
              <a:ext cx="4119448" cy="3946996"/>
              <a:chOff x="4229567" y="1722476"/>
              <a:chExt cx="4119448" cy="3946996"/>
            </a:xfrm>
          </p:grpSpPr>
          <p:sp>
            <p:nvSpPr>
              <p:cNvPr id="7" name="TextBox 6">
                <a:extLst>
                  <a:ext uri="{FF2B5EF4-FFF2-40B4-BE49-F238E27FC236}">
                    <a16:creationId xmlns:a16="http://schemas.microsoft.com/office/drawing/2014/main" id="{C5F8EF99-2C29-E60E-1B38-B9F83BB3BF46}"/>
                  </a:ext>
                </a:extLst>
              </p:cNvPr>
              <p:cNvSpPr txBox="1"/>
              <p:nvPr/>
            </p:nvSpPr>
            <p:spPr>
              <a:xfrm>
                <a:off x="4523199" y="3630538"/>
                <a:ext cx="3472840" cy="2616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 sz="1100" b="1" i="0" u="none" strike="noStrike" kern="1200" cap="none" spc="0" normalizeH="0" baseline="0" noProof="0">
                    <a:ln>
                      <a:noFill/>
                    </a:ln>
                    <a:solidFill>
                      <a:srgbClr val="000000"/>
                    </a:solidFill>
                    <a:effectLst/>
                    <a:uLnTx/>
                    <a:uFillTx/>
                    <a:ea typeface="Cambria" panose="02040503050406030204" pitchFamily="18" charset="0"/>
                    <a:cs typeface="Poppins SemiBold" panose="00000700000000000000" pitchFamily="2" charset="0"/>
                  </a:rPr>
                  <a:t>2,031世帯の所得分布</a:t>
                </a:r>
              </a:p>
            </p:txBody>
          </p:sp>
          <p:grpSp>
            <p:nvGrpSpPr>
              <p:cNvPr id="8" name="Group 7">
                <a:extLst>
                  <a:ext uri="{FF2B5EF4-FFF2-40B4-BE49-F238E27FC236}">
                    <a16:creationId xmlns:a16="http://schemas.microsoft.com/office/drawing/2014/main" id="{CB014B2A-D6E3-7683-BBAF-70D2E137E18F}"/>
                  </a:ext>
                </a:extLst>
              </p:cNvPr>
              <p:cNvGrpSpPr/>
              <p:nvPr/>
            </p:nvGrpSpPr>
            <p:grpSpPr>
              <a:xfrm>
                <a:off x="4229567" y="1722476"/>
                <a:ext cx="4119448" cy="3946996"/>
                <a:chOff x="4229567" y="1749451"/>
                <a:chExt cx="4119448" cy="3946996"/>
              </a:xfrm>
            </p:grpSpPr>
            <p:grpSp>
              <p:nvGrpSpPr>
                <p:cNvPr id="9" name="Group 8">
                  <a:extLst>
                    <a:ext uri="{FF2B5EF4-FFF2-40B4-BE49-F238E27FC236}">
                      <a16:creationId xmlns:a16="http://schemas.microsoft.com/office/drawing/2014/main" id="{8131829C-1D60-97C1-E8DE-76DC5E15249C}"/>
                    </a:ext>
                  </a:extLst>
                </p:cNvPr>
                <p:cNvGrpSpPr/>
                <p:nvPr/>
              </p:nvGrpSpPr>
              <p:grpSpPr>
                <a:xfrm>
                  <a:off x="4444303" y="3858472"/>
                  <a:ext cx="3863073" cy="1837975"/>
                  <a:chOff x="638100" y="3939051"/>
                  <a:chExt cx="5509910" cy="2878011"/>
                </a:xfrm>
              </p:grpSpPr>
              <p:grpSp>
                <p:nvGrpSpPr>
                  <p:cNvPr id="21" name="Group 20">
                    <a:extLst>
                      <a:ext uri="{FF2B5EF4-FFF2-40B4-BE49-F238E27FC236}">
                        <a16:creationId xmlns:a16="http://schemas.microsoft.com/office/drawing/2014/main" id="{5E3FBBF9-C1A0-08A7-3862-FA11A55CFEC1}"/>
                      </a:ext>
                    </a:extLst>
                  </p:cNvPr>
                  <p:cNvGrpSpPr/>
                  <p:nvPr/>
                </p:nvGrpSpPr>
                <p:grpSpPr>
                  <a:xfrm>
                    <a:off x="721827" y="3939051"/>
                    <a:ext cx="5249141" cy="2878011"/>
                    <a:chOff x="-15605" y="3908878"/>
                    <a:chExt cx="5249141" cy="2878011"/>
                  </a:xfrm>
                </p:grpSpPr>
                <mc:AlternateContent xmlns:mc="http://schemas.openxmlformats.org/markup-compatibility/2006" xmlns:cx2="http://schemas.microsoft.com/office/drawing/2015/10/21/chartex">
                  <mc:Choice Requires="cx2">
                    <p:graphicFrame>
                      <p:nvGraphicFramePr>
                        <p:cNvPr id="24" name="Chart 23">
                          <a:extLst>
                            <a:ext uri="{FF2B5EF4-FFF2-40B4-BE49-F238E27FC236}">
                              <a16:creationId xmlns:a16="http://schemas.microsoft.com/office/drawing/2014/main" id="{5FA6C341-F32C-CDF9-C873-23639CE823D4}"/>
                            </a:ext>
                          </a:extLst>
                        </p:cNvPr>
                        <p:cNvGraphicFramePr/>
                        <p:nvPr>
                          <p:extLst>
                            <p:ext uri="{D42A27DB-BD31-4B8C-83A1-F6EECF244321}">
                              <p14:modId xmlns:p14="http://schemas.microsoft.com/office/powerpoint/2010/main" val="487430744"/>
                            </p:ext>
                          </p:extLst>
                        </p:nvPr>
                      </p:nvGraphicFramePr>
                      <p:xfrm>
                        <a:off x="-15605" y="3908878"/>
                        <a:ext cx="4259972" cy="287801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4" name="Chart 23">
                          <a:extLst>
                            <a:ext uri="{FF2B5EF4-FFF2-40B4-BE49-F238E27FC236}">
                              <a16:creationId xmlns:a16="http://schemas.microsoft.com/office/drawing/2014/main" id="{5FA6C341-F32C-CDF9-C873-23639CE823D4}"/>
                            </a:ext>
                          </a:extLst>
                        </p:cNvPr>
                        <p:cNvPicPr>
                          <a:picLocks noGrp="1" noRot="1" noChangeAspect="1" noMove="1" noResize="1" noEditPoints="1" noAdjustHandles="1" noChangeArrowheads="1" noChangeShapeType="1"/>
                        </p:cNvPicPr>
                        <p:nvPr/>
                      </p:nvPicPr>
                      <p:blipFill>
                        <a:blip r:embed="rId3"/>
                        <a:stretch>
                          <a:fillRect/>
                        </a:stretch>
                      </p:blipFill>
                      <p:spPr>
                        <a:xfrm>
                          <a:off x="794000" y="3145091"/>
                          <a:ext cx="2897559" cy="1296142"/>
                        </a:xfrm>
                        <a:prstGeom prst="rect">
                          <a:avLst/>
                        </a:prstGeom>
                      </p:spPr>
                    </p:pic>
                  </mc:Fallback>
                </mc:AlternateContent>
                <p:sp>
                  <p:nvSpPr>
                    <p:cNvPr id="25" name="TextBox 24">
                      <a:extLst>
                        <a:ext uri="{FF2B5EF4-FFF2-40B4-BE49-F238E27FC236}">
                          <a16:creationId xmlns:a16="http://schemas.microsoft.com/office/drawing/2014/main" id="{33025DCA-ADF1-8BED-D5FF-407EF6ABD075}"/>
                        </a:ext>
                      </a:extLst>
                    </p:cNvPr>
                    <p:cNvSpPr txBox="1"/>
                    <p:nvPr/>
                  </p:nvSpPr>
                  <p:spPr>
                    <a:xfrm>
                      <a:off x="3731426" y="4076983"/>
                      <a:ext cx="1502110" cy="546720"/>
                    </a:xfrm>
                    <a:prstGeom prst="rect">
                      <a:avLst/>
                    </a:prstGeom>
                    <a:noFill/>
                  </p:spPr>
                  <p:txBody>
                    <a:bodyPr wrap="square" rtlCol="0">
                      <a:spAutoFit/>
                    </a:bodyPr>
                    <a:lstStyle/>
                    <a:p>
                      <a:pPr marL="0" marR="0" lvl="0" indent="0" algn="ctr" defTabSz="809814" rtl="0" eaLnBrk="1" fontAlgn="auto" latinLnBrk="0" hangingPunct="1">
                        <a:lnSpc>
                          <a:spcPct val="100000"/>
                        </a:lnSpc>
                        <a:spcBef>
                          <a:spcPts val="0"/>
                        </a:spcBef>
                        <a:spcAft>
                          <a:spcPts val="0"/>
                        </a:spcAft>
                        <a:buClrTx/>
                        <a:buSzTx/>
                        <a:buFontTx/>
                        <a:buNone/>
                        <a:tabLst/>
                        <a:defRPr/>
                      </a:pPr>
                      <a:r>
                        <a:rPr kumimoji="0" lang="ja" sz="1000" b="1" i="0" u="none" strike="noStrike" kern="0" cap="none" spc="0" normalizeH="0" baseline="0" noProof="0">
                          <a:ln>
                            <a:noFill/>
                          </a:ln>
                          <a:solidFill>
                            <a:srgbClr val="000000"/>
                          </a:solidFill>
                          <a:effectLst/>
                          <a:uLnTx/>
                          <a:uFillTx/>
                          <a:ea typeface="Cambria" panose="02040503050406030204" pitchFamily="18" charset="0"/>
                          <a:cs typeface="Poppins SemiBold" panose="00000700000000000000" pitchFamily="2" charset="0"/>
                        </a:rPr>
                        <a:t>25.2</a:t>
                      </a:r>
                      <a:endParaRPr kumimoji="0" lang="en-IN" sz="1000" b="1" i="0" u="none" strike="noStrike" kern="0" cap="none" spc="0" normalizeH="0" baseline="0" noProof="0">
                        <a:ln>
                          <a:noFill/>
                        </a:ln>
                        <a:solidFill>
                          <a:srgbClr val="000000"/>
                        </a:solidFill>
                        <a:effectLst/>
                        <a:uLnTx/>
                        <a:uFillTx/>
                        <a:ea typeface="Cambria" panose="02040503050406030204" pitchFamily="18" charset="0"/>
                        <a:cs typeface="Poppins SemiBold" panose="00000700000000000000" pitchFamily="2" charset="0"/>
                      </a:endParaRPr>
                    </a:p>
                  </p:txBody>
                </p:sp>
                <p:sp>
                  <p:nvSpPr>
                    <p:cNvPr id="26" name="TextBox 25">
                      <a:extLst>
                        <a:ext uri="{FF2B5EF4-FFF2-40B4-BE49-F238E27FC236}">
                          <a16:creationId xmlns:a16="http://schemas.microsoft.com/office/drawing/2014/main" id="{D441C510-A396-423A-706F-90DD04CCCC79}"/>
                        </a:ext>
                      </a:extLst>
                    </p:cNvPr>
                    <p:cNvSpPr txBox="1"/>
                    <p:nvPr/>
                  </p:nvSpPr>
                  <p:spPr>
                    <a:xfrm>
                      <a:off x="3731426" y="4591973"/>
                      <a:ext cx="1502110" cy="546720"/>
                    </a:xfrm>
                    <a:prstGeom prst="rect">
                      <a:avLst/>
                    </a:prstGeom>
                    <a:noFill/>
                  </p:spPr>
                  <p:txBody>
                    <a:bodyPr wrap="square" rtlCol="0">
                      <a:spAutoFit/>
                    </a:bodyPr>
                    <a:lstStyle/>
                    <a:p>
                      <a:pPr marL="0" marR="0" lvl="0" indent="0" algn="ctr" defTabSz="809814" rtl="0" eaLnBrk="1" fontAlgn="auto" latinLnBrk="0" hangingPunct="1">
                        <a:lnSpc>
                          <a:spcPct val="100000"/>
                        </a:lnSpc>
                        <a:spcBef>
                          <a:spcPts val="0"/>
                        </a:spcBef>
                        <a:spcAft>
                          <a:spcPts val="0"/>
                        </a:spcAft>
                        <a:buClrTx/>
                        <a:buSzTx/>
                        <a:buFontTx/>
                        <a:buNone/>
                        <a:tabLst/>
                        <a:defRPr/>
                      </a:pPr>
                      <a:r>
                        <a:rPr kumimoji="0" lang="ja" sz="1000" b="1" i="0" u="none" strike="noStrike" kern="0" cap="none" spc="0" normalizeH="0" baseline="0" noProof="0">
                          <a:ln>
                            <a:noFill/>
                          </a:ln>
                          <a:solidFill>
                            <a:srgbClr val="000000"/>
                          </a:solidFill>
                          <a:effectLst/>
                          <a:uLnTx/>
                          <a:uFillTx/>
                          <a:ea typeface="Cambria" panose="02040503050406030204" pitchFamily="18" charset="0"/>
                          <a:cs typeface="Poppins SemiBold" panose="00000700000000000000" pitchFamily="2" charset="0"/>
                        </a:rPr>
                        <a:t>165.4</a:t>
                      </a:r>
                      <a:endParaRPr kumimoji="0" lang="en-IN" sz="1000" b="1" i="0" u="none" strike="noStrike" kern="0" cap="none" spc="0" normalizeH="0" baseline="0" noProof="0">
                        <a:ln>
                          <a:noFill/>
                        </a:ln>
                        <a:solidFill>
                          <a:srgbClr val="000000"/>
                        </a:solidFill>
                        <a:effectLst/>
                        <a:uLnTx/>
                        <a:uFillTx/>
                        <a:ea typeface="Cambria" panose="02040503050406030204" pitchFamily="18" charset="0"/>
                        <a:cs typeface="Poppins SemiBold" panose="00000700000000000000" pitchFamily="2" charset="0"/>
                      </a:endParaRPr>
                    </a:p>
                  </p:txBody>
                </p:sp>
                <p:sp>
                  <p:nvSpPr>
                    <p:cNvPr id="27" name="TextBox 26">
                      <a:extLst>
                        <a:ext uri="{FF2B5EF4-FFF2-40B4-BE49-F238E27FC236}">
                          <a16:creationId xmlns:a16="http://schemas.microsoft.com/office/drawing/2014/main" id="{00EE7BD4-BFEA-7987-372B-D344A7B7B203}"/>
                        </a:ext>
                      </a:extLst>
                    </p:cNvPr>
                    <p:cNvSpPr txBox="1"/>
                    <p:nvPr/>
                  </p:nvSpPr>
                  <p:spPr>
                    <a:xfrm>
                      <a:off x="3731426" y="5120128"/>
                      <a:ext cx="1502110" cy="546720"/>
                    </a:xfrm>
                    <a:prstGeom prst="rect">
                      <a:avLst/>
                    </a:prstGeom>
                    <a:noFill/>
                  </p:spPr>
                  <p:txBody>
                    <a:bodyPr wrap="square" rtlCol="0">
                      <a:spAutoFit/>
                    </a:bodyPr>
                    <a:lstStyle/>
                    <a:p>
                      <a:pPr marL="0" marR="0" lvl="0" indent="0" algn="ctr" defTabSz="809814" rtl="0" eaLnBrk="1" fontAlgn="auto" latinLnBrk="0" hangingPunct="1">
                        <a:lnSpc>
                          <a:spcPct val="100000"/>
                        </a:lnSpc>
                        <a:spcBef>
                          <a:spcPts val="0"/>
                        </a:spcBef>
                        <a:spcAft>
                          <a:spcPts val="0"/>
                        </a:spcAft>
                        <a:buClrTx/>
                        <a:buSzTx/>
                        <a:buFontTx/>
                        <a:buNone/>
                        <a:tabLst/>
                        <a:defRPr/>
                      </a:pPr>
                      <a:r>
                        <a:rPr kumimoji="0" lang="ja" sz="1000" b="1" i="0" u="none" strike="noStrike" kern="0" cap="none" spc="0" normalizeH="0" baseline="0" noProof="0">
                          <a:ln>
                            <a:noFill/>
                          </a:ln>
                          <a:solidFill>
                            <a:srgbClr val="000000"/>
                          </a:solidFill>
                          <a:effectLst/>
                          <a:uLnTx/>
                          <a:uFillTx/>
                          <a:ea typeface="Cambria" panose="02040503050406030204" pitchFamily="18" charset="0"/>
                          <a:cs typeface="Poppins SemiBold" panose="00000700000000000000" pitchFamily="2" charset="0"/>
                        </a:rPr>
                        <a:t>122.7</a:t>
                      </a:r>
                      <a:endParaRPr kumimoji="0" lang="en-IN" sz="1000" b="1" i="0" u="none" strike="noStrike" kern="0" cap="none" spc="0" normalizeH="0" baseline="0" noProof="0">
                        <a:ln>
                          <a:noFill/>
                        </a:ln>
                        <a:solidFill>
                          <a:srgbClr val="000000"/>
                        </a:solidFill>
                        <a:effectLst/>
                        <a:uLnTx/>
                        <a:uFillTx/>
                        <a:ea typeface="Cambria" panose="02040503050406030204" pitchFamily="18" charset="0"/>
                        <a:cs typeface="Poppins SemiBold" panose="00000700000000000000" pitchFamily="2" charset="0"/>
                      </a:endParaRPr>
                    </a:p>
                  </p:txBody>
                </p:sp>
                <p:sp>
                  <p:nvSpPr>
                    <p:cNvPr id="28" name="TextBox 27">
                      <a:extLst>
                        <a:ext uri="{FF2B5EF4-FFF2-40B4-BE49-F238E27FC236}">
                          <a16:creationId xmlns:a16="http://schemas.microsoft.com/office/drawing/2014/main" id="{4A249121-8748-CD6B-E68D-3060E0D50866}"/>
                        </a:ext>
                      </a:extLst>
                    </p:cNvPr>
                    <p:cNvSpPr txBox="1"/>
                    <p:nvPr/>
                  </p:nvSpPr>
                  <p:spPr>
                    <a:xfrm>
                      <a:off x="3731426" y="5571425"/>
                      <a:ext cx="1502110" cy="546720"/>
                    </a:xfrm>
                    <a:prstGeom prst="rect">
                      <a:avLst/>
                    </a:prstGeom>
                    <a:noFill/>
                  </p:spPr>
                  <p:txBody>
                    <a:bodyPr wrap="square" rtlCol="0">
                      <a:spAutoFit/>
                    </a:bodyPr>
                    <a:lstStyle/>
                    <a:p>
                      <a:pPr marL="0" marR="0" lvl="0" indent="0" algn="ctr" defTabSz="809814" rtl="0" eaLnBrk="1" fontAlgn="auto" latinLnBrk="0" hangingPunct="1">
                        <a:lnSpc>
                          <a:spcPct val="100000"/>
                        </a:lnSpc>
                        <a:spcBef>
                          <a:spcPts val="0"/>
                        </a:spcBef>
                        <a:spcAft>
                          <a:spcPts val="0"/>
                        </a:spcAft>
                        <a:buClrTx/>
                        <a:buSzTx/>
                        <a:buFontTx/>
                        <a:buNone/>
                        <a:tabLst/>
                        <a:defRPr/>
                      </a:pPr>
                      <a:r>
                        <a:rPr kumimoji="0" lang="ja" sz="1000" b="1" i="0" u="none" strike="noStrike" kern="0" cap="none" spc="0" normalizeH="0" baseline="0" noProof="0">
                          <a:ln>
                            <a:noFill/>
                          </a:ln>
                          <a:solidFill>
                            <a:srgbClr val="000000"/>
                          </a:solidFill>
                          <a:effectLst/>
                          <a:uLnTx/>
                          <a:uFillTx/>
                          <a:ea typeface="Cambria" panose="02040503050406030204" pitchFamily="18" charset="0"/>
                          <a:cs typeface="Poppins SemiBold" panose="00000700000000000000" pitchFamily="2" charset="0"/>
                        </a:rPr>
                        <a:t>47.2</a:t>
                      </a:r>
                      <a:endParaRPr kumimoji="0" lang="en-IN" sz="1000" b="1" i="0" u="none" strike="noStrike" kern="0" cap="none" spc="0" normalizeH="0" baseline="0" noProof="0">
                        <a:ln>
                          <a:noFill/>
                        </a:ln>
                        <a:solidFill>
                          <a:srgbClr val="000000"/>
                        </a:solidFill>
                        <a:effectLst/>
                        <a:uLnTx/>
                        <a:uFillTx/>
                        <a:ea typeface="Cambria" panose="02040503050406030204" pitchFamily="18" charset="0"/>
                        <a:cs typeface="Poppins SemiBold" panose="00000700000000000000" pitchFamily="2" charset="0"/>
                      </a:endParaRPr>
                    </a:p>
                  </p:txBody>
                </p:sp>
              </p:grpSp>
              <p:sp>
                <p:nvSpPr>
                  <p:cNvPr id="22" name="TextBox 21">
                    <a:extLst>
                      <a:ext uri="{FF2B5EF4-FFF2-40B4-BE49-F238E27FC236}">
                        <a16:creationId xmlns:a16="http://schemas.microsoft.com/office/drawing/2014/main" id="{C6155077-8A4A-49F0-6A67-220824754F0C}"/>
                      </a:ext>
                    </a:extLst>
                  </p:cNvPr>
                  <p:cNvSpPr txBox="1"/>
                  <p:nvPr/>
                </p:nvSpPr>
                <p:spPr>
                  <a:xfrm>
                    <a:off x="3908991" y="6131202"/>
                    <a:ext cx="2239019" cy="481936"/>
                  </a:xfrm>
                  <a:prstGeom prst="rect">
                    <a:avLst/>
                  </a:prstGeom>
                  <a:noFill/>
                </p:spPr>
                <p:txBody>
                  <a:bodyPr wrap="square" rtlCol="0">
                    <a:spAutoFit/>
                  </a:bodyPr>
                  <a:lstStyle/>
                  <a:p>
                    <a:pPr marL="0" marR="0" lvl="0" indent="0" algn="ctr" defTabSz="809814" rtl="0" eaLnBrk="1" fontAlgn="auto" latinLnBrk="0" hangingPunct="1">
                      <a:lnSpc>
                        <a:spcPct val="100000"/>
                      </a:lnSpc>
                      <a:spcBef>
                        <a:spcPts val="0"/>
                      </a:spcBef>
                      <a:spcAft>
                        <a:spcPts val="0"/>
                      </a:spcAft>
                      <a:buClrTx/>
                      <a:buSzTx/>
                      <a:buFontTx/>
                      <a:buNone/>
                      <a:tabLst/>
                      <a:defRPr/>
                    </a:pPr>
                    <a:r>
                      <a:rPr kumimoji="0" lang="ja" sz="700" b="0" i="1" u="none" strike="noStrike" kern="0" cap="none" spc="0" normalizeH="0" baseline="0" noProof="0">
                        <a:ln>
                          <a:noFill/>
                        </a:ln>
                        <a:solidFill>
                          <a:srgbClr val="000000"/>
                        </a:solidFill>
                        <a:effectLst/>
                        <a:uLnTx/>
                        <a:uFillTx/>
                        <a:ea typeface="Cambria" panose="02040503050406030204" pitchFamily="18" charset="0"/>
                        <a:cs typeface="Poppins SemiBold" panose="00000700000000000000" pitchFamily="2" charset="0"/>
                      </a:rPr>
                      <a:t>世帯数</a:t>
                    </a:r>
                  </a:p>
                  <a:p>
                    <a:pPr marL="0" marR="0" lvl="0" indent="0" algn="ctr" defTabSz="809814" rtl="0" eaLnBrk="1" fontAlgn="auto" latinLnBrk="0" hangingPunct="1">
                      <a:lnSpc>
                        <a:spcPct val="100000"/>
                      </a:lnSpc>
                      <a:spcBef>
                        <a:spcPts val="0"/>
                      </a:spcBef>
                      <a:spcAft>
                        <a:spcPts val="0"/>
                      </a:spcAft>
                      <a:buClrTx/>
                      <a:buSzTx/>
                      <a:buFontTx/>
                      <a:buNone/>
                      <a:tabLst/>
                      <a:defRPr/>
                    </a:pPr>
                    <a:r>
                      <a:rPr kumimoji="0" lang="ja" sz="700" b="0" i="1" u="none" strike="noStrike" kern="0" cap="none" spc="0" normalizeH="0" baseline="0" noProof="0">
                        <a:ln>
                          <a:noFill/>
                        </a:ln>
                        <a:solidFill>
                          <a:srgbClr val="000000"/>
                        </a:solidFill>
                        <a:effectLst/>
                        <a:uLnTx/>
                        <a:uFillTx/>
                        <a:ea typeface="Cambria" panose="02040503050406030204" pitchFamily="18" charset="0"/>
                        <a:cs typeface="Poppins SemiBold" panose="00000700000000000000" pitchFamily="2" charset="0"/>
                      </a:rPr>
                      <a:t>（百万）</a:t>
                    </a:r>
                  </a:p>
                </p:txBody>
              </p:sp>
              <p:sp>
                <p:nvSpPr>
                  <p:cNvPr id="23" name="TextBox 22">
                    <a:extLst>
                      <a:ext uri="{FF2B5EF4-FFF2-40B4-BE49-F238E27FC236}">
                        <a16:creationId xmlns:a16="http://schemas.microsoft.com/office/drawing/2014/main" id="{48F672A2-34FA-9E83-9300-FCC4EED240CB}"/>
                      </a:ext>
                    </a:extLst>
                  </p:cNvPr>
                  <p:cNvSpPr txBox="1"/>
                  <p:nvPr/>
                </p:nvSpPr>
                <p:spPr>
                  <a:xfrm>
                    <a:off x="638100" y="6131202"/>
                    <a:ext cx="1722021" cy="354425"/>
                  </a:xfrm>
                  <a:prstGeom prst="rect">
                    <a:avLst/>
                  </a:prstGeom>
                  <a:noFill/>
                </p:spPr>
                <p:txBody>
                  <a:bodyPr wrap="square" rtlCol="0">
                    <a:spAutoFit/>
                  </a:bodyPr>
                  <a:lstStyle/>
                  <a:p>
                    <a:pPr marL="0" marR="0" lvl="0" indent="0" algn="ctr" defTabSz="809814" rtl="0" eaLnBrk="1" fontAlgn="auto" latinLnBrk="0" hangingPunct="1">
                      <a:lnSpc>
                        <a:spcPct val="100000"/>
                      </a:lnSpc>
                      <a:spcBef>
                        <a:spcPts val="0"/>
                      </a:spcBef>
                      <a:spcAft>
                        <a:spcPts val="0"/>
                      </a:spcAft>
                      <a:buClrTx/>
                      <a:buSzTx/>
                      <a:buFontTx/>
                      <a:buNone/>
                      <a:tabLst/>
                      <a:defRPr/>
                    </a:pPr>
                    <a:r>
                      <a:rPr kumimoji="0" lang="ja" sz="700" b="0" i="1" u="none" strike="noStrike" kern="0" cap="none" spc="0" normalizeH="0" baseline="0" noProof="0">
                        <a:ln>
                          <a:noFill/>
                        </a:ln>
                        <a:solidFill>
                          <a:srgbClr val="000000"/>
                        </a:solidFill>
                        <a:effectLst/>
                        <a:uLnTx/>
                        <a:uFillTx/>
                        <a:ea typeface="Cambria" panose="02040503050406030204" pitchFamily="18" charset="0"/>
                        <a:cs typeface="Poppins SemiBold" panose="00000700000000000000" pitchFamily="2" charset="0"/>
                      </a:rPr>
                      <a:t>世帯収入（米ドル</a:t>
                    </a:r>
                    <a:r>
                      <a:rPr kumimoji="0" lang="ja" sz="700" b="0" i="1" u="none" strike="noStrike" kern="0" cap="none" spc="0" normalizeH="0" baseline="0" noProof="0" err="1">
                        <a:ln>
                          <a:noFill/>
                        </a:ln>
                        <a:solidFill>
                          <a:srgbClr val="000000"/>
                        </a:solidFill>
                        <a:effectLst/>
                        <a:uLnTx/>
                        <a:uFillTx/>
                        <a:ea typeface="Cambria" panose="02040503050406030204" pitchFamily="18" charset="0"/>
                        <a:cs typeface="Poppins SemiBold" panose="00000700000000000000" pitchFamily="2" charset="0"/>
                      </a:rPr>
                      <a:t>）</a:t>
                    </a:r>
                  </a:p>
                </p:txBody>
              </p:sp>
            </p:grpSp>
            <p:grpSp>
              <p:nvGrpSpPr>
                <p:cNvPr id="10" name="Group 9">
                  <a:extLst>
                    <a:ext uri="{FF2B5EF4-FFF2-40B4-BE49-F238E27FC236}">
                      <a16:creationId xmlns:a16="http://schemas.microsoft.com/office/drawing/2014/main" id="{FD55BE11-3863-B60B-7B13-62EE73F488F6}"/>
                    </a:ext>
                  </a:extLst>
                </p:cNvPr>
                <p:cNvGrpSpPr/>
                <p:nvPr/>
              </p:nvGrpSpPr>
              <p:grpSpPr>
                <a:xfrm>
                  <a:off x="4229567" y="1749451"/>
                  <a:ext cx="4119448" cy="2043973"/>
                  <a:chOff x="4630192" y="1643754"/>
                  <a:chExt cx="4119448" cy="2043973"/>
                </a:xfrm>
              </p:grpSpPr>
              <p:sp>
                <p:nvSpPr>
                  <p:cNvPr id="11" name="TextBox 10">
                    <a:extLst>
                      <a:ext uri="{FF2B5EF4-FFF2-40B4-BE49-F238E27FC236}">
                        <a16:creationId xmlns:a16="http://schemas.microsoft.com/office/drawing/2014/main" id="{E3170947-7F5C-83D8-19D5-A6B62036BE7D}"/>
                      </a:ext>
                    </a:extLst>
                  </p:cNvPr>
                  <p:cNvSpPr txBox="1"/>
                  <p:nvPr/>
                </p:nvSpPr>
                <p:spPr>
                  <a:xfrm>
                    <a:off x="4630192" y="1643754"/>
                    <a:ext cx="406010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 sz="1100" b="1" i="0" u="none" strike="noStrike" kern="1200" cap="none" spc="0" normalizeH="0" baseline="0" noProof="0">
                        <a:ln>
                          <a:noFill/>
                        </a:ln>
                        <a:solidFill>
                          <a:srgbClr val="000000"/>
                        </a:solidFill>
                        <a:effectLst/>
                        <a:uLnTx/>
                        <a:uFillTx/>
                        <a:ea typeface="Cambria" panose="02040503050406030204" pitchFamily="18" charset="0"/>
                        <a:cs typeface="Poppins SemiBold" panose="00000700000000000000" pitchFamily="2" charset="0"/>
                      </a:rPr>
                      <a:t>2021年 所得分布別世帯数</a:t>
                    </a:r>
                  </a:p>
                </p:txBody>
              </p:sp>
              <p:grpSp>
                <p:nvGrpSpPr>
                  <p:cNvPr id="12" name="Group 11">
                    <a:extLst>
                      <a:ext uri="{FF2B5EF4-FFF2-40B4-BE49-F238E27FC236}">
                        <a16:creationId xmlns:a16="http://schemas.microsoft.com/office/drawing/2014/main" id="{4006B151-0EE2-0E8D-37B4-67CEC6F28C3D}"/>
                      </a:ext>
                    </a:extLst>
                  </p:cNvPr>
                  <p:cNvGrpSpPr/>
                  <p:nvPr/>
                </p:nvGrpSpPr>
                <p:grpSpPr>
                  <a:xfrm>
                    <a:off x="4904173" y="1717178"/>
                    <a:ext cx="3845467" cy="1970549"/>
                    <a:chOff x="1173136" y="935582"/>
                    <a:chExt cx="5801969" cy="3822078"/>
                  </a:xfrm>
                </p:grpSpPr>
                <mc:AlternateContent xmlns:mc="http://schemas.openxmlformats.org/markup-compatibility/2006" xmlns:cx2="http://schemas.microsoft.com/office/drawing/2015/10/21/chartex">
                  <mc:Choice Requires="cx2">
                    <p:graphicFrame>
                      <p:nvGraphicFramePr>
                        <p:cNvPr id="15" name="Chart 14">
                          <a:extLst>
                            <a:ext uri="{FF2B5EF4-FFF2-40B4-BE49-F238E27FC236}">
                              <a16:creationId xmlns:a16="http://schemas.microsoft.com/office/drawing/2014/main" id="{C89A90AC-0EEF-113E-98AF-E94A644842AD}"/>
                            </a:ext>
                          </a:extLst>
                        </p:cNvPr>
                        <p:cNvGraphicFramePr/>
                        <p:nvPr>
                          <p:extLst>
                            <p:ext uri="{D42A27DB-BD31-4B8C-83A1-F6EECF244321}">
                              <p14:modId xmlns:p14="http://schemas.microsoft.com/office/powerpoint/2010/main" val="4183001740"/>
                            </p:ext>
                          </p:extLst>
                        </p:nvPr>
                      </p:nvGraphicFramePr>
                      <p:xfrm>
                        <a:off x="1173136" y="935582"/>
                        <a:ext cx="4566226" cy="3778745"/>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5" name="Chart 14">
                          <a:extLst>
                            <a:ext uri="{FF2B5EF4-FFF2-40B4-BE49-F238E27FC236}">
                              <a16:creationId xmlns:a16="http://schemas.microsoft.com/office/drawing/2014/main" id="{C89A90AC-0EEF-113E-98AF-E94A644842AD}"/>
                            </a:ext>
                          </a:extLst>
                        </p:cNvPr>
                        <p:cNvPicPr>
                          <a:picLocks noGrp="1" noRot="1" noChangeAspect="1" noMove="1" noResize="1" noEditPoints="1" noAdjustHandles="1" noChangeArrowheads="1" noChangeShapeType="1"/>
                        </p:cNvPicPr>
                        <p:nvPr/>
                      </p:nvPicPr>
                      <p:blipFill>
                        <a:blip r:embed="rId5"/>
                        <a:stretch>
                          <a:fillRect/>
                        </a:stretch>
                      </p:blipFill>
                      <p:spPr>
                        <a:xfrm>
                          <a:off x="794527" y="1709587"/>
                          <a:ext cx="2936082" cy="1373878"/>
                        </a:xfrm>
                        <a:prstGeom prst="rect">
                          <a:avLst/>
                        </a:prstGeom>
                      </p:spPr>
                    </p:pic>
                  </mc:Fallback>
                </mc:AlternateContent>
                <p:sp>
                  <p:nvSpPr>
                    <p:cNvPr id="16" name="TextBox 15">
                      <a:extLst>
                        <a:ext uri="{FF2B5EF4-FFF2-40B4-BE49-F238E27FC236}">
                          <a16:creationId xmlns:a16="http://schemas.microsoft.com/office/drawing/2014/main" id="{D947546A-8251-DBEF-B614-5333E1CB200F}"/>
                        </a:ext>
                      </a:extLst>
                    </p:cNvPr>
                    <p:cNvSpPr txBox="1"/>
                    <p:nvPr/>
                  </p:nvSpPr>
                  <p:spPr>
                    <a:xfrm>
                      <a:off x="5077395" y="1766721"/>
                      <a:ext cx="1761373" cy="677212"/>
                    </a:xfrm>
                    <a:prstGeom prst="rect">
                      <a:avLst/>
                    </a:prstGeom>
                    <a:noFill/>
                  </p:spPr>
                  <p:txBody>
                    <a:bodyPr wrap="square" rtlCol="0">
                      <a:spAutoFit/>
                    </a:bodyPr>
                    <a:lstStyle/>
                    <a:p>
                      <a:pPr marL="0" marR="0" lvl="0" indent="0" algn="ctr" defTabSz="809814" rtl="0" eaLnBrk="1" fontAlgn="auto" latinLnBrk="0" hangingPunct="1">
                        <a:lnSpc>
                          <a:spcPct val="100000"/>
                        </a:lnSpc>
                        <a:spcBef>
                          <a:spcPts val="0"/>
                        </a:spcBef>
                        <a:spcAft>
                          <a:spcPts val="0"/>
                        </a:spcAft>
                        <a:buClrTx/>
                        <a:buSzTx/>
                        <a:buFontTx/>
                        <a:buNone/>
                        <a:tabLst/>
                        <a:defRPr/>
                      </a:pPr>
                      <a:r>
                        <a:rPr kumimoji="0" lang="ja" sz="1000" b="1" i="0" u="none" strike="noStrike" kern="0" cap="none" spc="0" normalizeH="0" baseline="0" noProof="0">
                          <a:ln>
                            <a:noFill/>
                          </a:ln>
                          <a:solidFill>
                            <a:prstClr val="black"/>
                          </a:solidFill>
                          <a:effectLst/>
                          <a:uLnTx/>
                          <a:uFillTx/>
                          <a:ea typeface="Cambria" panose="02040503050406030204" pitchFamily="18" charset="0"/>
                          <a:cs typeface="Poppins SemiBold" panose="00000700000000000000" pitchFamily="2" charset="0"/>
                        </a:rPr>
                        <a:t>5.6</a:t>
                      </a:r>
                      <a:endParaRPr kumimoji="0" lang="en-IN" sz="1000" b="1" i="0" u="none" strike="noStrike" kern="0" cap="none" spc="0" normalizeH="0" baseline="0" noProof="0">
                        <a:ln>
                          <a:noFill/>
                        </a:ln>
                        <a:solidFill>
                          <a:prstClr val="black"/>
                        </a:solidFill>
                        <a:effectLst/>
                        <a:uLnTx/>
                        <a:uFillTx/>
                        <a:ea typeface="Cambria" panose="02040503050406030204" pitchFamily="18" charset="0"/>
                        <a:cs typeface="Poppins SemiBold" panose="00000700000000000000" pitchFamily="2" charset="0"/>
                      </a:endParaRPr>
                    </a:p>
                  </p:txBody>
                </p:sp>
                <p:sp>
                  <p:nvSpPr>
                    <p:cNvPr id="17" name="TextBox 16">
                      <a:extLst>
                        <a:ext uri="{FF2B5EF4-FFF2-40B4-BE49-F238E27FC236}">
                          <a16:creationId xmlns:a16="http://schemas.microsoft.com/office/drawing/2014/main" id="{E493DDAB-CD54-5C59-D8B0-C71BE5D893A9}"/>
                        </a:ext>
                      </a:extLst>
                    </p:cNvPr>
                    <p:cNvSpPr txBox="1"/>
                    <p:nvPr/>
                  </p:nvSpPr>
                  <p:spPr>
                    <a:xfrm>
                      <a:off x="5077395" y="2235693"/>
                      <a:ext cx="1761370" cy="677212"/>
                    </a:xfrm>
                    <a:prstGeom prst="rect">
                      <a:avLst/>
                    </a:prstGeom>
                    <a:noFill/>
                  </p:spPr>
                  <p:txBody>
                    <a:bodyPr wrap="square" rtlCol="0">
                      <a:spAutoFit/>
                    </a:bodyPr>
                    <a:lstStyle/>
                    <a:p>
                      <a:pPr marL="0" marR="0" lvl="0" indent="0" algn="ctr" defTabSz="809814" rtl="0" eaLnBrk="1" fontAlgn="auto" latinLnBrk="0" hangingPunct="1">
                        <a:lnSpc>
                          <a:spcPct val="100000"/>
                        </a:lnSpc>
                        <a:spcBef>
                          <a:spcPts val="0"/>
                        </a:spcBef>
                        <a:spcAft>
                          <a:spcPts val="0"/>
                        </a:spcAft>
                        <a:buClrTx/>
                        <a:buSzTx/>
                        <a:buFontTx/>
                        <a:buNone/>
                        <a:tabLst/>
                        <a:defRPr/>
                      </a:pPr>
                      <a:r>
                        <a:rPr kumimoji="0" lang="ja" sz="1000" b="1" i="0" u="none" strike="noStrike" kern="0" cap="none" spc="0" normalizeH="0" baseline="0" noProof="0">
                          <a:ln>
                            <a:noFill/>
                          </a:ln>
                          <a:solidFill>
                            <a:prstClr val="black"/>
                          </a:solidFill>
                          <a:effectLst/>
                          <a:uLnTx/>
                          <a:uFillTx/>
                          <a:ea typeface="Cambria" panose="02040503050406030204" pitchFamily="18" charset="0"/>
                          <a:cs typeface="Poppins SemiBold" panose="00000700000000000000" pitchFamily="2" charset="0"/>
                        </a:rPr>
                        <a:t>70.2</a:t>
                      </a:r>
                      <a:endParaRPr kumimoji="0" lang="en-IN" sz="1000" b="1" i="0" u="none" strike="noStrike" kern="0" cap="none" spc="0" normalizeH="0" baseline="0" noProof="0">
                        <a:ln>
                          <a:noFill/>
                        </a:ln>
                        <a:solidFill>
                          <a:prstClr val="black"/>
                        </a:solidFill>
                        <a:effectLst/>
                        <a:uLnTx/>
                        <a:uFillTx/>
                        <a:ea typeface="Cambria" panose="02040503050406030204" pitchFamily="18" charset="0"/>
                        <a:cs typeface="Poppins SemiBold" panose="00000700000000000000" pitchFamily="2" charset="0"/>
                      </a:endParaRPr>
                    </a:p>
                  </p:txBody>
                </p:sp>
                <p:sp>
                  <p:nvSpPr>
                    <p:cNvPr id="18" name="TextBox 17">
                      <a:extLst>
                        <a:ext uri="{FF2B5EF4-FFF2-40B4-BE49-F238E27FC236}">
                          <a16:creationId xmlns:a16="http://schemas.microsoft.com/office/drawing/2014/main" id="{9010E866-D1ED-D963-EC04-B8E4032771D1}"/>
                        </a:ext>
                      </a:extLst>
                    </p:cNvPr>
                    <p:cNvSpPr txBox="1"/>
                    <p:nvPr/>
                  </p:nvSpPr>
                  <p:spPr>
                    <a:xfrm>
                      <a:off x="5077397" y="2788110"/>
                      <a:ext cx="1761371" cy="677212"/>
                    </a:xfrm>
                    <a:prstGeom prst="rect">
                      <a:avLst/>
                    </a:prstGeom>
                    <a:noFill/>
                  </p:spPr>
                  <p:txBody>
                    <a:bodyPr wrap="square" rtlCol="0">
                      <a:spAutoFit/>
                    </a:bodyPr>
                    <a:lstStyle/>
                    <a:p>
                      <a:pPr marL="0" marR="0" lvl="0" indent="0" algn="ctr" defTabSz="809814" rtl="0" eaLnBrk="1" fontAlgn="auto" latinLnBrk="0" hangingPunct="1">
                        <a:lnSpc>
                          <a:spcPct val="100000"/>
                        </a:lnSpc>
                        <a:spcBef>
                          <a:spcPts val="0"/>
                        </a:spcBef>
                        <a:spcAft>
                          <a:spcPts val="0"/>
                        </a:spcAft>
                        <a:buClrTx/>
                        <a:buSzTx/>
                        <a:buFontTx/>
                        <a:buNone/>
                        <a:tabLst/>
                        <a:defRPr/>
                      </a:pPr>
                      <a:r>
                        <a:rPr kumimoji="0" lang="ja" sz="1000" b="1" i="0" u="none" strike="noStrike" kern="0" cap="none" spc="0" normalizeH="0" baseline="0" noProof="0">
                          <a:ln>
                            <a:noFill/>
                          </a:ln>
                          <a:solidFill>
                            <a:prstClr val="black"/>
                          </a:solidFill>
                          <a:effectLst/>
                          <a:uLnTx/>
                          <a:uFillTx/>
                          <a:ea typeface="Cambria" panose="02040503050406030204" pitchFamily="18" charset="0"/>
                          <a:cs typeface="Poppins SemiBold" panose="00000700000000000000" pitchFamily="2" charset="0"/>
                        </a:rPr>
                        <a:t>106.4</a:t>
                      </a:r>
                      <a:endParaRPr kumimoji="0" lang="en-IN" sz="1000" b="1" i="0" u="none" strike="noStrike" kern="0" cap="none" spc="0" normalizeH="0" baseline="0" noProof="0">
                        <a:ln>
                          <a:noFill/>
                        </a:ln>
                        <a:solidFill>
                          <a:prstClr val="black"/>
                        </a:solidFill>
                        <a:effectLst/>
                        <a:uLnTx/>
                        <a:uFillTx/>
                        <a:ea typeface="Cambria" panose="02040503050406030204" pitchFamily="18" charset="0"/>
                        <a:cs typeface="Poppins SemiBold" panose="00000700000000000000" pitchFamily="2" charset="0"/>
                      </a:endParaRPr>
                    </a:p>
                  </p:txBody>
                </p:sp>
                <p:sp>
                  <p:nvSpPr>
                    <p:cNvPr id="19" name="TextBox 18">
                      <a:extLst>
                        <a:ext uri="{FF2B5EF4-FFF2-40B4-BE49-F238E27FC236}">
                          <a16:creationId xmlns:a16="http://schemas.microsoft.com/office/drawing/2014/main" id="{6408D544-4FF6-2389-77A2-3298F45B36A7}"/>
                        </a:ext>
                      </a:extLst>
                    </p:cNvPr>
                    <p:cNvSpPr txBox="1"/>
                    <p:nvPr/>
                  </p:nvSpPr>
                  <p:spPr>
                    <a:xfrm>
                      <a:off x="5077395" y="3349625"/>
                      <a:ext cx="1761370" cy="677212"/>
                    </a:xfrm>
                    <a:prstGeom prst="rect">
                      <a:avLst/>
                    </a:prstGeom>
                    <a:noFill/>
                  </p:spPr>
                  <p:txBody>
                    <a:bodyPr wrap="square" rtlCol="0">
                      <a:spAutoFit/>
                    </a:bodyPr>
                    <a:lstStyle/>
                    <a:p>
                      <a:pPr marL="0" marR="0" lvl="0" indent="0" algn="ctr" defTabSz="809814" rtl="0" eaLnBrk="1" fontAlgn="auto" latinLnBrk="0" hangingPunct="1">
                        <a:lnSpc>
                          <a:spcPct val="100000"/>
                        </a:lnSpc>
                        <a:spcBef>
                          <a:spcPts val="0"/>
                        </a:spcBef>
                        <a:spcAft>
                          <a:spcPts val="0"/>
                        </a:spcAft>
                        <a:buClrTx/>
                        <a:buSzTx/>
                        <a:buFontTx/>
                        <a:buNone/>
                        <a:tabLst/>
                        <a:defRPr/>
                      </a:pPr>
                      <a:r>
                        <a:rPr kumimoji="0" lang="ja" sz="1000" b="1" i="0" u="none" strike="noStrike" kern="0" cap="none" spc="0" normalizeH="0" baseline="0" noProof="0">
                          <a:ln>
                            <a:noFill/>
                          </a:ln>
                          <a:solidFill>
                            <a:srgbClr val="000000"/>
                          </a:solidFill>
                          <a:effectLst/>
                          <a:uLnTx/>
                          <a:uFillTx/>
                          <a:ea typeface="Cambria" panose="02040503050406030204" pitchFamily="18" charset="0"/>
                          <a:cs typeface="Poppins SemiBold" panose="00000700000000000000" pitchFamily="2" charset="0"/>
                        </a:rPr>
                        <a:t>112.3</a:t>
                      </a:r>
                      <a:endParaRPr kumimoji="0" lang="en-IN" sz="1000" b="1" i="0" u="none" strike="noStrike" kern="0" cap="none" spc="0" normalizeH="0" baseline="0" noProof="0">
                        <a:ln>
                          <a:noFill/>
                        </a:ln>
                        <a:solidFill>
                          <a:srgbClr val="000000"/>
                        </a:solidFill>
                        <a:effectLst/>
                        <a:uLnTx/>
                        <a:uFillTx/>
                        <a:ea typeface="Cambria" panose="02040503050406030204" pitchFamily="18" charset="0"/>
                        <a:cs typeface="Poppins SemiBold" panose="00000700000000000000" pitchFamily="2" charset="0"/>
                      </a:endParaRPr>
                    </a:p>
                  </p:txBody>
                </p:sp>
                <p:sp>
                  <p:nvSpPr>
                    <p:cNvPr id="20" name="TextBox 19">
                      <a:extLst>
                        <a:ext uri="{FF2B5EF4-FFF2-40B4-BE49-F238E27FC236}">
                          <a16:creationId xmlns:a16="http://schemas.microsoft.com/office/drawing/2014/main" id="{4CC183F3-4946-BEEC-4565-2B3E6D1D022B}"/>
                        </a:ext>
                      </a:extLst>
                    </p:cNvPr>
                    <p:cNvSpPr txBox="1"/>
                    <p:nvPr/>
                  </p:nvSpPr>
                  <p:spPr>
                    <a:xfrm>
                      <a:off x="4462133" y="3911143"/>
                      <a:ext cx="2512972" cy="846517"/>
                    </a:xfrm>
                    <a:prstGeom prst="rect">
                      <a:avLst/>
                    </a:prstGeom>
                    <a:noFill/>
                  </p:spPr>
                  <p:txBody>
                    <a:bodyPr wrap="square" rtlCol="0">
                      <a:spAutoFit/>
                    </a:bodyPr>
                    <a:lstStyle/>
                    <a:p>
                      <a:pPr marL="0" marR="0" lvl="0" indent="0" algn="ctr" defTabSz="809814" rtl="0" eaLnBrk="1" fontAlgn="auto" latinLnBrk="0" hangingPunct="1">
                        <a:lnSpc>
                          <a:spcPct val="100000"/>
                        </a:lnSpc>
                        <a:spcBef>
                          <a:spcPts val="0"/>
                        </a:spcBef>
                        <a:spcAft>
                          <a:spcPts val="0"/>
                        </a:spcAft>
                        <a:buClrTx/>
                        <a:buSzTx/>
                        <a:buFontTx/>
                        <a:buNone/>
                        <a:tabLst/>
                        <a:defRPr/>
                      </a:pPr>
                      <a:r>
                        <a:rPr kumimoji="0" lang="ja" sz="700" b="0" i="1" u="none" strike="noStrike" kern="0" cap="none" spc="0" normalizeH="0" baseline="0" noProof="0">
                          <a:ln>
                            <a:noFill/>
                          </a:ln>
                          <a:solidFill>
                            <a:srgbClr val="000000"/>
                          </a:solidFill>
                          <a:effectLst/>
                          <a:uLnTx/>
                          <a:uFillTx/>
                          <a:ea typeface="Cambria" panose="02040503050406030204" pitchFamily="18" charset="0"/>
                          <a:cs typeface="Poppins SemiBold" panose="00000700000000000000" pitchFamily="2" charset="0"/>
                        </a:rPr>
                        <a:t>世帯数</a:t>
                      </a:r>
                    </a:p>
                    <a:p>
                      <a:pPr marL="0" marR="0" lvl="0" indent="0" algn="ctr" defTabSz="809814" rtl="0" eaLnBrk="1" fontAlgn="auto" latinLnBrk="0" hangingPunct="1">
                        <a:lnSpc>
                          <a:spcPct val="100000"/>
                        </a:lnSpc>
                        <a:spcBef>
                          <a:spcPts val="0"/>
                        </a:spcBef>
                        <a:spcAft>
                          <a:spcPts val="0"/>
                        </a:spcAft>
                        <a:buClrTx/>
                        <a:buSzTx/>
                        <a:buFontTx/>
                        <a:buNone/>
                        <a:tabLst/>
                        <a:defRPr/>
                      </a:pPr>
                      <a:r>
                        <a:rPr kumimoji="0" lang="ja" sz="700" b="0" i="1" u="none" strike="noStrike" kern="0" cap="none" spc="0" normalizeH="0" baseline="0" noProof="0">
                          <a:ln>
                            <a:noFill/>
                          </a:ln>
                          <a:solidFill>
                            <a:srgbClr val="000000"/>
                          </a:solidFill>
                          <a:effectLst/>
                          <a:uLnTx/>
                          <a:uFillTx/>
                          <a:ea typeface="Cambria" panose="02040503050406030204" pitchFamily="18" charset="0"/>
                          <a:cs typeface="Poppins SemiBold" panose="00000700000000000000" pitchFamily="2" charset="0"/>
                        </a:rPr>
                        <a:t>（百万）</a:t>
                      </a:r>
                    </a:p>
                  </p:txBody>
                </p:sp>
              </p:grpSp>
              <p:sp>
                <p:nvSpPr>
                  <p:cNvPr id="13" name="TextBox 12">
                    <a:extLst>
                      <a:ext uri="{FF2B5EF4-FFF2-40B4-BE49-F238E27FC236}">
                        <a16:creationId xmlns:a16="http://schemas.microsoft.com/office/drawing/2014/main" id="{AD096289-C328-5DA6-A333-81BD7D874EF4}"/>
                      </a:ext>
                    </a:extLst>
                  </p:cNvPr>
                  <p:cNvSpPr txBox="1"/>
                  <p:nvPr/>
                </p:nvSpPr>
                <p:spPr>
                  <a:xfrm>
                    <a:off x="4864891" y="3251288"/>
                    <a:ext cx="1167411" cy="436439"/>
                  </a:xfrm>
                  <a:prstGeom prst="rect">
                    <a:avLst/>
                  </a:prstGeom>
                  <a:noFill/>
                </p:spPr>
                <p:txBody>
                  <a:bodyPr wrap="square" rtlCol="0">
                    <a:spAutoFit/>
                  </a:bodyPr>
                  <a:lstStyle/>
                  <a:p>
                    <a:pPr marL="0" marR="0" lvl="0" indent="0" algn="ctr" defTabSz="809814" rtl="0" eaLnBrk="1" fontAlgn="auto" latinLnBrk="0" hangingPunct="1">
                      <a:lnSpc>
                        <a:spcPct val="100000"/>
                      </a:lnSpc>
                      <a:spcBef>
                        <a:spcPts val="0"/>
                      </a:spcBef>
                      <a:spcAft>
                        <a:spcPts val="0"/>
                      </a:spcAft>
                      <a:buClrTx/>
                      <a:buSzTx/>
                      <a:buFontTx/>
                      <a:buNone/>
                      <a:tabLst/>
                      <a:defRPr/>
                    </a:pPr>
                    <a:r>
                      <a:rPr lang="ja" sz="700" i="1" kern="0">
                        <a:solidFill>
                          <a:prstClr val="black"/>
                        </a:solidFill>
                        <a:ea typeface="Cambria" panose="02040503050406030204" pitchFamily="18" charset="0"/>
                        <a:cs typeface="Poppins SemiBold" panose="00000700000000000000" pitchFamily="2" charset="0"/>
                      </a:rPr>
                      <a:t>世帯</a:t>
                    </a:r>
                    <a:r>
                      <a:rPr kumimoji="0" lang="ja" sz="700" b="0" i="1" u="none" strike="noStrike" kern="0" cap="none" spc="0" normalizeH="0" baseline="0" noProof="0">
                        <a:ln>
                          <a:noFill/>
                        </a:ln>
                        <a:solidFill>
                          <a:prstClr val="black"/>
                        </a:solidFill>
                        <a:effectLst/>
                        <a:uLnTx/>
                        <a:uFillTx/>
                        <a:ea typeface="Cambria" panose="02040503050406030204" pitchFamily="18" charset="0"/>
                        <a:cs typeface="Poppins SemiBold" panose="00000700000000000000" pitchFamily="2" charset="0"/>
                      </a:rPr>
                      <a:t>収入（米ドル）</a:t>
                    </a:r>
                  </a:p>
                </p:txBody>
              </p:sp>
              <p:sp>
                <p:nvSpPr>
                  <p:cNvPr id="14" name="TextBox 13">
                    <a:extLst>
                      <a:ext uri="{FF2B5EF4-FFF2-40B4-BE49-F238E27FC236}">
                        <a16:creationId xmlns:a16="http://schemas.microsoft.com/office/drawing/2014/main" id="{EAE5D7E1-DABC-F996-F5C0-B966C912A07B}"/>
                      </a:ext>
                    </a:extLst>
                  </p:cNvPr>
                  <p:cNvSpPr txBox="1"/>
                  <p:nvPr/>
                </p:nvSpPr>
                <p:spPr>
                  <a:xfrm>
                    <a:off x="7031179" y="2073982"/>
                    <a:ext cx="630412" cy="3600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sz="1050" b="0" i="0" u="none" strike="noStrike" kern="1200" cap="none" spc="0" normalizeH="0" baseline="0" noProof="0">
                        <a:ln>
                          <a:noFill/>
                        </a:ln>
                        <a:solidFill>
                          <a:prstClr val="black"/>
                        </a:solidFill>
                        <a:effectLst/>
                        <a:uLnTx/>
                        <a:uFillTx/>
                        <a:ea typeface="+mn-ea"/>
                        <a:cs typeface="Poppins SemiBold" panose="00000700000000000000" pitchFamily="2" charset="0"/>
                      </a:rPr>
                      <a:t>2%</a:t>
                    </a:r>
                    <a:endParaRPr kumimoji="0" lang="en-IN" sz="1050" b="0" i="0" u="none" strike="noStrike" kern="1200" cap="none" spc="0" normalizeH="0" baseline="0" noProof="0">
                      <a:ln>
                        <a:noFill/>
                      </a:ln>
                      <a:solidFill>
                        <a:prstClr val="black"/>
                      </a:solidFill>
                      <a:effectLst/>
                      <a:uLnTx/>
                      <a:uFillTx/>
                      <a:ea typeface="+mn-ea"/>
                      <a:cs typeface="Poppins SemiBold" panose="00000700000000000000" pitchFamily="2" charset="0"/>
                    </a:endParaRPr>
                  </a:p>
                </p:txBody>
              </p:sp>
            </p:grpSp>
          </p:grpSp>
        </p:grpSp>
        <p:sp>
          <p:nvSpPr>
            <p:cNvPr id="6" name="Rectangle 5">
              <a:extLst>
                <a:ext uri="{FF2B5EF4-FFF2-40B4-BE49-F238E27FC236}">
                  <a16:creationId xmlns:a16="http://schemas.microsoft.com/office/drawing/2014/main" id="{B589EC70-8E1C-CA6E-F251-FB83B587EDA8}"/>
                </a:ext>
              </a:extLst>
            </p:cNvPr>
            <p:cNvSpPr/>
            <p:nvPr/>
          </p:nvSpPr>
          <p:spPr>
            <a:xfrm>
              <a:off x="4702444" y="5336285"/>
              <a:ext cx="2719092"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 sz="800" b="0" i="1" u="none" strike="noStrike" kern="1200" cap="none" spc="0" normalizeH="0" baseline="0" noProof="0">
                  <a:ln>
                    <a:noFill/>
                  </a:ln>
                  <a:solidFill>
                    <a:srgbClr val="000000"/>
                  </a:solidFill>
                  <a:effectLst/>
                  <a:uLnTx/>
                  <a:uFillTx/>
                </a:rPr>
                <a:t>出典：モルガン・スタンレー</a:t>
              </a:r>
              <a:endParaRPr kumimoji="0" lang="en-US" sz="800" b="0" i="1" u="none" strike="noStrike" kern="1200" cap="none" spc="0" normalizeH="0" baseline="0" noProof="0">
                <a:ln>
                  <a:noFill/>
                </a:ln>
                <a:solidFill>
                  <a:srgbClr val="000000"/>
                </a:solidFill>
                <a:effectLst/>
                <a:uLnTx/>
                <a:uFillTx/>
              </a:endParaRPr>
            </a:p>
          </p:txBody>
        </p:sp>
      </p:grpSp>
      <p:cxnSp>
        <p:nvCxnSpPr>
          <p:cNvPr id="29" name="Straight Connector 28">
            <a:extLst>
              <a:ext uri="{FF2B5EF4-FFF2-40B4-BE49-F238E27FC236}">
                <a16:creationId xmlns:a16="http://schemas.microsoft.com/office/drawing/2014/main" id="{7C8036E8-5BA5-CCAE-79EA-BB7804753252}"/>
              </a:ext>
            </a:extLst>
          </p:cNvPr>
          <p:cNvCxnSpPr>
            <a:cxnSpLocks/>
          </p:cNvCxnSpPr>
          <p:nvPr/>
        </p:nvCxnSpPr>
        <p:spPr>
          <a:xfrm>
            <a:off x="6097626" y="1580720"/>
            <a:ext cx="0" cy="4402196"/>
          </a:xfrm>
          <a:prstGeom prst="line">
            <a:avLst/>
          </a:prstGeom>
        </p:spPr>
        <p:style>
          <a:lnRef idx="1">
            <a:schemeClr val="dk1"/>
          </a:lnRef>
          <a:fillRef idx="0">
            <a:schemeClr val="dk1"/>
          </a:fillRef>
          <a:effectRef idx="0">
            <a:schemeClr val="dk1"/>
          </a:effectRef>
          <a:fontRef idx="minor">
            <a:schemeClr val="tx1"/>
          </a:fontRef>
        </p:style>
      </p:cxnSp>
      <p:sp>
        <p:nvSpPr>
          <p:cNvPr id="30" name="Text Placeholder 3">
            <a:extLst>
              <a:ext uri="{FF2B5EF4-FFF2-40B4-BE49-F238E27FC236}">
                <a16:creationId xmlns:a16="http://schemas.microsoft.com/office/drawing/2014/main" id="{7A2A4C26-4710-A78E-7BAA-4247382A94E4}"/>
              </a:ext>
            </a:extLst>
          </p:cNvPr>
          <p:cNvSpPr txBox="1">
            <a:spLocks/>
          </p:cNvSpPr>
          <p:nvPr/>
        </p:nvSpPr>
        <p:spPr>
          <a:xfrm>
            <a:off x="606990" y="1433937"/>
            <a:ext cx="5487377"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dirty="0">
                <a:solidFill>
                  <a:srgbClr val="000000"/>
                </a:solidFill>
                <a:latin typeface="Poppins" panose="00000500000000000000" pitchFamily="2" charset="0"/>
                <a:cs typeface="Poppins" panose="00000500000000000000" pitchFamily="2" charset="0"/>
              </a:rPr>
              <a:t>インドにおけるM&amp;Aの戦略的推進要因</a:t>
            </a:r>
          </a:p>
        </p:txBody>
      </p:sp>
      <p:sp>
        <p:nvSpPr>
          <p:cNvPr id="31" name="TextBox 30">
            <a:extLst>
              <a:ext uri="{FF2B5EF4-FFF2-40B4-BE49-F238E27FC236}">
                <a16:creationId xmlns:a16="http://schemas.microsoft.com/office/drawing/2014/main" id="{61ACEB80-9713-CAF7-C93C-73C55C2F6F42}"/>
              </a:ext>
            </a:extLst>
          </p:cNvPr>
          <p:cNvSpPr txBox="1"/>
          <p:nvPr/>
        </p:nvSpPr>
        <p:spPr>
          <a:xfrm>
            <a:off x="4285729" y="1920873"/>
            <a:ext cx="1631851" cy="1323439"/>
          </a:xfrm>
          <a:prstGeom prst="rect">
            <a:avLst/>
          </a:prstGeom>
          <a:solidFill>
            <a:schemeClr val="bg1">
              <a:lumMod val="85000"/>
            </a:schemeClr>
          </a:solidFill>
        </p:spPr>
        <p:txBody>
          <a:bodyPr wrap="square" rtlCol="0">
            <a:spAutoFit/>
          </a:bodyPr>
          <a:lstStyle/>
          <a:p>
            <a:r>
              <a:rPr lang="ja" sz="1000" dirty="0"/>
              <a:t>外国企業の買収は、</a:t>
            </a:r>
            <a:r>
              <a:rPr lang="ja-JP" altLang="en-US" sz="1000" dirty="0"/>
              <a:t>おも</a:t>
            </a:r>
            <a:r>
              <a:rPr lang="ja" sz="1000" dirty="0"/>
              <a:t>にインドの大きく成長している消費者市場、</a:t>
            </a:r>
            <a:r>
              <a:rPr lang="ja-JP" altLang="en-US" sz="1000" dirty="0"/>
              <a:t>拡大を続ける</a:t>
            </a:r>
            <a:r>
              <a:rPr lang="ja" sz="1000" dirty="0"/>
              <a:t>中流階級、そして金融サービス、テクノロジー、消費者セクターにわたる国内需要によって動機づけられている。</a:t>
            </a:r>
            <a:endParaRPr lang="en-IN" sz="1000" dirty="0"/>
          </a:p>
        </p:txBody>
      </p:sp>
      <p:sp>
        <p:nvSpPr>
          <p:cNvPr id="32" name="TextBox 31">
            <a:extLst>
              <a:ext uri="{FF2B5EF4-FFF2-40B4-BE49-F238E27FC236}">
                <a16:creationId xmlns:a16="http://schemas.microsoft.com/office/drawing/2014/main" id="{67A30600-AAED-D1C7-D62C-B8A6B9B0A77C}"/>
              </a:ext>
            </a:extLst>
          </p:cNvPr>
          <p:cNvSpPr txBox="1"/>
          <p:nvPr/>
        </p:nvSpPr>
        <p:spPr>
          <a:xfrm>
            <a:off x="4285729" y="3351774"/>
            <a:ext cx="1631851" cy="861774"/>
          </a:xfrm>
          <a:prstGeom prst="rect">
            <a:avLst/>
          </a:prstGeom>
          <a:solidFill>
            <a:schemeClr val="bg1">
              <a:lumMod val="85000"/>
            </a:schemeClr>
          </a:solidFill>
        </p:spPr>
        <p:txBody>
          <a:bodyPr wrap="square" rtlCol="0">
            <a:spAutoFit/>
          </a:bodyPr>
          <a:lstStyle/>
          <a:p>
            <a:r>
              <a:rPr lang="ja" sz="1000" dirty="0"/>
              <a:t>リソース獲得を目的とした取引（低コスト製造、熟練IT人材など）は</a:t>
            </a:r>
            <a:r>
              <a:rPr lang="ja-JP" altLang="en-US" sz="1000" dirty="0"/>
              <a:t>続いて</a:t>
            </a:r>
            <a:r>
              <a:rPr lang="ja" sz="1000" dirty="0"/>
              <a:t>いるが、市場アクセスが優先される。</a:t>
            </a:r>
            <a:endParaRPr lang="en-IN" sz="1000" dirty="0"/>
          </a:p>
        </p:txBody>
      </p:sp>
      <p:sp>
        <p:nvSpPr>
          <p:cNvPr id="33" name="TextBox 32">
            <a:extLst>
              <a:ext uri="{FF2B5EF4-FFF2-40B4-BE49-F238E27FC236}">
                <a16:creationId xmlns:a16="http://schemas.microsoft.com/office/drawing/2014/main" id="{F38142CD-A1A6-E174-8C02-434E432D74C9}"/>
              </a:ext>
            </a:extLst>
          </p:cNvPr>
          <p:cNvSpPr txBox="1"/>
          <p:nvPr/>
        </p:nvSpPr>
        <p:spPr>
          <a:xfrm>
            <a:off x="674721" y="5051963"/>
            <a:ext cx="5328146" cy="400110"/>
          </a:xfrm>
          <a:prstGeom prst="rect">
            <a:avLst/>
          </a:prstGeom>
          <a:solidFill>
            <a:srgbClr val="FFEEB7"/>
          </a:solidFill>
        </p:spPr>
        <p:txBody>
          <a:bodyPr wrap="square" rtlCol="0">
            <a:spAutoFit/>
          </a:bodyPr>
          <a:lstStyle/>
          <a:p>
            <a:r>
              <a:rPr lang="ja" sz="1000"/>
              <a:t>インドでは、歴史的に断片化された小規模ビジネス環境から脱却し、産業統合への目立った変化が起こっている。</a:t>
            </a:r>
            <a:endParaRPr lang="en-IN" sz="1000"/>
          </a:p>
        </p:txBody>
      </p:sp>
      <p:sp>
        <p:nvSpPr>
          <p:cNvPr id="34" name="TextBox 33">
            <a:extLst>
              <a:ext uri="{FF2B5EF4-FFF2-40B4-BE49-F238E27FC236}">
                <a16:creationId xmlns:a16="http://schemas.microsoft.com/office/drawing/2014/main" id="{9511CCF3-A430-EB90-8335-418E6DFA673F}"/>
              </a:ext>
            </a:extLst>
          </p:cNvPr>
          <p:cNvSpPr txBox="1"/>
          <p:nvPr/>
        </p:nvSpPr>
        <p:spPr>
          <a:xfrm>
            <a:off x="674727" y="5605477"/>
            <a:ext cx="5327614" cy="553998"/>
          </a:xfrm>
          <a:prstGeom prst="rect">
            <a:avLst/>
          </a:prstGeom>
          <a:solidFill>
            <a:srgbClr val="FFEEB7"/>
          </a:solidFill>
        </p:spPr>
        <p:txBody>
          <a:bodyPr wrap="square" rtlCol="0">
            <a:spAutoFit/>
          </a:bodyPr>
          <a:lstStyle/>
          <a:p>
            <a:r>
              <a:rPr lang="ja" sz="1000" dirty="0"/>
              <a:t>統合は、銀行、複合映画館、ケーブルテレビなどの合併に対する規制当局の支援を通じて意図的に行われている場合と、財務上の圧力や規制改革により通信、航空、宝石小売などの分野で弱い企業が撤退する結果として行われている場合の両方で発生してい</a:t>
            </a:r>
            <a:r>
              <a:rPr lang="ja-JP" altLang="en-US" sz="1000" dirty="0"/>
              <a:t>る</a:t>
            </a:r>
            <a:r>
              <a:rPr lang="ja" sz="1000" dirty="0"/>
              <a:t>。</a:t>
            </a:r>
            <a:endParaRPr lang="en-US" altLang="ja" sz="1000" dirty="0"/>
          </a:p>
        </p:txBody>
      </p:sp>
      <p:sp>
        <p:nvSpPr>
          <p:cNvPr id="35" name="TextBox 34">
            <a:extLst>
              <a:ext uri="{FF2B5EF4-FFF2-40B4-BE49-F238E27FC236}">
                <a16:creationId xmlns:a16="http://schemas.microsoft.com/office/drawing/2014/main" id="{11327A38-CB92-5B8B-BCB3-C72D7731EE16}"/>
              </a:ext>
            </a:extLst>
          </p:cNvPr>
          <p:cNvSpPr txBox="1"/>
          <p:nvPr/>
        </p:nvSpPr>
        <p:spPr>
          <a:xfrm>
            <a:off x="703981" y="4498449"/>
            <a:ext cx="5242856" cy="400110"/>
          </a:xfrm>
          <a:prstGeom prst="rect">
            <a:avLst/>
          </a:prstGeom>
          <a:solidFill>
            <a:srgbClr val="FFEEB7"/>
          </a:solidFill>
        </p:spPr>
        <p:txBody>
          <a:bodyPr wrap="square" rtlCol="0">
            <a:spAutoFit/>
          </a:bodyPr>
          <a:lstStyle/>
          <a:p>
            <a:r>
              <a:rPr lang="ja" sz="1000" dirty="0"/>
              <a:t>インド企業の約 85% が後継者計画の必要性を認識してい</a:t>
            </a:r>
            <a:r>
              <a:rPr lang="ja-JP" altLang="en-US" sz="1000" dirty="0"/>
              <a:t>る</a:t>
            </a:r>
            <a:r>
              <a:rPr lang="ja" sz="1000" dirty="0"/>
              <a:t>が、計画を策定しているのはわずか 18% で、実行における大きなギャップが浮き彫りになってい</a:t>
            </a:r>
            <a:r>
              <a:rPr lang="ja-JP" altLang="en-US" sz="1000" dirty="0"/>
              <a:t>る</a:t>
            </a:r>
            <a:r>
              <a:rPr lang="ja" sz="1000" dirty="0"/>
              <a:t>。</a:t>
            </a:r>
            <a:endParaRPr lang="en-IN" sz="1000" dirty="0"/>
          </a:p>
        </p:txBody>
      </p:sp>
      <p:sp>
        <p:nvSpPr>
          <p:cNvPr id="37" name="Text Placeholder 3">
            <a:extLst>
              <a:ext uri="{FF2B5EF4-FFF2-40B4-BE49-F238E27FC236}">
                <a16:creationId xmlns:a16="http://schemas.microsoft.com/office/drawing/2014/main" id="{1906A7BC-8559-2E34-0E69-7CDABEF8905A}"/>
              </a:ext>
            </a:extLst>
          </p:cNvPr>
          <p:cNvSpPr txBox="1">
            <a:spLocks/>
          </p:cNvSpPr>
          <p:nvPr/>
        </p:nvSpPr>
        <p:spPr>
          <a:xfrm>
            <a:off x="6094367" y="1433937"/>
            <a:ext cx="5487377"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M&amp;Aの勢いを加速させる構造的要因</a:t>
            </a:r>
          </a:p>
        </p:txBody>
      </p:sp>
      <p:sp>
        <p:nvSpPr>
          <p:cNvPr id="45" name="Text Placeholder 3">
            <a:extLst>
              <a:ext uri="{FF2B5EF4-FFF2-40B4-BE49-F238E27FC236}">
                <a16:creationId xmlns:a16="http://schemas.microsoft.com/office/drawing/2014/main" id="{B2CE52DC-F2DD-26F0-4279-11F40B4294E8}"/>
              </a:ext>
            </a:extLst>
          </p:cNvPr>
          <p:cNvSpPr txBox="1">
            <a:spLocks/>
          </p:cNvSpPr>
          <p:nvPr/>
        </p:nvSpPr>
        <p:spPr>
          <a:xfrm>
            <a:off x="6403064" y="1919418"/>
            <a:ext cx="5178680" cy="3778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a:solidFill>
                  <a:srgbClr val="000000"/>
                </a:solidFill>
                <a:latin typeface="Aptos"/>
                <a:ea typeface="Cambria"/>
                <a:cs typeface="Poppins"/>
              </a:rPr>
              <a:t>インドの拡大するITエコシステムと「デジタル・インディア」などの取り組みによるデジタル化の推進により、インドはテクノロジー主導のM&amp;Aのホットスポットとなっている。</a:t>
            </a:r>
            <a:endParaRPr lang="en-US" sz="1100" i="1">
              <a:latin typeface="Aptos"/>
              <a:ea typeface="Cambria"/>
            </a:endParaRPr>
          </a:p>
        </p:txBody>
      </p:sp>
      <p:pic>
        <p:nvPicPr>
          <p:cNvPr id="46" name="Picture 45">
            <a:extLst>
              <a:ext uri="{FF2B5EF4-FFF2-40B4-BE49-F238E27FC236}">
                <a16:creationId xmlns:a16="http://schemas.microsoft.com/office/drawing/2014/main" id="{0636CBE6-656C-0B8A-CDA2-FB68F5719143}"/>
              </a:ext>
            </a:extLst>
          </p:cNvPr>
          <p:cNvPicPr>
            <a:picLocks noChangeAspect="1"/>
          </p:cNvPicPr>
          <p:nvPr/>
        </p:nvPicPr>
        <p:blipFill>
          <a:blip r:embed="rId6"/>
          <a:srcRect l="77776" t="65570" r="7424" b="10185"/>
          <a:stretch/>
        </p:blipFill>
        <p:spPr>
          <a:xfrm>
            <a:off x="6175892" y="1984149"/>
            <a:ext cx="212342" cy="223517"/>
          </a:xfrm>
          <a:prstGeom prst="rect">
            <a:avLst/>
          </a:prstGeom>
        </p:spPr>
      </p:pic>
      <p:sp>
        <p:nvSpPr>
          <p:cNvPr id="47" name="Text Placeholder 3">
            <a:extLst>
              <a:ext uri="{FF2B5EF4-FFF2-40B4-BE49-F238E27FC236}">
                <a16:creationId xmlns:a16="http://schemas.microsoft.com/office/drawing/2014/main" id="{06E15A4C-741B-9BBF-DBBE-2108956BA091}"/>
              </a:ext>
            </a:extLst>
          </p:cNvPr>
          <p:cNvSpPr txBox="1">
            <a:spLocks/>
          </p:cNvSpPr>
          <p:nvPr/>
        </p:nvSpPr>
        <p:spPr>
          <a:xfrm>
            <a:off x="6403064" y="2488643"/>
            <a:ext cx="5178680" cy="3778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dirty="0">
                <a:solidFill>
                  <a:srgbClr val="000000"/>
                </a:solidFill>
                <a:latin typeface="Aptos"/>
                <a:ea typeface="Cambria"/>
                <a:cs typeface="Poppins"/>
              </a:rPr>
              <a:t>2023年には、デジタルトランスフォーメーション、イノベーション、戦略的な技術参入の需要に支えられ、テクノロジー主導の取引が40％増加した。</a:t>
            </a:r>
            <a:endParaRPr lang="en-US" sz="1100" i="1" dirty="0">
              <a:latin typeface="Aptos"/>
              <a:ea typeface="Cambria"/>
            </a:endParaRPr>
          </a:p>
        </p:txBody>
      </p:sp>
      <p:pic>
        <p:nvPicPr>
          <p:cNvPr id="48" name="Picture 47">
            <a:extLst>
              <a:ext uri="{FF2B5EF4-FFF2-40B4-BE49-F238E27FC236}">
                <a16:creationId xmlns:a16="http://schemas.microsoft.com/office/drawing/2014/main" id="{3082663B-D9F7-FFD5-B00A-F69DF6A6264A}"/>
              </a:ext>
            </a:extLst>
          </p:cNvPr>
          <p:cNvPicPr>
            <a:picLocks noChangeAspect="1"/>
          </p:cNvPicPr>
          <p:nvPr/>
        </p:nvPicPr>
        <p:blipFill>
          <a:blip r:embed="rId6"/>
          <a:srcRect l="77776" t="65570" r="7424" b="10185"/>
          <a:stretch/>
        </p:blipFill>
        <p:spPr>
          <a:xfrm>
            <a:off x="6175892" y="2553374"/>
            <a:ext cx="212342" cy="223517"/>
          </a:xfrm>
          <a:prstGeom prst="rect">
            <a:avLst/>
          </a:prstGeom>
        </p:spPr>
      </p:pic>
      <p:sp>
        <p:nvSpPr>
          <p:cNvPr id="49" name="Text Placeholder 3">
            <a:extLst>
              <a:ext uri="{FF2B5EF4-FFF2-40B4-BE49-F238E27FC236}">
                <a16:creationId xmlns:a16="http://schemas.microsoft.com/office/drawing/2014/main" id="{2FC3A0CC-CCAA-1F55-5AFA-26A09EC91447}"/>
              </a:ext>
            </a:extLst>
          </p:cNvPr>
          <p:cNvSpPr txBox="1">
            <a:spLocks/>
          </p:cNvSpPr>
          <p:nvPr/>
        </p:nvSpPr>
        <p:spPr>
          <a:xfrm>
            <a:off x="6403064" y="2920481"/>
            <a:ext cx="5178680" cy="3778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dirty="0">
                <a:solidFill>
                  <a:srgbClr val="000000"/>
                </a:solidFill>
                <a:latin typeface="Aptos"/>
                <a:ea typeface="Cambria"/>
                <a:cs typeface="Poppins"/>
              </a:rPr>
              <a:t>インドでは、買収企業が能力の近代化とイノベーションの加速を目指す中、デジタルトランスフォーメーションがM&amp;Aの重要な触媒となってい</a:t>
            </a:r>
            <a:r>
              <a:rPr lang="ja-JP" altLang="en-US" sz="1100" dirty="0">
                <a:solidFill>
                  <a:srgbClr val="000000"/>
                </a:solidFill>
                <a:latin typeface="Aptos"/>
                <a:ea typeface="Cambria"/>
                <a:cs typeface="Poppins"/>
              </a:rPr>
              <a:t>る</a:t>
            </a:r>
            <a:r>
              <a:rPr lang="ja" sz="1100" dirty="0">
                <a:solidFill>
                  <a:srgbClr val="000000"/>
                </a:solidFill>
                <a:latin typeface="Aptos"/>
                <a:ea typeface="Cambria"/>
                <a:cs typeface="Poppins"/>
              </a:rPr>
              <a:t>。同国には熟練したコスト効率の高い人材が豊富に存在し、IT、エンジニアリング、製薬研究開発の分野で引き続き魅力的な</a:t>
            </a:r>
            <a:r>
              <a:rPr lang="ja-JP" altLang="en-US" sz="1100" dirty="0">
                <a:solidFill>
                  <a:srgbClr val="000000"/>
                </a:solidFill>
                <a:latin typeface="Aptos"/>
                <a:ea typeface="Cambria"/>
                <a:cs typeface="Poppins"/>
              </a:rPr>
              <a:t>機会を提供して</a:t>
            </a:r>
            <a:r>
              <a:rPr lang="ja" sz="1100" dirty="0">
                <a:solidFill>
                  <a:srgbClr val="000000"/>
                </a:solidFill>
                <a:latin typeface="Aptos"/>
                <a:ea typeface="Cambria"/>
                <a:cs typeface="Poppins"/>
              </a:rPr>
              <a:t>い</a:t>
            </a:r>
            <a:r>
              <a:rPr lang="ja-JP" altLang="en-US" sz="1100" dirty="0">
                <a:solidFill>
                  <a:srgbClr val="000000"/>
                </a:solidFill>
                <a:latin typeface="Aptos"/>
                <a:ea typeface="Cambria"/>
                <a:cs typeface="Poppins"/>
              </a:rPr>
              <a:t>る</a:t>
            </a:r>
            <a:r>
              <a:rPr lang="ja" sz="1100" dirty="0">
                <a:solidFill>
                  <a:srgbClr val="000000"/>
                </a:solidFill>
                <a:latin typeface="Aptos"/>
                <a:ea typeface="Cambria"/>
                <a:cs typeface="Poppins"/>
              </a:rPr>
              <a:t>。</a:t>
            </a:r>
            <a:endParaRPr lang="en-US" sz="1100" i="1" dirty="0">
              <a:latin typeface="Aptos"/>
              <a:ea typeface="Cambria"/>
            </a:endParaRPr>
          </a:p>
        </p:txBody>
      </p:sp>
      <p:pic>
        <p:nvPicPr>
          <p:cNvPr id="50" name="Picture 49">
            <a:extLst>
              <a:ext uri="{FF2B5EF4-FFF2-40B4-BE49-F238E27FC236}">
                <a16:creationId xmlns:a16="http://schemas.microsoft.com/office/drawing/2014/main" id="{0666228C-210B-B295-BD6B-4F3CA5CBBC56}"/>
              </a:ext>
            </a:extLst>
          </p:cNvPr>
          <p:cNvPicPr>
            <a:picLocks noChangeAspect="1"/>
          </p:cNvPicPr>
          <p:nvPr/>
        </p:nvPicPr>
        <p:blipFill>
          <a:blip r:embed="rId6"/>
          <a:srcRect l="77776" t="65570" r="7424" b="10185"/>
          <a:stretch/>
        </p:blipFill>
        <p:spPr>
          <a:xfrm>
            <a:off x="6175892" y="2985212"/>
            <a:ext cx="212342" cy="223517"/>
          </a:xfrm>
          <a:prstGeom prst="rect">
            <a:avLst/>
          </a:prstGeom>
        </p:spPr>
      </p:pic>
      <p:sp>
        <p:nvSpPr>
          <p:cNvPr id="53" name="TextBox 52">
            <a:extLst>
              <a:ext uri="{FF2B5EF4-FFF2-40B4-BE49-F238E27FC236}">
                <a16:creationId xmlns:a16="http://schemas.microsoft.com/office/drawing/2014/main" id="{153C0FD7-F4AA-B83C-D27E-F926FC97B639}"/>
              </a:ext>
            </a:extLst>
          </p:cNvPr>
          <p:cNvSpPr txBox="1"/>
          <p:nvPr/>
        </p:nvSpPr>
        <p:spPr>
          <a:xfrm>
            <a:off x="6963591" y="1657808"/>
            <a:ext cx="405762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 sz="1100" b="1" i="0" u="none" strike="noStrike" kern="1200" cap="none" spc="0" normalizeH="0" baseline="0" noProof="0" dirty="0">
                <a:ln>
                  <a:noFill/>
                </a:ln>
                <a:solidFill>
                  <a:srgbClr val="000000"/>
                </a:solidFill>
                <a:effectLst/>
                <a:uLnTx/>
                <a:uFillTx/>
                <a:ea typeface="Cambria" panose="02040503050406030204" pitchFamily="18" charset="0"/>
                <a:cs typeface="Poppins SemiBold" panose="00000700000000000000" pitchFamily="2" charset="0"/>
              </a:rPr>
              <a:t>インドの技術、人材、コスト優位性は依然として大きな魅力</a:t>
            </a:r>
            <a:endParaRPr kumimoji="0" lang="en-IN" sz="1100" b="1" i="0" u="none" strike="noStrike" kern="1200" cap="none" spc="0" normalizeH="0" baseline="0" noProof="0" dirty="0">
              <a:ln>
                <a:noFill/>
              </a:ln>
              <a:solidFill>
                <a:srgbClr val="000000"/>
              </a:solidFill>
              <a:effectLst/>
              <a:uLnTx/>
              <a:uFillTx/>
              <a:ea typeface="Cambria" panose="02040503050406030204" pitchFamily="18" charset="0"/>
              <a:cs typeface="Poppins SemiBold" panose="00000700000000000000" pitchFamily="2" charset="0"/>
            </a:endParaRPr>
          </a:p>
        </p:txBody>
      </p:sp>
      <p:sp>
        <p:nvSpPr>
          <p:cNvPr id="54" name="TextBox 53">
            <a:extLst>
              <a:ext uri="{FF2B5EF4-FFF2-40B4-BE49-F238E27FC236}">
                <a16:creationId xmlns:a16="http://schemas.microsoft.com/office/drawing/2014/main" id="{A82DAB6C-F770-936A-E27F-2F35C0215B34}"/>
              </a:ext>
            </a:extLst>
          </p:cNvPr>
          <p:cNvSpPr txBox="1"/>
          <p:nvPr/>
        </p:nvSpPr>
        <p:spPr>
          <a:xfrm>
            <a:off x="6223017" y="3787821"/>
            <a:ext cx="524230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 sz="1100" b="1" i="0" u="none" strike="noStrike" kern="1200" cap="none" spc="0" normalizeH="0" baseline="0" noProof="0">
                <a:ln>
                  <a:noFill/>
                </a:ln>
                <a:solidFill>
                  <a:srgbClr val="000000"/>
                </a:solidFill>
                <a:effectLst/>
                <a:uLnTx/>
                <a:uFillTx/>
                <a:ea typeface="Cambria" panose="02040503050406030204" pitchFamily="18" charset="0"/>
                <a:cs typeface="Poppins SemiBold" panose="00000700000000000000" pitchFamily="2" charset="0"/>
              </a:rPr>
              <a:t>政策改革とグリーン化の勢いがインドのM&amp;A環境を再定義</a:t>
            </a:r>
            <a:endParaRPr kumimoji="0" lang="en-IN" sz="1100" b="1" i="0" u="none" strike="noStrike" kern="1200" cap="none" spc="0" normalizeH="0" baseline="0" noProof="0">
              <a:ln>
                <a:noFill/>
              </a:ln>
              <a:solidFill>
                <a:srgbClr val="000000"/>
              </a:solidFill>
              <a:effectLst/>
              <a:uLnTx/>
              <a:uFillTx/>
              <a:ea typeface="Cambria" panose="02040503050406030204" pitchFamily="18" charset="0"/>
              <a:cs typeface="Poppins SemiBold" panose="00000700000000000000" pitchFamily="2" charset="0"/>
            </a:endParaRPr>
          </a:p>
        </p:txBody>
      </p:sp>
      <p:sp>
        <p:nvSpPr>
          <p:cNvPr id="57" name="Text Placeholder 3">
            <a:extLst>
              <a:ext uri="{FF2B5EF4-FFF2-40B4-BE49-F238E27FC236}">
                <a16:creationId xmlns:a16="http://schemas.microsoft.com/office/drawing/2014/main" id="{B65A7093-06A5-9477-47DC-33909CA8363E}"/>
              </a:ext>
            </a:extLst>
          </p:cNvPr>
          <p:cNvSpPr txBox="1">
            <a:spLocks/>
          </p:cNvSpPr>
          <p:nvPr/>
        </p:nvSpPr>
        <p:spPr>
          <a:xfrm>
            <a:off x="6403064" y="4107293"/>
            <a:ext cx="5178680" cy="3778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dirty="0">
                <a:solidFill>
                  <a:srgbClr val="000000"/>
                </a:solidFill>
                <a:latin typeface="Aptos"/>
                <a:ea typeface="Cambria"/>
                <a:cs typeface="Poppins"/>
              </a:rPr>
              <a:t>太陽光、バッテリー、風力タービン、電気分解への生産連動インセンティブ（PLI）の割り当て拡大により、国内の生産能力が高まり、輸入への依存度が低減し、インド</a:t>
            </a:r>
            <a:r>
              <a:rPr lang="ja-JP" altLang="en-US" sz="1100" dirty="0">
                <a:solidFill>
                  <a:srgbClr val="000000"/>
                </a:solidFill>
                <a:latin typeface="Aptos"/>
                <a:ea typeface="Cambria"/>
                <a:cs typeface="Poppins"/>
              </a:rPr>
              <a:t>が</a:t>
            </a:r>
            <a:r>
              <a:rPr lang="ja" sz="1100" dirty="0">
                <a:solidFill>
                  <a:srgbClr val="000000"/>
                </a:solidFill>
                <a:latin typeface="Aptos"/>
                <a:ea typeface="Cambria"/>
                <a:cs typeface="Poppins"/>
              </a:rPr>
              <a:t>目標</a:t>
            </a:r>
            <a:r>
              <a:rPr lang="ja-JP" altLang="en-US" sz="1100" dirty="0">
                <a:solidFill>
                  <a:srgbClr val="000000"/>
                </a:solidFill>
                <a:latin typeface="Aptos"/>
                <a:ea typeface="Cambria"/>
                <a:cs typeface="Poppins"/>
              </a:rPr>
              <a:t>とする</a:t>
            </a:r>
            <a:r>
              <a:rPr lang="ja" sz="1100" dirty="0">
                <a:solidFill>
                  <a:srgbClr val="000000"/>
                </a:solidFill>
                <a:latin typeface="Aptos"/>
                <a:ea typeface="Cambria"/>
                <a:cs typeface="Poppins"/>
              </a:rPr>
              <a:t>国際競争力が高ま</a:t>
            </a:r>
            <a:r>
              <a:rPr lang="ja-JP" altLang="en-US" sz="1100" dirty="0">
                <a:solidFill>
                  <a:srgbClr val="000000"/>
                </a:solidFill>
                <a:latin typeface="Aptos"/>
                <a:ea typeface="Cambria"/>
                <a:cs typeface="Poppins"/>
              </a:rPr>
              <a:t>る</a:t>
            </a:r>
            <a:r>
              <a:rPr lang="ja" sz="1100" dirty="0">
                <a:solidFill>
                  <a:srgbClr val="000000"/>
                </a:solidFill>
                <a:latin typeface="Aptos"/>
                <a:ea typeface="Cambria"/>
                <a:cs typeface="Poppins"/>
              </a:rPr>
              <a:t>。</a:t>
            </a:r>
            <a:endParaRPr lang="en-US" sz="1100" i="1" dirty="0">
              <a:latin typeface="Aptos"/>
              <a:ea typeface="Cambria"/>
            </a:endParaRPr>
          </a:p>
        </p:txBody>
      </p:sp>
      <p:pic>
        <p:nvPicPr>
          <p:cNvPr id="58" name="Picture 57">
            <a:extLst>
              <a:ext uri="{FF2B5EF4-FFF2-40B4-BE49-F238E27FC236}">
                <a16:creationId xmlns:a16="http://schemas.microsoft.com/office/drawing/2014/main" id="{0259FFB4-6299-9F98-0F7D-092A90DEB233}"/>
              </a:ext>
            </a:extLst>
          </p:cNvPr>
          <p:cNvPicPr>
            <a:picLocks noChangeAspect="1"/>
          </p:cNvPicPr>
          <p:nvPr/>
        </p:nvPicPr>
        <p:blipFill>
          <a:blip r:embed="rId6"/>
          <a:srcRect l="77776" t="65570" r="7424" b="10185"/>
          <a:stretch/>
        </p:blipFill>
        <p:spPr>
          <a:xfrm>
            <a:off x="6175892" y="4172024"/>
            <a:ext cx="212342" cy="223517"/>
          </a:xfrm>
          <a:prstGeom prst="rect">
            <a:avLst/>
          </a:prstGeom>
        </p:spPr>
      </p:pic>
      <p:sp>
        <p:nvSpPr>
          <p:cNvPr id="61" name="Text Placeholder 3">
            <a:extLst>
              <a:ext uri="{FF2B5EF4-FFF2-40B4-BE49-F238E27FC236}">
                <a16:creationId xmlns:a16="http://schemas.microsoft.com/office/drawing/2014/main" id="{1ED0ED75-3325-5BD5-6CF1-AB008A9FD593}"/>
              </a:ext>
            </a:extLst>
          </p:cNvPr>
          <p:cNvSpPr txBox="1">
            <a:spLocks/>
          </p:cNvSpPr>
          <p:nvPr/>
        </p:nvSpPr>
        <p:spPr>
          <a:xfrm>
            <a:off x="6403064" y="4736996"/>
            <a:ext cx="5178680" cy="3778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dirty="0">
                <a:solidFill>
                  <a:srgbClr val="000000"/>
                </a:solidFill>
                <a:latin typeface="Aptos"/>
                <a:ea typeface="Cambria"/>
                <a:cs typeface="Poppins"/>
              </a:rPr>
              <a:t>原子力法の改正案は、原子力発電のような伝統的に閉鎖的なセクターを組織化された民間</a:t>
            </a:r>
            <a:r>
              <a:rPr lang="ja-JP" altLang="en-US" sz="1100" dirty="0">
                <a:solidFill>
                  <a:srgbClr val="000000"/>
                </a:solidFill>
                <a:latin typeface="Aptos"/>
                <a:ea typeface="Cambria"/>
                <a:cs typeface="Poppins"/>
              </a:rPr>
              <a:t>の</a:t>
            </a:r>
            <a:r>
              <a:rPr lang="ja" sz="1100" dirty="0">
                <a:solidFill>
                  <a:srgbClr val="000000"/>
                </a:solidFill>
                <a:latin typeface="Aptos"/>
                <a:ea typeface="Cambria"/>
                <a:cs typeface="Poppins"/>
              </a:rPr>
              <a:t>参加に開放するインド</a:t>
            </a:r>
            <a:r>
              <a:rPr lang="ja-JP" altLang="en-US" sz="1100" dirty="0">
                <a:solidFill>
                  <a:srgbClr val="000000"/>
                </a:solidFill>
                <a:latin typeface="Aptos"/>
                <a:ea typeface="Cambria"/>
                <a:cs typeface="Poppins"/>
              </a:rPr>
              <a:t>政府</a:t>
            </a:r>
            <a:r>
              <a:rPr lang="ja" sz="1100" dirty="0">
                <a:solidFill>
                  <a:srgbClr val="000000"/>
                </a:solidFill>
                <a:latin typeface="Aptos"/>
                <a:ea typeface="Cambria"/>
                <a:cs typeface="Poppins"/>
              </a:rPr>
              <a:t>の意欲を示している。</a:t>
            </a:r>
            <a:endParaRPr lang="en-US" sz="1100" i="1" dirty="0">
              <a:latin typeface="Aptos"/>
              <a:ea typeface="Cambria"/>
            </a:endParaRPr>
          </a:p>
        </p:txBody>
      </p:sp>
      <p:pic>
        <p:nvPicPr>
          <p:cNvPr id="62" name="Picture 61">
            <a:extLst>
              <a:ext uri="{FF2B5EF4-FFF2-40B4-BE49-F238E27FC236}">
                <a16:creationId xmlns:a16="http://schemas.microsoft.com/office/drawing/2014/main" id="{B6695E50-B59C-1348-2D31-2DB67D163D55}"/>
              </a:ext>
            </a:extLst>
          </p:cNvPr>
          <p:cNvPicPr>
            <a:picLocks noChangeAspect="1"/>
          </p:cNvPicPr>
          <p:nvPr/>
        </p:nvPicPr>
        <p:blipFill>
          <a:blip r:embed="rId6"/>
          <a:srcRect l="77776" t="65570" r="7424" b="10185"/>
          <a:stretch/>
        </p:blipFill>
        <p:spPr>
          <a:xfrm>
            <a:off x="6175892" y="4801727"/>
            <a:ext cx="212342" cy="223517"/>
          </a:xfrm>
          <a:prstGeom prst="rect">
            <a:avLst/>
          </a:prstGeom>
        </p:spPr>
      </p:pic>
      <p:sp>
        <p:nvSpPr>
          <p:cNvPr id="63" name="Text Placeholder 3">
            <a:extLst>
              <a:ext uri="{FF2B5EF4-FFF2-40B4-BE49-F238E27FC236}">
                <a16:creationId xmlns:a16="http://schemas.microsoft.com/office/drawing/2014/main" id="{993387D1-779D-3B52-0BC6-4AC8AD0DC0FB}"/>
              </a:ext>
            </a:extLst>
          </p:cNvPr>
          <p:cNvSpPr txBox="1">
            <a:spLocks/>
          </p:cNvSpPr>
          <p:nvPr/>
        </p:nvSpPr>
        <p:spPr>
          <a:xfrm>
            <a:off x="6403064" y="5283806"/>
            <a:ext cx="5178680" cy="3778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dirty="0">
                <a:solidFill>
                  <a:srgbClr val="000000"/>
                </a:solidFill>
                <a:latin typeface="Aptos"/>
                <a:ea typeface="Cambria"/>
                <a:cs typeface="Poppins"/>
              </a:rPr>
              <a:t>SBIのような公的銀行が大規模なグリーンクレジットライン（330億米ドル）を約束していることは、資金調達支援の改善と、海外からの買収者に対するリスク認識</a:t>
            </a:r>
            <a:r>
              <a:rPr lang="ja-JP" altLang="en-US" sz="1100" dirty="0">
                <a:solidFill>
                  <a:srgbClr val="000000"/>
                </a:solidFill>
                <a:latin typeface="Aptos"/>
                <a:ea typeface="Cambria"/>
                <a:cs typeface="Poppins"/>
              </a:rPr>
              <a:t>の</a:t>
            </a:r>
            <a:r>
              <a:rPr lang="ja" sz="1100" dirty="0">
                <a:solidFill>
                  <a:srgbClr val="000000"/>
                </a:solidFill>
                <a:latin typeface="Aptos"/>
                <a:ea typeface="Cambria"/>
                <a:cs typeface="Poppins"/>
              </a:rPr>
              <a:t>低下を示唆している。</a:t>
            </a:r>
            <a:endParaRPr lang="en-US" sz="1100" i="1" dirty="0">
              <a:latin typeface="Aptos"/>
              <a:ea typeface="Cambria"/>
            </a:endParaRPr>
          </a:p>
        </p:txBody>
      </p:sp>
      <p:pic>
        <p:nvPicPr>
          <p:cNvPr id="64" name="Picture 63">
            <a:extLst>
              <a:ext uri="{FF2B5EF4-FFF2-40B4-BE49-F238E27FC236}">
                <a16:creationId xmlns:a16="http://schemas.microsoft.com/office/drawing/2014/main" id="{2A000372-B645-054D-B82D-011CFF889D9D}"/>
              </a:ext>
            </a:extLst>
          </p:cNvPr>
          <p:cNvPicPr>
            <a:picLocks noChangeAspect="1"/>
          </p:cNvPicPr>
          <p:nvPr/>
        </p:nvPicPr>
        <p:blipFill>
          <a:blip r:embed="rId6"/>
          <a:srcRect l="77776" t="65570" r="7424" b="10185"/>
          <a:stretch/>
        </p:blipFill>
        <p:spPr>
          <a:xfrm>
            <a:off x="6175892" y="5348537"/>
            <a:ext cx="212342" cy="223517"/>
          </a:xfrm>
          <a:prstGeom prst="rect">
            <a:avLst/>
          </a:prstGeom>
        </p:spPr>
      </p:pic>
      <p:sp>
        <p:nvSpPr>
          <p:cNvPr id="65" name="Text Placeholder 3">
            <a:extLst>
              <a:ext uri="{FF2B5EF4-FFF2-40B4-BE49-F238E27FC236}">
                <a16:creationId xmlns:a16="http://schemas.microsoft.com/office/drawing/2014/main" id="{3615EB21-FCBF-C1C8-C347-EF75BAAB3405}"/>
              </a:ext>
            </a:extLst>
          </p:cNvPr>
          <p:cNvSpPr txBox="1">
            <a:spLocks/>
          </p:cNvSpPr>
          <p:nvPr/>
        </p:nvSpPr>
        <p:spPr>
          <a:xfrm>
            <a:off x="6403064" y="5887094"/>
            <a:ext cx="5178680" cy="3778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dirty="0">
                <a:solidFill>
                  <a:srgbClr val="000000"/>
                </a:solidFill>
                <a:latin typeface="Aptos"/>
                <a:ea typeface="Cambria"/>
                <a:cs typeface="Poppins"/>
              </a:rPr>
              <a:t>政府支援による水素と洋上風力発電の規模拡大により、戦略的買収を模索する国際エネルギー投資家にとって新たな分野が生まれ</a:t>
            </a:r>
            <a:r>
              <a:rPr lang="ja-JP" altLang="en-US" sz="1100" dirty="0">
                <a:solidFill>
                  <a:srgbClr val="000000"/>
                </a:solidFill>
                <a:latin typeface="Aptos"/>
                <a:ea typeface="Cambria"/>
                <a:cs typeface="Poppins"/>
              </a:rPr>
              <a:t>る</a:t>
            </a:r>
            <a:r>
              <a:rPr lang="ja" sz="1100" dirty="0">
                <a:solidFill>
                  <a:srgbClr val="000000"/>
                </a:solidFill>
                <a:latin typeface="Aptos"/>
                <a:ea typeface="Cambria"/>
                <a:cs typeface="Poppins"/>
              </a:rPr>
              <a:t>。</a:t>
            </a:r>
            <a:endParaRPr lang="en-US" sz="1100" i="1" dirty="0">
              <a:latin typeface="Aptos"/>
              <a:ea typeface="Cambria"/>
            </a:endParaRPr>
          </a:p>
        </p:txBody>
      </p:sp>
      <p:pic>
        <p:nvPicPr>
          <p:cNvPr id="66" name="Picture 65">
            <a:extLst>
              <a:ext uri="{FF2B5EF4-FFF2-40B4-BE49-F238E27FC236}">
                <a16:creationId xmlns:a16="http://schemas.microsoft.com/office/drawing/2014/main" id="{F60C3B6B-C85D-5074-E689-A1C5BBD1BA05}"/>
              </a:ext>
            </a:extLst>
          </p:cNvPr>
          <p:cNvPicPr>
            <a:picLocks noChangeAspect="1"/>
          </p:cNvPicPr>
          <p:nvPr/>
        </p:nvPicPr>
        <p:blipFill>
          <a:blip r:embed="rId6"/>
          <a:srcRect l="77776" t="65570" r="7424" b="10185"/>
          <a:stretch/>
        </p:blipFill>
        <p:spPr>
          <a:xfrm>
            <a:off x="6175892" y="5951825"/>
            <a:ext cx="212342" cy="223517"/>
          </a:xfrm>
          <a:prstGeom prst="rect">
            <a:avLst/>
          </a:prstGeom>
        </p:spPr>
      </p:pic>
      <p:sp>
        <p:nvSpPr>
          <p:cNvPr id="36" name="Slide Number Placeholder 35">
            <a:extLst>
              <a:ext uri="{FF2B5EF4-FFF2-40B4-BE49-F238E27FC236}">
                <a16:creationId xmlns:a16="http://schemas.microsoft.com/office/drawing/2014/main" id="{6B09630C-7200-7B3E-A1BC-B76513472FBC}"/>
              </a:ext>
            </a:extLst>
          </p:cNvPr>
          <p:cNvSpPr>
            <a:spLocks noGrp="1"/>
          </p:cNvSpPr>
          <p:nvPr>
            <p:ph type="sldNum" sz="quarter" idx="12"/>
          </p:nvPr>
        </p:nvSpPr>
        <p:spPr/>
        <p:txBody>
          <a:bodyPr/>
          <a:lstStyle/>
          <a:p>
            <a:fld id="{F57510DD-BC01-452C-839D-799B49A94BF7}" type="slidenum">
              <a:rPr lang="en-IN" smtClean="0"/>
              <a:t>4</a:t>
            </a:fld>
            <a:endParaRPr lang="en-IN"/>
          </a:p>
        </p:txBody>
      </p:sp>
    </p:spTree>
    <p:extLst>
      <p:ext uri="{BB962C8B-B14F-4D97-AF65-F5344CB8AC3E}">
        <p14:creationId xmlns:p14="http://schemas.microsoft.com/office/powerpoint/2010/main" val="2185602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BADEAA26-23C3-7994-4F26-643E19E08492}"/>
              </a:ext>
            </a:extLst>
          </p:cNvPr>
          <p:cNvSpPr txBox="1">
            <a:spLocks/>
          </p:cNvSpPr>
          <p:nvPr/>
        </p:nvSpPr>
        <p:spPr>
          <a:xfrm>
            <a:off x="2170354" y="264004"/>
            <a:ext cx="7779226" cy="292388"/>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rPr>
              <a:t>評価の展望</a:t>
            </a:r>
          </a:p>
        </p:txBody>
      </p:sp>
      <p:sp>
        <p:nvSpPr>
          <p:cNvPr id="5" name="Text Placeholder 3">
            <a:extLst>
              <a:ext uri="{FF2B5EF4-FFF2-40B4-BE49-F238E27FC236}">
                <a16:creationId xmlns:a16="http://schemas.microsoft.com/office/drawing/2014/main" id="{4021B13C-BDFE-725D-BAE7-E484012A0DB6}"/>
              </a:ext>
            </a:extLst>
          </p:cNvPr>
          <p:cNvSpPr txBox="1">
            <a:spLocks/>
          </p:cNvSpPr>
          <p:nvPr/>
        </p:nvSpPr>
        <p:spPr>
          <a:xfrm>
            <a:off x="278042" y="752105"/>
            <a:ext cx="11398021"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インドは引き続き評価プレミアムを獲得しており、傑出した市場としての地位を確立している</a:t>
            </a:r>
            <a:endParaRPr lang="en-GB" sz="1800" b="1" i="1" dirty="0">
              <a:solidFill>
                <a:srgbClr val="C8252C"/>
              </a:solidFill>
              <a:latin typeface="Poppins" panose="00000500000000000000" pitchFamily="2" charset="0"/>
              <a:cs typeface="Poppins" panose="00000500000000000000" pitchFamily="2" charset="0"/>
            </a:endParaRPr>
          </a:p>
        </p:txBody>
      </p:sp>
      <p:graphicFrame>
        <p:nvGraphicFramePr>
          <p:cNvPr id="12" name="Chart 11">
            <a:extLst>
              <a:ext uri="{FF2B5EF4-FFF2-40B4-BE49-F238E27FC236}">
                <a16:creationId xmlns:a16="http://schemas.microsoft.com/office/drawing/2014/main" id="{7B33B09A-D514-1A45-86B7-F936826FFD31}"/>
              </a:ext>
            </a:extLst>
          </p:cNvPr>
          <p:cNvGraphicFramePr/>
          <p:nvPr>
            <p:extLst>
              <p:ext uri="{D42A27DB-BD31-4B8C-83A1-F6EECF244321}">
                <p14:modId xmlns:p14="http://schemas.microsoft.com/office/powerpoint/2010/main" val="4283742714"/>
              </p:ext>
            </p:extLst>
          </p:nvPr>
        </p:nvGraphicFramePr>
        <p:xfrm>
          <a:off x="5224552" y="1418109"/>
          <a:ext cx="6451511" cy="248819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3">
            <a:extLst>
              <a:ext uri="{FF2B5EF4-FFF2-40B4-BE49-F238E27FC236}">
                <a16:creationId xmlns:a16="http://schemas.microsoft.com/office/drawing/2014/main" id="{85CF8399-15D0-798C-F4AA-0C1850204E98}"/>
              </a:ext>
            </a:extLst>
          </p:cNvPr>
          <p:cNvSpPr txBox="1">
            <a:spLocks/>
          </p:cNvSpPr>
          <p:nvPr/>
        </p:nvSpPr>
        <p:spPr>
          <a:xfrm>
            <a:off x="5224552" y="1183670"/>
            <a:ext cx="6451512" cy="331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セクター別EV/EBITDA*倍率の中央値</a:t>
            </a:r>
          </a:p>
        </p:txBody>
      </p:sp>
      <p:graphicFrame>
        <p:nvGraphicFramePr>
          <p:cNvPr id="22" name="Chart 21">
            <a:extLst>
              <a:ext uri="{FF2B5EF4-FFF2-40B4-BE49-F238E27FC236}">
                <a16:creationId xmlns:a16="http://schemas.microsoft.com/office/drawing/2014/main" id="{2C18B506-5AAA-1431-FB4B-3C48B30E1A87}"/>
              </a:ext>
            </a:extLst>
          </p:cNvPr>
          <p:cNvGraphicFramePr/>
          <p:nvPr>
            <p:extLst>
              <p:ext uri="{D42A27DB-BD31-4B8C-83A1-F6EECF244321}">
                <p14:modId xmlns:p14="http://schemas.microsoft.com/office/powerpoint/2010/main" val="2231237461"/>
              </p:ext>
            </p:extLst>
          </p:nvPr>
        </p:nvGraphicFramePr>
        <p:xfrm>
          <a:off x="292053" y="1620865"/>
          <a:ext cx="4932497" cy="2268667"/>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Placeholder 3">
            <a:extLst>
              <a:ext uri="{FF2B5EF4-FFF2-40B4-BE49-F238E27FC236}">
                <a16:creationId xmlns:a16="http://schemas.microsoft.com/office/drawing/2014/main" id="{274F1D96-1EFF-B34F-B410-D25CCA35454C}"/>
              </a:ext>
            </a:extLst>
          </p:cNvPr>
          <p:cNvSpPr txBox="1">
            <a:spLocks/>
          </p:cNvSpPr>
          <p:nvPr/>
        </p:nvSpPr>
        <p:spPr>
          <a:xfrm>
            <a:off x="704086" y="1183670"/>
            <a:ext cx="4088048" cy="2325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新興市場における評価比較（フォワードPE）</a:t>
            </a:r>
          </a:p>
        </p:txBody>
      </p:sp>
      <p:sp>
        <p:nvSpPr>
          <p:cNvPr id="24" name="TextBox 151">
            <a:extLst>
              <a:ext uri="{FF2B5EF4-FFF2-40B4-BE49-F238E27FC236}">
                <a16:creationId xmlns:a16="http://schemas.microsoft.com/office/drawing/2014/main" id="{621D6894-6A4D-CF1C-21DF-70185128B746}"/>
              </a:ext>
            </a:extLst>
          </p:cNvPr>
          <p:cNvSpPr txBox="1"/>
          <p:nvPr/>
        </p:nvSpPr>
        <p:spPr>
          <a:xfrm>
            <a:off x="830227" y="3770867"/>
            <a:ext cx="4113623"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 </a:t>
            </a:r>
            <a:r>
              <a:rPr lang="ja" sz="800" i="1" err="1">
                <a:latin typeface="Aptos" panose="020B0004020202020204" pitchFamily="34" charset="0"/>
                <a:cs typeface="Poppins" panose="00000500000000000000" pitchFamily="2" charset="0"/>
              </a:rPr>
              <a:t>Zerodha</a:t>
            </a:r>
            <a:r>
              <a:rPr lang="ja" sz="800" i="1">
                <a:latin typeface="Aptos" panose="020B0004020202020204" pitchFamily="34" charset="0"/>
                <a:cs typeface="Poppins" panose="00000500000000000000" pitchFamily="2" charset="0"/>
              </a:rPr>
              <a:t>レポート – 2024</a:t>
            </a:r>
          </a:p>
        </p:txBody>
      </p:sp>
      <p:sp>
        <p:nvSpPr>
          <p:cNvPr id="25" name="TextBox 151">
            <a:extLst>
              <a:ext uri="{FF2B5EF4-FFF2-40B4-BE49-F238E27FC236}">
                <a16:creationId xmlns:a16="http://schemas.microsoft.com/office/drawing/2014/main" id="{469E5501-07E2-8BA6-0899-21E57C33F41F}"/>
              </a:ext>
            </a:extLst>
          </p:cNvPr>
          <p:cNvSpPr txBox="1"/>
          <p:nvPr/>
        </p:nvSpPr>
        <p:spPr>
          <a:xfrm>
            <a:off x="6533650" y="3770867"/>
            <a:ext cx="4113623"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出典：クロールレポート – 2024</a:t>
            </a:r>
          </a:p>
        </p:txBody>
      </p:sp>
      <p:sp>
        <p:nvSpPr>
          <p:cNvPr id="26" name="Text Placeholder 3">
            <a:extLst>
              <a:ext uri="{FF2B5EF4-FFF2-40B4-BE49-F238E27FC236}">
                <a16:creationId xmlns:a16="http://schemas.microsoft.com/office/drawing/2014/main" id="{0404036E-1DFC-6D25-265D-DAC9D2E12F30}"/>
              </a:ext>
            </a:extLst>
          </p:cNvPr>
          <p:cNvSpPr txBox="1">
            <a:spLocks/>
          </p:cNvSpPr>
          <p:nvPr/>
        </p:nvSpPr>
        <p:spPr>
          <a:xfrm>
            <a:off x="5541249" y="3957703"/>
            <a:ext cx="6190476" cy="71679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dirty="0">
                <a:solidFill>
                  <a:srgbClr val="000000"/>
                </a:solidFill>
                <a:latin typeface="Aptos"/>
                <a:ea typeface="Cambria"/>
                <a:cs typeface="Poppins"/>
              </a:rPr>
              <a:t>セクター構成の優位性</a:t>
            </a:r>
          </a:p>
          <a:p>
            <a:pPr marL="0" indent="0">
              <a:spcBef>
                <a:spcPts val="0"/>
              </a:spcBef>
              <a:buNone/>
            </a:pPr>
            <a:r>
              <a:rPr lang="ja" sz="1100" i="1" dirty="0">
                <a:latin typeface="Aptos"/>
                <a:ea typeface="Cambria"/>
              </a:rPr>
              <a:t>インド市場の65%以上は、金融、IT、消費財、ヘルスケアなどの消費主導型高ROE、資産の少ないセクターに集中しており、エネルギーや素材などの循環セクターへのエクスポージャーは限られている。</a:t>
            </a:r>
          </a:p>
        </p:txBody>
      </p:sp>
      <p:pic>
        <p:nvPicPr>
          <p:cNvPr id="27" name="Picture 26">
            <a:extLst>
              <a:ext uri="{FF2B5EF4-FFF2-40B4-BE49-F238E27FC236}">
                <a16:creationId xmlns:a16="http://schemas.microsoft.com/office/drawing/2014/main" id="{7930C053-C7E0-8DD3-B9EE-039348817596}"/>
              </a:ext>
            </a:extLst>
          </p:cNvPr>
          <p:cNvPicPr>
            <a:picLocks noChangeAspect="1"/>
          </p:cNvPicPr>
          <p:nvPr/>
        </p:nvPicPr>
        <p:blipFill>
          <a:blip r:embed="rId4"/>
          <a:srcRect l="77776" t="65570" r="7424" b="10185"/>
          <a:stretch/>
        </p:blipFill>
        <p:spPr>
          <a:xfrm>
            <a:off x="5273426" y="4012960"/>
            <a:ext cx="212342" cy="223517"/>
          </a:xfrm>
          <a:prstGeom prst="rect">
            <a:avLst/>
          </a:prstGeom>
        </p:spPr>
      </p:pic>
      <p:graphicFrame>
        <p:nvGraphicFramePr>
          <p:cNvPr id="30" name="Chart 29">
            <a:extLst>
              <a:ext uri="{FF2B5EF4-FFF2-40B4-BE49-F238E27FC236}">
                <a16:creationId xmlns:a16="http://schemas.microsoft.com/office/drawing/2014/main" id="{5319A039-76EA-8CB9-F481-B5EBF06A812D}"/>
              </a:ext>
            </a:extLst>
          </p:cNvPr>
          <p:cNvGraphicFramePr/>
          <p:nvPr>
            <p:extLst>
              <p:ext uri="{D42A27DB-BD31-4B8C-83A1-F6EECF244321}">
                <p14:modId xmlns:p14="http://schemas.microsoft.com/office/powerpoint/2010/main" val="1742878047"/>
              </p:ext>
            </p:extLst>
          </p:nvPr>
        </p:nvGraphicFramePr>
        <p:xfrm>
          <a:off x="637000" y="4232179"/>
          <a:ext cx="3241713" cy="2009799"/>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 Placeholder 3">
            <a:extLst>
              <a:ext uri="{FF2B5EF4-FFF2-40B4-BE49-F238E27FC236}">
                <a16:creationId xmlns:a16="http://schemas.microsoft.com/office/drawing/2014/main" id="{CE12E5FE-961C-52FB-D2FA-D3414D6AB231}"/>
              </a:ext>
            </a:extLst>
          </p:cNvPr>
          <p:cNvSpPr txBox="1">
            <a:spLocks/>
          </p:cNvSpPr>
          <p:nvPr/>
        </p:nvSpPr>
        <p:spPr>
          <a:xfrm>
            <a:off x="-338718" y="4027532"/>
            <a:ext cx="6451512" cy="331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長期リターン予測：インド vs 新興市場</a:t>
            </a:r>
          </a:p>
        </p:txBody>
      </p:sp>
      <p:sp>
        <p:nvSpPr>
          <p:cNvPr id="32" name="TextBox 151">
            <a:extLst>
              <a:ext uri="{FF2B5EF4-FFF2-40B4-BE49-F238E27FC236}">
                <a16:creationId xmlns:a16="http://schemas.microsoft.com/office/drawing/2014/main" id="{1015CC68-495B-226C-CB1B-19CD4CA422AD}"/>
              </a:ext>
            </a:extLst>
          </p:cNvPr>
          <p:cNvSpPr txBox="1"/>
          <p:nvPr/>
        </p:nvSpPr>
        <p:spPr>
          <a:xfrm>
            <a:off x="873964" y="6152725"/>
            <a:ext cx="4113623"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出典：モルガン・スタンレーのレポート – 2024年12月31日時点のデータ</a:t>
            </a:r>
          </a:p>
        </p:txBody>
      </p:sp>
      <p:sp>
        <p:nvSpPr>
          <p:cNvPr id="33" name="Text Placeholder 3">
            <a:extLst>
              <a:ext uri="{FF2B5EF4-FFF2-40B4-BE49-F238E27FC236}">
                <a16:creationId xmlns:a16="http://schemas.microsoft.com/office/drawing/2014/main" id="{67F58E85-E462-A0AC-8CA7-7FA9CEA4DC9D}"/>
              </a:ext>
            </a:extLst>
          </p:cNvPr>
          <p:cNvSpPr txBox="1">
            <a:spLocks/>
          </p:cNvSpPr>
          <p:nvPr/>
        </p:nvSpPr>
        <p:spPr>
          <a:xfrm>
            <a:off x="5506122" y="4615466"/>
            <a:ext cx="6168678" cy="52292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dirty="0">
                <a:solidFill>
                  <a:srgbClr val="000000"/>
                </a:solidFill>
                <a:latin typeface="Aptos"/>
                <a:ea typeface="Cambria"/>
                <a:cs typeface="Poppins"/>
              </a:rPr>
              <a:t>需要主導型成長戦略</a:t>
            </a:r>
          </a:p>
          <a:p>
            <a:pPr marL="0" indent="0">
              <a:spcBef>
                <a:spcPts val="0"/>
              </a:spcBef>
              <a:buNone/>
            </a:pPr>
            <a:r>
              <a:rPr lang="ja" sz="1100" i="1" dirty="0">
                <a:latin typeface="Aptos"/>
                <a:ea typeface="Cambria"/>
              </a:rPr>
              <a:t>インフラと不動産は人口主導の需要に追随することが多く、稼働率の向上とレバレッジの必要性の低下につながる。</a:t>
            </a:r>
          </a:p>
        </p:txBody>
      </p:sp>
      <p:pic>
        <p:nvPicPr>
          <p:cNvPr id="34" name="Picture 33">
            <a:extLst>
              <a:ext uri="{FF2B5EF4-FFF2-40B4-BE49-F238E27FC236}">
                <a16:creationId xmlns:a16="http://schemas.microsoft.com/office/drawing/2014/main" id="{C2E72C39-C8E0-677E-700C-197DBEE876B9}"/>
              </a:ext>
            </a:extLst>
          </p:cNvPr>
          <p:cNvPicPr>
            <a:picLocks noChangeAspect="1"/>
          </p:cNvPicPr>
          <p:nvPr/>
        </p:nvPicPr>
        <p:blipFill>
          <a:blip r:embed="rId4"/>
          <a:srcRect l="77776" t="65570" r="7424" b="10185"/>
          <a:stretch/>
        </p:blipFill>
        <p:spPr>
          <a:xfrm>
            <a:off x="5273426" y="4648536"/>
            <a:ext cx="212342" cy="223517"/>
          </a:xfrm>
          <a:prstGeom prst="rect">
            <a:avLst/>
          </a:prstGeom>
        </p:spPr>
      </p:pic>
      <p:sp>
        <p:nvSpPr>
          <p:cNvPr id="35" name="Text Placeholder 3">
            <a:extLst>
              <a:ext uri="{FF2B5EF4-FFF2-40B4-BE49-F238E27FC236}">
                <a16:creationId xmlns:a16="http://schemas.microsoft.com/office/drawing/2014/main" id="{1AE37E71-4161-3EE8-0DBF-B58EDEAB93D0}"/>
              </a:ext>
            </a:extLst>
          </p:cNvPr>
          <p:cNvSpPr txBox="1">
            <a:spLocks/>
          </p:cNvSpPr>
          <p:nvPr/>
        </p:nvSpPr>
        <p:spPr>
          <a:xfrm>
            <a:off x="5507385" y="5120730"/>
            <a:ext cx="5929078" cy="52413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dirty="0">
                <a:solidFill>
                  <a:srgbClr val="000000"/>
                </a:solidFill>
                <a:latin typeface="Aptos"/>
                <a:ea typeface="Cambria"/>
                <a:cs typeface="Poppins"/>
              </a:rPr>
              <a:t>消費者市場への浸透不足</a:t>
            </a:r>
          </a:p>
          <a:p>
            <a:pPr marL="0" indent="0">
              <a:spcBef>
                <a:spcPts val="0"/>
              </a:spcBef>
              <a:buNone/>
            </a:pPr>
            <a:r>
              <a:rPr lang="ja" sz="1100" i="1" dirty="0">
                <a:latin typeface="Aptos"/>
                <a:ea typeface="Cambria"/>
              </a:rPr>
              <a:t>一人当たりの信用</a:t>
            </a:r>
            <a:r>
              <a:rPr lang="ja-JP" altLang="en-US" sz="1100" i="1" dirty="0">
                <a:latin typeface="Aptos"/>
                <a:ea typeface="Cambria"/>
              </a:rPr>
              <a:t>枠</a:t>
            </a:r>
            <a:r>
              <a:rPr lang="ja" sz="1100" i="1" dirty="0">
                <a:latin typeface="Aptos"/>
                <a:ea typeface="Cambria"/>
              </a:rPr>
              <a:t>、自動車販売、インターネット利用、航空旅行の指標が低いことは、成長の長い道のりを示唆している</a:t>
            </a:r>
          </a:p>
        </p:txBody>
      </p:sp>
      <p:pic>
        <p:nvPicPr>
          <p:cNvPr id="36" name="Picture 35">
            <a:extLst>
              <a:ext uri="{FF2B5EF4-FFF2-40B4-BE49-F238E27FC236}">
                <a16:creationId xmlns:a16="http://schemas.microsoft.com/office/drawing/2014/main" id="{81C2D764-5940-4701-665B-BC2B53B6FD69}"/>
              </a:ext>
            </a:extLst>
          </p:cNvPr>
          <p:cNvPicPr>
            <a:picLocks noChangeAspect="1"/>
          </p:cNvPicPr>
          <p:nvPr/>
        </p:nvPicPr>
        <p:blipFill>
          <a:blip r:embed="rId4"/>
          <a:srcRect l="77776" t="65570" r="7424" b="10185"/>
          <a:stretch/>
        </p:blipFill>
        <p:spPr>
          <a:xfrm>
            <a:off x="5273426" y="5158218"/>
            <a:ext cx="212342" cy="223517"/>
          </a:xfrm>
          <a:prstGeom prst="rect">
            <a:avLst/>
          </a:prstGeom>
        </p:spPr>
      </p:pic>
      <p:sp>
        <p:nvSpPr>
          <p:cNvPr id="37" name="Text Placeholder 3">
            <a:extLst>
              <a:ext uri="{FF2B5EF4-FFF2-40B4-BE49-F238E27FC236}">
                <a16:creationId xmlns:a16="http://schemas.microsoft.com/office/drawing/2014/main" id="{192183EC-19BE-7AF4-1215-D998DD9F8C9C}"/>
              </a:ext>
            </a:extLst>
          </p:cNvPr>
          <p:cNvSpPr txBox="1">
            <a:spLocks/>
          </p:cNvSpPr>
          <p:nvPr/>
        </p:nvSpPr>
        <p:spPr>
          <a:xfrm>
            <a:off x="5485768" y="5651379"/>
            <a:ext cx="5929078" cy="71679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dirty="0">
                <a:solidFill>
                  <a:srgbClr val="000000"/>
                </a:solidFill>
                <a:latin typeface="Aptos"/>
                <a:ea typeface="Cambria"/>
                <a:cs typeface="Poppins"/>
              </a:rPr>
              <a:t>グローバルサプライチェーンにおける役割の拡大</a:t>
            </a:r>
          </a:p>
          <a:p>
            <a:pPr marL="0" indent="0">
              <a:spcBef>
                <a:spcPts val="0"/>
              </a:spcBef>
              <a:buNone/>
            </a:pPr>
            <a:r>
              <a:rPr lang="ja" sz="1100" i="1" dirty="0">
                <a:latin typeface="Aptos"/>
                <a:ea typeface="Cambria"/>
              </a:rPr>
              <a:t>インドは「チャイナ・プラスワン」戦略の恩恵を受けており、低い製造コストと「メイク・イン・インディア」を通じた強力な政府支援を提供してい</a:t>
            </a:r>
            <a:r>
              <a:rPr lang="ja-JP" altLang="en-US" sz="1100" i="1" dirty="0">
                <a:latin typeface="Aptos"/>
                <a:ea typeface="Cambria"/>
              </a:rPr>
              <a:t>る</a:t>
            </a:r>
            <a:r>
              <a:rPr lang="ja" sz="1100" i="1" dirty="0">
                <a:latin typeface="Aptos"/>
                <a:ea typeface="Cambria"/>
              </a:rPr>
              <a:t>。熟練した労働力と輸出の勢いにより、インドは世界的なサプライチェーンのハブとして台頭してい</a:t>
            </a:r>
            <a:r>
              <a:rPr lang="ja-JP" altLang="en-US" sz="1100" i="1" dirty="0">
                <a:latin typeface="Aptos"/>
                <a:ea typeface="Cambria"/>
              </a:rPr>
              <a:t>る</a:t>
            </a:r>
            <a:r>
              <a:rPr lang="ja" sz="1100" i="1" dirty="0">
                <a:latin typeface="Aptos"/>
                <a:ea typeface="Cambria"/>
              </a:rPr>
              <a:t>。</a:t>
            </a:r>
          </a:p>
        </p:txBody>
      </p:sp>
      <p:pic>
        <p:nvPicPr>
          <p:cNvPr id="38" name="Picture 37">
            <a:extLst>
              <a:ext uri="{FF2B5EF4-FFF2-40B4-BE49-F238E27FC236}">
                <a16:creationId xmlns:a16="http://schemas.microsoft.com/office/drawing/2014/main" id="{155C0354-26F8-95EE-5C7B-C616803C20FC}"/>
              </a:ext>
            </a:extLst>
          </p:cNvPr>
          <p:cNvPicPr>
            <a:picLocks noChangeAspect="1"/>
          </p:cNvPicPr>
          <p:nvPr/>
        </p:nvPicPr>
        <p:blipFill>
          <a:blip r:embed="rId4"/>
          <a:srcRect l="77776" t="65570" r="7424" b="10185"/>
          <a:stretch/>
        </p:blipFill>
        <p:spPr>
          <a:xfrm>
            <a:off x="5282904" y="5674330"/>
            <a:ext cx="212342" cy="223517"/>
          </a:xfrm>
          <a:prstGeom prst="rect">
            <a:avLst/>
          </a:prstGeom>
        </p:spPr>
      </p:pic>
      <p:sp>
        <p:nvSpPr>
          <p:cNvPr id="39" name="TextBox 38">
            <a:extLst>
              <a:ext uri="{FF2B5EF4-FFF2-40B4-BE49-F238E27FC236}">
                <a16:creationId xmlns:a16="http://schemas.microsoft.com/office/drawing/2014/main" id="{E777A85E-180F-475D-0E2E-9385CC0B53D4}"/>
              </a:ext>
            </a:extLst>
          </p:cNvPr>
          <p:cNvSpPr txBox="1"/>
          <p:nvPr/>
        </p:nvSpPr>
        <p:spPr>
          <a:xfrm>
            <a:off x="3878713" y="1763694"/>
            <a:ext cx="1137749" cy="1477328"/>
          </a:xfrm>
          <a:prstGeom prst="rect">
            <a:avLst/>
          </a:prstGeom>
          <a:solidFill>
            <a:schemeClr val="bg1">
              <a:lumMod val="85000"/>
            </a:schemeClr>
          </a:solidFill>
        </p:spPr>
        <p:txBody>
          <a:bodyPr wrap="square" rtlCol="0">
            <a:spAutoFit/>
          </a:bodyPr>
          <a:lstStyle/>
          <a:p>
            <a:r>
              <a:rPr lang="ja" sz="1000"/>
              <a:t>インドの評価プレミアムは、その成長軌道と新興市場における戦略的重要性に対する投資家の強い信頼を反映している。</a:t>
            </a:r>
            <a:endParaRPr lang="en-IN" sz="1000"/>
          </a:p>
        </p:txBody>
      </p:sp>
      <p:sp>
        <p:nvSpPr>
          <p:cNvPr id="40" name="TextBox 39">
            <a:extLst>
              <a:ext uri="{FF2B5EF4-FFF2-40B4-BE49-F238E27FC236}">
                <a16:creationId xmlns:a16="http://schemas.microsoft.com/office/drawing/2014/main" id="{1446010E-8E6D-1CDB-2657-7EE2385F2AC8}"/>
              </a:ext>
            </a:extLst>
          </p:cNvPr>
          <p:cNvSpPr txBox="1"/>
          <p:nvPr/>
        </p:nvSpPr>
        <p:spPr>
          <a:xfrm>
            <a:off x="3878713" y="4325194"/>
            <a:ext cx="1137749" cy="1785104"/>
          </a:xfrm>
          <a:prstGeom prst="rect">
            <a:avLst/>
          </a:prstGeom>
          <a:solidFill>
            <a:schemeClr val="bg1">
              <a:lumMod val="85000"/>
            </a:schemeClr>
          </a:solidFill>
        </p:spPr>
        <p:txBody>
          <a:bodyPr wrap="square" rtlCol="0">
            <a:spAutoFit/>
          </a:bodyPr>
          <a:lstStyle/>
          <a:p>
            <a:r>
              <a:rPr lang="ja" sz="1000" dirty="0"/>
              <a:t>MSCIの成長予測は収益拡大の見通しを反映している。インドの予測値が高いことは、企業と経済の勢いが強いことを示している。</a:t>
            </a:r>
            <a:endParaRPr lang="en-IN" sz="1000" dirty="0"/>
          </a:p>
        </p:txBody>
      </p:sp>
      <p:sp>
        <p:nvSpPr>
          <p:cNvPr id="41" name="TextBox 151">
            <a:extLst>
              <a:ext uri="{FF2B5EF4-FFF2-40B4-BE49-F238E27FC236}">
                <a16:creationId xmlns:a16="http://schemas.microsoft.com/office/drawing/2014/main" id="{850122DF-B836-5AAB-EC96-B1CB339D51E8}"/>
              </a:ext>
            </a:extLst>
          </p:cNvPr>
          <p:cNvSpPr txBox="1"/>
          <p:nvPr/>
        </p:nvSpPr>
        <p:spPr>
          <a:xfrm>
            <a:off x="620066" y="6649580"/>
            <a:ext cx="4172068"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ja" sz="800" i="1">
                <a:latin typeface="Aptos" panose="020B0004020202020204" pitchFamily="34" charset="0"/>
                <a:cs typeface="Poppins" panose="00000500000000000000" pitchFamily="2" charset="0"/>
              </a:rPr>
              <a:t>*EV/EBITDA – 企業価値 / 利子・税金・減価償却前利益</a:t>
            </a:r>
          </a:p>
        </p:txBody>
      </p:sp>
      <p:sp>
        <p:nvSpPr>
          <p:cNvPr id="2" name="Slide Number Placeholder 1">
            <a:extLst>
              <a:ext uri="{FF2B5EF4-FFF2-40B4-BE49-F238E27FC236}">
                <a16:creationId xmlns:a16="http://schemas.microsoft.com/office/drawing/2014/main" id="{70B20D7A-8AFF-F487-0477-5973DE304DCD}"/>
              </a:ext>
            </a:extLst>
          </p:cNvPr>
          <p:cNvSpPr>
            <a:spLocks noGrp="1"/>
          </p:cNvSpPr>
          <p:nvPr>
            <p:ph type="sldNum" sz="quarter" idx="12"/>
          </p:nvPr>
        </p:nvSpPr>
        <p:spPr/>
        <p:txBody>
          <a:bodyPr/>
          <a:lstStyle/>
          <a:p>
            <a:fld id="{F57510DD-BC01-452C-839D-799B49A94BF7}" type="slidenum">
              <a:rPr lang="en-IN" smtClean="0"/>
              <a:t>5</a:t>
            </a:fld>
            <a:endParaRPr lang="en-IN"/>
          </a:p>
        </p:txBody>
      </p:sp>
    </p:spTree>
    <p:extLst>
      <p:ext uri="{BB962C8B-B14F-4D97-AF65-F5344CB8AC3E}">
        <p14:creationId xmlns:p14="http://schemas.microsoft.com/office/powerpoint/2010/main" val="103371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EAAD6-5D29-E7EC-09ED-7C72F33312B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282C801-9A12-59D4-7937-576E2764318C}"/>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object 8">
            <a:extLst>
              <a:ext uri="{FF2B5EF4-FFF2-40B4-BE49-F238E27FC236}">
                <a16:creationId xmlns:a16="http://schemas.microsoft.com/office/drawing/2014/main" id="{743C1C81-46A2-414A-2195-3AFFADFB6DE0}"/>
              </a:ext>
            </a:extLst>
          </p:cNvPr>
          <p:cNvSpPr txBox="1">
            <a:spLocks/>
          </p:cNvSpPr>
          <p:nvPr/>
        </p:nvSpPr>
        <p:spPr>
          <a:xfrm>
            <a:off x="2170354" y="264004"/>
            <a:ext cx="7779226" cy="292388"/>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rPr>
              <a:t>インドでよく使われる評価モデル</a:t>
            </a:r>
          </a:p>
        </p:txBody>
      </p:sp>
      <p:sp>
        <p:nvSpPr>
          <p:cNvPr id="2" name="Rectangle 1">
            <a:extLst>
              <a:ext uri="{FF2B5EF4-FFF2-40B4-BE49-F238E27FC236}">
                <a16:creationId xmlns:a16="http://schemas.microsoft.com/office/drawing/2014/main" id="{7510EABD-DA00-2220-5BD7-62D22DF2E1C8}"/>
              </a:ext>
            </a:extLst>
          </p:cNvPr>
          <p:cNvSpPr/>
          <p:nvPr/>
        </p:nvSpPr>
        <p:spPr>
          <a:xfrm>
            <a:off x="547038" y="1895637"/>
            <a:ext cx="2042050" cy="47411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000" b="1">
                <a:solidFill>
                  <a:schemeClr val="bg1"/>
                </a:solidFill>
                <a:latin typeface="Poppins" panose="00000500000000000000" pitchFamily="2" charset="0"/>
                <a:cs typeface="Poppins" panose="00000500000000000000" pitchFamily="2" charset="0"/>
              </a:rPr>
              <a:t>割引キャッシュフロー（DCF）</a:t>
            </a:r>
          </a:p>
        </p:txBody>
      </p:sp>
      <p:sp>
        <p:nvSpPr>
          <p:cNvPr id="6" name="Rectangle 5">
            <a:extLst>
              <a:ext uri="{FF2B5EF4-FFF2-40B4-BE49-F238E27FC236}">
                <a16:creationId xmlns:a16="http://schemas.microsoft.com/office/drawing/2014/main" id="{635476CD-626E-855D-27DE-E76571071FFB}"/>
              </a:ext>
            </a:extLst>
          </p:cNvPr>
          <p:cNvSpPr/>
          <p:nvPr/>
        </p:nvSpPr>
        <p:spPr>
          <a:xfrm>
            <a:off x="547037" y="2436153"/>
            <a:ext cx="2042051" cy="145281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v"/>
            </a:pPr>
            <a:r>
              <a:rPr lang="ja" sz="1000" dirty="0">
                <a:solidFill>
                  <a:schemeClr val="tx1"/>
                </a:solidFill>
              </a:rPr>
              <a:t>高成長企業や現金を生み出す企業に広く使用され</a:t>
            </a:r>
            <a:r>
              <a:rPr lang="ja-JP" altLang="en-US" sz="1000" dirty="0">
                <a:solidFill>
                  <a:schemeClr val="tx1"/>
                </a:solidFill>
              </a:rPr>
              <a:t>る</a:t>
            </a:r>
            <a:r>
              <a:rPr lang="ja" sz="1000" dirty="0">
                <a:solidFill>
                  <a:schemeClr val="tx1"/>
                </a:solidFill>
              </a:rPr>
              <a:t>。</a:t>
            </a:r>
          </a:p>
          <a:p>
            <a:pPr marL="171450" indent="-171450">
              <a:buFont typeface="Wingdings" panose="05000000000000000000" pitchFamily="2" charset="2"/>
              <a:buChar char="v"/>
            </a:pPr>
            <a:r>
              <a:rPr lang="ja" sz="1000" dirty="0">
                <a:solidFill>
                  <a:schemeClr val="tx1"/>
                </a:solidFill>
              </a:rPr>
              <a:t>戦略的なインバウンド投資に適してい</a:t>
            </a:r>
            <a:r>
              <a:rPr lang="ja-JP" altLang="en-US" sz="1000" dirty="0">
                <a:solidFill>
                  <a:schemeClr val="tx1"/>
                </a:solidFill>
              </a:rPr>
              <a:t>る</a:t>
            </a:r>
            <a:r>
              <a:rPr lang="ja" sz="1000" dirty="0">
                <a:solidFill>
                  <a:schemeClr val="tx1"/>
                </a:solidFill>
              </a:rPr>
              <a:t>。</a:t>
            </a:r>
          </a:p>
          <a:p>
            <a:pPr marL="171450" indent="-171450">
              <a:buFont typeface="Wingdings" panose="05000000000000000000" pitchFamily="2" charset="2"/>
              <a:buChar char="v"/>
            </a:pPr>
            <a:r>
              <a:rPr lang="ja" sz="1000" dirty="0">
                <a:solidFill>
                  <a:schemeClr val="tx1"/>
                </a:solidFill>
              </a:rPr>
              <a:t>プロモーター経費、家族の引き出しなどの調整が可能。</a:t>
            </a:r>
          </a:p>
          <a:p>
            <a:pPr marL="171450" indent="-171450">
              <a:buFont typeface="Wingdings" panose="05000000000000000000" pitchFamily="2" charset="2"/>
              <a:buChar char="v"/>
            </a:pPr>
            <a:r>
              <a:rPr lang="ja" sz="1000" dirty="0">
                <a:solidFill>
                  <a:schemeClr val="tx1"/>
                </a:solidFill>
              </a:rPr>
              <a:t>規制当局への提出書類に必要</a:t>
            </a:r>
            <a:r>
              <a:rPr lang="ja-JP" altLang="en-US" sz="1000" dirty="0">
                <a:solidFill>
                  <a:schemeClr val="tx1"/>
                </a:solidFill>
              </a:rPr>
              <a:t>。</a:t>
            </a:r>
            <a:endParaRPr lang="ja" sz="1000" dirty="0">
              <a:solidFill>
                <a:schemeClr val="tx1"/>
              </a:solidFill>
            </a:endParaRPr>
          </a:p>
        </p:txBody>
      </p:sp>
      <p:sp>
        <p:nvSpPr>
          <p:cNvPr id="7" name="Rectangle 6">
            <a:extLst>
              <a:ext uri="{FF2B5EF4-FFF2-40B4-BE49-F238E27FC236}">
                <a16:creationId xmlns:a16="http://schemas.microsoft.com/office/drawing/2014/main" id="{2A2F29A7-657F-0209-1905-F06811427B30}"/>
              </a:ext>
            </a:extLst>
          </p:cNvPr>
          <p:cNvSpPr/>
          <p:nvPr/>
        </p:nvSpPr>
        <p:spPr>
          <a:xfrm>
            <a:off x="2811861" y="1895637"/>
            <a:ext cx="2042049" cy="47411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000" b="1">
                <a:solidFill>
                  <a:schemeClr val="bg1"/>
                </a:solidFill>
                <a:latin typeface="Poppins" panose="00000500000000000000" pitchFamily="2" charset="0"/>
                <a:cs typeface="Poppins" panose="00000500000000000000" pitchFamily="2" charset="0"/>
              </a:rPr>
              <a:t>EBITDA倍率（相対評価）</a:t>
            </a:r>
          </a:p>
        </p:txBody>
      </p:sp>
      <p:sp>
        <p:nvSpPr>
          <p:cNvPr id="8" name="Rectangle 7">
            <a:extLst>
              <a:ext uri="{FF2B5EF4-FFF2-40B4-BE49-F238E27FC236}">
                <a16:creationId xmlns:a16="http://schemas.microsoft.com/office/drawing/2014/main" id="{63C9CF0C-63B0-E786-D8D9-8E73E739740A}"/>
              </a:ext>
            </a:extLst>
          </p:cNvPr>
          <p:cNvSpPr/>
          <p:nvPr/>
        </p:nvSpPr>
        <p:spPr>
          <a:xfrm>
            <a:off x="2811862" y="2436153"/>
            <a:ext cx="2042050" cy="145281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v"/>
            </a:pPr>
            <a:r>
              <a:rPr lang="ja" sz="1000" dirty="0">
                <a:solidFill>
                  <a:schemeClr val="tx1"/>
                </a:solidFill>
              </a:rPr>
              <a:t>成熟した収益性の高いビジネスを評価するのに人気があ</a:t>
            </a:r>
            <a:r>
              <a:rPr lang="ja-JP" altLang="en-US" sz="1000" dirty="0">
                <a:solidFill>
                  <a:schemeClr val="tx1"/>
                </a:solidFill>
              </a:rPr>
              <a:t>る</a:t>
            </a:r>
            <a:r>
              <a:rPr lang="ja" sz="1000" dirty="0">
                <a:solidFill>
                  <a:schemeClr val="tx1"/>
                </a:solidFill>
              </a:rPr>
              <a:t>。</a:t>
            </a:r>
          </a:p>
          <a:p>
            <a:pPr marL="171450" indent="-171450">
              <a:buFont typeface="Wingdings" panose="05000000000000000000" pitchFamily="2" charset="2"/>
              <a:buChar char="v"/>
            </a:pPr>
            <a:r>
              <a:rPr lang="ja" sz="1000" dirty="0">
                <a:solidFill>
                  <a:schemeClr val="tx1"/>
                </a:solidFill>
              </a:rPr>
              <a:t>類似品や同業他社の取引をベンチマーク</a:t>
            </a:r>
            <a:r>
              <a:rPr lang="ja-JP" altLang="en-US" sz="1000" dirty="0">
                <a:solidFill>
                  <a:schemeClr val="tx1"/>
                </a:solidFill>
              </a:rPr>
              <a:t>する</a:t>
            </a:r>
            <a:r>
              <a:rPr lang="ja" sz="1000" dirty="0">
                <a:solidFill>
                  <a:schemeClr val="tx1"/>
                </a:solidFill>
              </a:rPr>
              <a:t>。</a:t>
            </a:r>
          </a:p>
          <a:p>
            <a:pPr marL="171450" indent="-171450">
              <a:buFont typeface="Wingdings" panose="05000000000000000000" pitchFamily="2" charset="2"/>
              <a:buChar char="v"/>
            </a:pPr>
            <a:r>
              <a:rPr lang="ja" sz="1000" dirty="0">
                <a:solidFill>
                  <a:schemeClr val="tx1"/>
                </a:solidFill>
              </a:rPr>
              <a:t>プライベートエクイティファンドが中規模市場の取引でよく使用する</a:t>
            </a:r>
            <a:r>
              <a:rPr lang="ja-JP" altLang="en-US" sz="1000" dirty="0">
                <a:solidFill>
                  <a:schemeClr val="tx1"/>
                </a:solidFill>
              </a:rPr>
              <a:t>。</a:t>
            </a:r>
            <a:endParaRPr lang="en-IN" sz="1000" dirty="0">
              <a:solidFill>
                <a:schemeClr val="tx1"/>
              </a:solidFill>
            </a:endParaRPr>
          </a:p>
        </p:txBody>
      </p:sp>
      <p:sp>
        <p:nvSpPr>
          <p:cNvPr id="9" name="Rectangle 8">
            <a:extLst>
              <a:ext uri="{FF2B5EF4-FFF2-40B4-BE49-F238E27FC236}">
                <a16:creationId xmlns:a16="http://schemas.microsoft.com/office/drawing/2014/main" id="{B6D1FFBA-531C-3839-45B7-0A917F5110EA}"/>
              </a:ext>
            </a:extLst>
          </p:cNvPr>
          <p:cNvSpPr/>
          <p:nvPr/>
        </p:nvSpPr>
        <p:spPr>
          <a:xfrm>
            <a:off x="5076685" y="1895637"/>
            <a:ext cx="2042049" cy="47411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000" b="1">
                <a:solidFill>
                  <a:schemeClr val="bg1"/>
                </a:solidFill>
                <a:latin typeface="Poppins" panose="00000500000000000000" pitchFamily="2" charset="0"/>
                <a:cs typeface="Poppins" panose="00000500000000000000" pitchFamily="2" charset="0"/>
              </a:rPr>
              <a:t>類似会社比較分析（CCA）</a:t>
            </a:r>
          </a:p>
        </p:txBody>
      </p:sp>
      <p:sp>
        <p:nvSpPr>
          <p:cNvPr id="10" name="Rectangle 9">
            <a:extLst>
              <a:ext uri="{FF2B5EF4-FFF2-40B4-BE49-F238E27FC236}">
                <a16:creationId xmlns:a16="http://schemas.microsoft.com/office/drawing/2014/main" id="{2ADE83AE-6316-FC8B-B16D-8DD9158CD98F}"/>
              </a:ext>
            </a:extLst>
          </p:cNvPr>
          <p:cNvSpPr/>
          <p:nvPr/>
        </p:nvSpPr>
        <p:spPr>
          <a:xfrm>
            <a:off x="5076687" y="2436153"/>
            <a:ext cx="2042050" cy="145281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v"/>
            </a:pPr>
            <a:r>
              <a:rPr lang="ja" sz="1000" dirty="0">
                <a:solidFill>
                  <a:schemeClr val="tx1"/>
                </a:solidFill>
              </a:rPr>
              <a:t>インドまたは世界の上場企業に対するベンチマークに使用され</a:t>
            </a:r>
            <a:r>
              <a:rPr lang="ja-JP" altLang="en-US" sz="1000" dirty="0">
                <a:solidFill>
                  <a:schemeClr val="tx1"/>
                </a:solidFill>
              </a:rPr>
              <a:t>る</a:t>
            </a:r>
            <a:r>
              <a:rPr lang="ja" sz="1000" dirty="0">
                <a:solidFill>
                  <a:schemeClr val="tx1"/>
                </a:solidFill>
              </a:rPr>
              <a:t>。</a:t>
            </a:r>
          </a:p>
          <a:p>
            <a:pPr marL="285750" indent="-285750">
              <a:buFont typeface="Wingdings" panose="05000000000000000000" pitchFamily="2" charset="2"/>
              <a:buChar char="v"/>
            </a:pPr>
            <a:r>
              <a:rPr lang="ja" sz="1000" dirty="0">
                <a:solidFill>
                  <a:schemeClr val="tx1"/>
                </a:solidFill>
              </a:rPr>
              <a:t>市場ベースの迅速なスナップショット（他のモデルと組み合わせることが多い）</a:t>
            </a:r>
            <a:endParaRPr lang="en-IN" sz="1000" dirty="0">
              <a:solidFill>
                <a:schemeClr val="tx1"/>
              </a:solidFill>
            </a:endParaRPr>
          </a:p>
        </p:txBody>
      </p:sp>
      <p:sp>
        <p:nvSpPr>
          <p:cNvPr id="11" name="Rectangle 10">
            <a:extLst>
              <a:ext uri="{FF2B5EF4-FFF2-40B4-BE49-F238E27FC236}">
                <a16:creationId xmlns:a16="http://schemas.microsoft.com/office/drawing/2014/main" id="{6D6116EF-BFD0-73C3-AA04-20474C0E432F}"/>
              </a:ext>
            </a:extLst>
          </p:cNvPr>
          <p:cNvSpPr/>
          <p:nvPr/>
        </p:nvSpPr>
        <p:spPr>
          <a:xfrm>
            <a:off x="7341509" y="1895637"/>
            <a:ext cx="2038629" cy="47411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000" b="1">
                <a:solidFill>
                  <a:schemeClr val="bg1"/>
                </a:solidFill>
                <a:latin typeface="Poppins" panose="00000500000000000000" pitchFamily="2" charset="0"/>
                <a:cs typeface="Poppins" panose="00000500000000000000" pitchFamily="2" charset="0"/>
              </a:rPr>
              <a:t>先例取引分析</a:t>
            </a:r>
          </a:p>
        </p:txBody>
      </p:sp>
      <p:sp>
        <p:nvSpPr>
          <p:cNvPr id="12" name="Rectangle 11">
            <a:extLst>
              <a:ext uri="{FF2B5EF4-FFF2-40B4-BE49-F238E27FC236}">
                <a16:creationId xmlns:a16="http://schemas.microsoft.com/office/drawing/2014/main" id="{B17B953E-2000-4F4C-2B16-3FCD3D8F697F}"/>
              </a:ext>
            </a:extLst>
          </p:cNvPr>
          <p:cNvSpPr/>
          <p:nvPr/>
        </p:nvSpPr>
        <p:spPr>
          <a:xfrm>
            <a:off x="7341511" y="2436153"/>
            <a:ext cx="2042050" cy="145281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v"/>
            </a:pPr>
            <a:r>
              <a:rPr lang="ja" sz="1000" dirty="0">
                <a:solidFill>
                  <a:schemeClr val="tx1"/>
                </a:solidFill>
              </a:rPr>
              <a:t>同じセクターにおける最近の M&amp;A 取引に基づく評価。</a:t>
            </a:r>
          </a:p>
          <a:p>
            <a:pPr marL="285750" indent="-285750">
              <a:buFont typeface="Wingdings" panose="05000000000000000000" pitchFamily="2" charset="2"/>
              <a:buChar char="v"/>
            </a:pPr>
            <a:r>
              <a:rPr lang="ja" sz="1000" dirty="0">
                <a:solidFill>
                  <a:schemeClr val="tx1"/>
                </a:solidFill>
              </a:rPr>
              <a:t>同様のインドのターゲットに対するプレミアムまたは戦略的関心を評価するのに役立</a:t>
            </a:r>
            <a:r>
              <a:rPr lang="ja-JP" altLang="en-US" sz="1000" dirty="0">
                <a:solidFill>
                  <a:schemeClr val="tx1"/>
                </a:solidFill>
              </a:rPr>
              <a:t>つ。</a:t>
            </a:r>
            <a:endParaRPr lang="en-IN" sz="1000" dirty="0">
              <a:solidFill>
                <a:schemeClr val="tx1"/>
              </a:solidFill>
            </a:endParaRPr>
          </a:p>
        </p:txBody>
      </p:sp>
      <p:sp>
        <p:nvSpPr>
          <p:cNvPr id="13" name="Rectangle 12">
            <a:extLst>
              <a:ext uri="{FF2B5EF4-FFF2-40B4-BE49-F238E27FC236}">
                <a16:creationId xmlns:a16="http://schemas.microsoft.com/office/drawing/2014/main" id="{33E68D9B-5B0F-52C5-8977-0F1B2A937CA6}"/>
              </a:ext>
            </a:extLst>
          </p:cNvPr>
          <p:cNvSpPr/>
          <p:nvPr/>
        </p:nvSpPr>
        <p:spPr>
          <a:xfrm>
            <a:off x="9606334" y="1895637"/>
            <a:ext cx="2038627" cy="47411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000" b="1">
                <a:solidFill>
                  <a:schemeClr val="bg1"/>
                </a:solidFill>
                <a:latin typeface="Poppins" panose="00000500000000000000" pitchFamily="2" charset="0"/>
                <a:cs typeface="Poppins" panose="00000500000000000000" pitchFamily="2" charset="0"/>
              </a:rPr>
              <a:t>部分の合計（SOTP）</a:t>
            </a:r>
          </a:p>
        </p:txBody>
      </p:sp>
      <p:sp>
        <p:nvSpPr>
          <p:cNvPr id="14" name="Rectangle 13">
            <a:extLst>
              <a:ext uri="{FF2B5EF4-FFF2-40B4-BE49-F238E27FC236}">
                <a16:creationId xmlns:a16="http://schemas.microsoft.com/office/drawing/2014/main" id="{D27917D0-DA1A-CA43-E51A-11E4C844AF91}"/>
              </a:ext>
            </a:extLst>
          </p:cNvPr>
          <p:cNvSpPr/>
          <p:nvPr/>
        </p:nvSpPr>
        <p:spPr>
          <a:xfrm>
            <a:off x="9606336" y="2420278"/>
            <a:ext cx="2042049" cy="145281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v"/>
            </a:pPr>
            <a:r>
              <a:rPr lang="ja" sz="1000" dirty="0">
                <a:solidFill>
                  <a:schemeClr val="tx1"/>
                </a:solidFill>
              </a:rPr>
              <a:t>多角化されたグループまたは複合企業に使用され</a:t>
            </a:r>
            <a:r>
              <a:rPr lang="ja-JP" altLang="en-US" sz="1000" dirty="0">
                <a:solidFill>
                  <a:schemeClr val="tx1"/>
                </a:solidFill>
              </a:rPr>
              <a:t>る</a:t>
            </a:r>
            <a:r>
              <a:rPr lang="ja" sz="1000" dirty="0">
                <a:solidFill>
                  <a:schemeClr val="tx1"/>
                </a:solidFill>
              </a:rPr>
              <a:t>。</a:t>
            </a:r>
          </a:p>
          <a:p>
            <a:pPr marL="285750" indent="-285750">
              <a:buFont typeface="Wingdings" panose="05000000000000000000" pitchFamily="2" charset="2"/>
              <a:buChar char="v"/>
            </a:pPr>
            <a:r>
              <a:rPr lang="ja" sz="1000" dirty="0">
                <a:solidFill>
                  <a:schemeClr val="tx1"/>
                </a:solidFill>
              </a:rPr>
              <a:t>各事業部門を個別に評価</a:t>
            </a:r>
            <a:r>
              <a:rPr lang="ja-JP" altLang="en-US" sz="1000" dirty="0">
                <a:solidFill>
                  <a:schemeClr val="tx1"/>
                </a:solidFill>
              </a:rPr>
              <a:t>する</a:t>
            </a:r>
            <a:r>
              <a:rPr lang="ja" sz="1000" dirty="0">
                <a:solidFill>
                  <a:schemeClr val="tx1"/>
                </a:solidFill>
              </a:rPr>
              <a:t>（例：タタ、アディティア・ビルラ・グループ）</a:t>
            </a:r>
            <a:endParaRPr lang="en-IN" sz="1000" dirty="0">
              <a:solidFill>
                <a:schemeClr val="tx1"/>
              </a:solidFill>
            </a:endParaRPr>
          </a:p>
        </p:txBody>
      </p:sp>
      <p:sp>
        <p:nvSpPr>
          <p:cNvPr id="23" name="Rectangle 22">
            <a:extLst>
              <a:ext uri="{FF2B5EF4-FFF2-40B4-BE49-F238E27FC236}">
                <a16:creationId xmlns:a16="http://schemas.microsoft.com/office/drawing/2014/main" id="{39CF59F4-00C4-ADB5-E754-9C90F0E933F2}"/>
              </a:ext>
            </a:extLst>
          </p:cNvPr>
          <p:cNvSpPr/>
          <p:nvPr/>
        </p:nvSpPr>
        <p:spPr>
          <a:xfrm>
            <a:off x="1790837" y="4189062"/>
            <a:ext cx="2042050" cy="47411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000" b="1">
                <a:solidFill>
                  <a:schemeClr val="bg1"/>
                </a:solidFill>
                <a:latin typeface="Poppins" panose="00000500000000000000" pitchFamily="2" charset="0"/>
                <a:cs typeface="Poppins" panose="00000500000000000000" pitchFamily="2" charset="0"/>
              </a:rPr>
              <a:t>資産ベースの評価</a:t>
            </a:r>
          </a:p>
        </p:txBody>
      </p:sp>
      <p:sp>
        <p:nvSpPr>
          <p:cNvPr id="24" name="Rectangle 23">
            <a:extLst>
              <a:ext uri="{FF2B5EF4-FFF2-40B4-BE49-F238E27FC236}">
                <a16:creationId xmlns:a16="http://schemas.microsoft.com/office/drawing/2014/main" id="{9E6B7685-2B75-4A07-3594-D55FA3B2368E}"/>
              </a:ext>
            </a:extLst>
          </p:cNvPr>
          <p:cNvSpPr/>
          <p:nvPr/>
        </p:nvSpPr>
        <p:spPr>
          <a:xfrm>
            <a:off x="1790836" y="4729578"/>
            <a:ext cx="2042051" cy="145281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v"/>
            </a:pPr>
            <a:r>
              <a:rPr lang="ja" sz="1000" dirty="0">
                <a:solidFill>
                  <a:schemeClr val="tx1"/>
                </a:solidFill>
              </a:rPr>
              <a:t>不動産中心または資本集約型のセクター（ホテル、物流など）に適してい</a:t>
            </a:r>
            <a:r>
              <a:rPr lang="ja-JP" altLang="en-US" sz="1000" dirty="0">
                <a:solidFill>
                  <a:schemeClr val="tx1"/>
                </a:solidFill>
              </a:rPr>
              <a:t>る</a:t>
            </a:r>
            <a:r>
              <a:rPr lang="ja" sz="1000" dirty="0">
                <a:solidFill>
                  <a:schemeClr val="tx1"/>
                </a:solidFill>
              </a:rPr>
              <a:t>。</a:t>
            </a:r>
          </a:p>
          <a:p>
            <a:pPr marL="171450" indent="-171450">
              <a:buFont typeface="Wingdings" panose="05000000000000000000" pitchFamily="2" charset="2"/>
              <a:buChar char="v"/>
            </a:pPr>
            <a:r>
              <a:rPr lang="ja" sz="1000" dirty="0">
                <a:solidFill>
                  <a:schemeClr val="tx1"/>
                </a:solidFill>
              </a:rPr>
              <a:t>破産や資産の圧迫取引でよく見られる</a:t>
            </a:r>
            <a:r>
              <a:rPr lang="ja-JP" altLang="en-US" sz="1000" dirty="0">
                <a:solidFill>
                  <a:schemeClr val="tx1"/>
                </a:solidFill>
              </a:rPr>
              <a:t>。</a:t>
            </a:r>
            <a:endParaRPr lang="ja" sz="1000" dirty="0">
              <a:solidFill>
                <a:schemeClr val="tx1"/>
              </a:solidFill>
            </a:endParaRPr>
          </a:p>
        </p:txBody>
      </p:sp>
      <p:sp>
        <p:nvSpPr>
          <p:cNvPr id="25" name="Rectangle 24">
            <a:extLst>
              <a:ext uri="{FF2B5EF4-FFF2-40B4-BE49-F238E27FC236}">
                <a16:creationId xmlns:a16="http://schemas.microsoft.com/office/drawing/2014/main" id="{82D0BD9A-A555-1D38-DEE4-BC7C11AD0889}"/>
              </a:ext>
            </a:extLst>
          </p:cNvPr>
          <p:cNvSpPr/>
          <p:nvPr/>
        </p:nvSpPr>
        <p:spPr>
          <a:xfrm>
            <a:off x="4055660" y="4189062"/>
            <a:ext cx="2042049" cy="47411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000" b="1">
                <a:solidFill>
                  <a:schemeClr val="bg1"/>
                </a:solidFill>
                <a:latin typeface="Poppins" panose="00000500000000000000" pitchFamily="2" charset="0"/>
                <a:cs typeface="Poppins" panose="00000500000000000000" pitchFamily="2" charset="0"/>
              </a:rPr>
              <a:t>再調達原価法</a:t>
            </a:r>
          </a:p>
        </p:txBody>
      </p:sp>
      <p:sp>
        <p:nvSpPr>
          <p:cNvPr id="26" name="Rectangle 25">
            <a:extLst>
              <a:ext uri="{FF2B5EF4-FFF2-40B4-BE49-F238E27FC236}">
                <a16:creationId xmlns:a16="http://schemas.microsoft.com/office/drawing/2014/main" id="{8AFA030B-8CEE-7AFA-1418-5A33285E6215}"/>
              </a:ext>
            </a:extLst>
          </p:cNvPr>
          <p:cNvSpPr/>
          <p:nvPr/>
        </p:nvSpPr>
        <p:spPr>
          <a:xfrm>
            <a:off x="4055661" y="4729578"/>
            <a:ext cx="2042050" cy="145281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v"/>
            </a:pPr>
            <a:r>
              <a:rPr lang="ja" sz="1000" dirty="0">
                <a:solidFill>
                  <a:schemeClr val="tx1"/>
                </a:solidFill>
              </a:rPr>
              <a:t>規制対象分野（電力、通信、保険）で使用され</a:t>
            </a:r>
            <a:r>
              <a:rPr lang="ja-JP" altLang="en-US" sz="1000" dirty="0">
                <a:solidFill>
                  <a:schemeClr val="tx1"/>
                </a:solidFill>
              </a:rPr>
              <a:t>る</a:t>
            </a:r>
            <a:r>
              <a:rPr lang="ja" sz="1000" dirty="0">
                <a:solidFill>
                  <a:schemeClr val="tx1"/>
                </a:solidFill>
              </a:rPr>
              <a:t>。</a:t>
            </a:r>
          </a:p>
          <a:p>
            <a:pPr marL="171450" indent="-171450">
              <a:buFont typeface="Wingdings" panose="05000000000000000000" pitchFamily="2" charset="2"/>
              <a:buChar char="v"/>
            </a:pPr>
            <a:r>
              <a:rPr lang="ja" sz="1000" dirty="0">
                <a:solidFill>
                  <a:schemeClr val="tx1"/>
                </a:solidFill>
              </a:rPr>
              <a:t>公平性</a:t>
            </a:r>
            <a:r>
              <a:rPr lang="ja-JP" altLang="en-US" sz="1000" dirty="0">
                <a:solidFill>
                  <a:schemeClr val="tx1"/>
                </a:solidFill>
              </a:rPr>
              <a:t>の確保</a:t>
            </a:r>
            <a:r>
              <a:rPr lang="ja" sz="1000" dirty="0">
                <a:solidFill>
                  <a:schemeClr val="tx1"/>
                </a:solidFill>
              </a:rPr>
              <a:t>や関税設定のためにインドの規制当局から要求されることがある</a:t>
            </a:r>
            <a:r>
              <a:rPr lang="ja-JP" altLang="en-US" sz="1000" dirty="0">
                <a:solidFill>
                  <a:schemeClr val="tx1"/>
                </a:solidFill>
              </a:rPr>
              <a:t>。</a:t>
            </a:r>
            <a:endParaRPr lang="en-IN" sz="1000" dirty="0">
              <a:solidFill>
                <a:schemeClr val="tx1"/>
              </a:solidFill>
            </a:endParaRPr>
          </a:p>
        </p:txBody>
      </p:sp>
      <p:sp>
        <p:nvSpPr>
          <p:cNvPr id="27" name="Rectangle 26">
            <a:extLst>
              <a:ext uri="{FF2B5EF4-FFF2-40B4-BE49-F238E27FC236}">
                <a16:creationId xmlns:a16="http://schemas.microsoft.com/office/drawing/2014/main" id="{456F4419-B5B5-B3ED-4996-8EB3EF7CBFCA}"/>
              </a:ext>
            </a:extLst>
          </p:cNvPr>
          <p:cNvSpPr/>
          <p:nvPr/>
        </p:nvSpPr>
        <p:spPr>
          <a:xfrm>
            <a:off x="6320484" y="4189062"/>
            <a:ext cx="2042049" cy="47411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000" b="1">
                <a:solidFill>
                  <a:schemeClr val="bg1"/>
                </a:solidFill>
                <a:latin typeface="Poppins" panose="00000500000000000000" pitchFamily="2" charset="0"/>
                <a:cs typeface="Poppins" panose="00000500000000000000" pitchFamily="2" charset="0"/>
              </a:rPr>
              <a:t>収益倍率</a:t>
            </a:r>
          </a:p>
        </p:txBody>
      </p:sp>
      <p:sp>
        <p:nvSpPr>
          <p:cNvPr id="28" name="Rectangle 27">
            <a:extLst>
              <a:ext uri="{FF2B5EF4-FFF2-40B4-BE49-F238E27FC236}">
                <a16:creationId xmlns:a16="http://schemas.microsoft.com/office/drawing/2014/main" id="{26A4B9EC-C75F-9C46-F52E-68A04C0A44C8}"/>
              </a:ext>
            </a:extLst>
          </p:cNvPr>
          <p:cNvSpPr/>
          <p:nvPr/>
        </p:nvSpPr>
        <p:spPr>
          <a:xfrm>
            <a:off x="6320486" y="4729578"/>
            <a:ext cx="2042050" cy="145281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v"/>
            </a:pPr>
            <a:r>
              <a:rPr lang="ja" sz="1000" dirty="0">
                <a:solidFill>
                  <a:schemeClr val="tx1"/>
                </a:solidFill>
              </a:rPr>
              <a:t>EBITDA が低い、またはマイナスの初期段階の技術/スタートアップに使用され</a:t>
            </a:r>
            <a:r>
              <a:rPr lang="ja-JP" altLang="en-US" sz="1000" dirty="0">
                <a:solidFill>
                  <a:schemeClr val="tx1"/>
                </a:solidFill>
              </a:rPr>
              <a:t>る。</a:t>
            </a:r>
            <a:endParaRPr lang="ja" sz="1000" dirty="0">
              <a:solidFill>
                <a:schemeClr val="tx1"/>
              </a:solidFill>
            </a:endParaRPr>
          </a:p>
          <a:p>
            <a:pPr marL="285750" indent="-285750">
              <a:buFont typeface="Wingdings" panose="05000000000000000000" pitchFamily="2" charset="2"/>
              <a:buChar char="v"/>
            </a:pPr>
            <a:r>
              <a:rPr lang="ja" sz="1000" dirty="0">
                <a:solidFill>
                  <a:schemeClr val="tx1"/>
                </a:solidFill>
              </a:rPr>
              <a:t>VC/PE取引、特にSaaS、エドテック、フィンテックでよく見られる</a:t>
            </a:r>
            <a:r>
              <a:rPr lang="ja-JP" altLang="en-US" sz="1000" dirty="0">
                <a:solidFill>
                  <a:schemeClr val="tx1"/>
                </a:solidFill>
              </a:rPr>
              <a:t>。</a:t>
            </a:r>
            <a:endParaRPr lang="en-IN" sz="1000" dirty="0">
              <a:solidFill>
                <a:schemeClr val="tx1"/>
              </a:solidFill>
            </a:endParaRPr>
          </a:p>
        </p:txBody>
      </p:sp>
      <p:sp>
        <p:nvSpPr>
          <p:cNvPr id="29" name="Rectangle 28">
            <a:extLst>
              <a:ext uri="{FF2B5EF4-FFF2-40B4-BE49-F238E27FC236}">
                <a16:creationId xmlns:a16="http://schemas.microsoft.com/office/drawing/2014/main" id="{442BA4EF-F8DB-B94E-CCBB-98989B305426}"/>
              </a:ext>
            </a:extLst>
          </p:cNvPr>
          <p:cNvSpPr/>
          <p:nvPr/>
        </p:nvSpPr>
        <p:spPr>
          <a:xfrm>
            <a:off x="8585308" y="4189062"/>
            <a:ext cx="2038629" cy="47411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 sz="1000" b="1">
                <a:solidFill>
                  <a:schemeClr val="bg1"/>
                </a:solidFill>
                <a:latin typeface="Poppins" panose="00000500000000000000" pitchFamily="2" charset="0"/>
                <a:cs typeface="Poppins" panose="00000500000000000000" pitchFamily="2" charset="0"/>
              </a:rPr>
              <a:t>LBO（レバレッジド・バイアウト）モデル</a:t>
            </a:r>
          </a:p>
        </p:txBody>
      </p:sp>
      <p:sp>
        <p:nvSpPr>
          <p:cNvPr id="30" name="Rectangle 29">
            <a:extLst>
              <a:ext uri="{FF2B5EF4-FFF2-40B4-BE49-F238E27FC236}">
                <a16:creationId xmlns:a16="http://schemas.microsoft.com/office/drawing/2014/main" id="{C869AF6C-D555-EBB9-AB20-EC9E006F20F2}"/>
              </a:ext>
            </a:extLst>
          </p:cNvPr>
          <p:cNvSpPr/>
          <p:nvPr/>
        </p:nvSpPr>
        <p:spPr>
          <a:xfrm>
            <a:off x="8585310" y="4729578"/>
            <a:ext cx="2042050" cy="145281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v"/>
            </a:pPr>
            <a:r>
              <a:rPr lang="ja-JP" altLang="en-US" sz="1000" dirty="0">
                <a:solidFill>
                  <a:schemeClr val="tx1"/>
                </a:solidFill>
              </a:rPr>
              <a:t>稀ながら</a:t>
            </a:r>
            <a:r>
              <a:rPr lang="ja" sz="1000" dirty="0">
                <a:solidFill>
                  <a:schemeClr val="tx1"/>
                </a:solidFill>
              </a:rPr>
              <a:t>、インドの資産を買収する世界的な PE 企業によって使用され</a:t>
            </a:r>
            <a:r>
              <a:rPr lang="ja-JP" altLang="en-US" sz="1000" dirty="0">
                <a:solidFill>
                  <a:schemeClr val="tx1"/>
                </a:solidFill>
              </a:rPr>
              <a:t>ている</a:t>
            </a:r>
            <a:r>
              <a:rPr lang="ja" sz="1000" dirty="0">
                <a:solidFill>
                  <a:schemeClr val="tx1"/>
                </a:solidFill>
              </a:rPr>
              <a:t>。</a:t>
            </a:r>
          </a:p>
          <a:p>
            <a:pPr marL="285750" indent="-285750">
              <a:buFont typeface="Wingdings" panose="05000000000000000000" pitchFamily="2" charset="2"/>
              <a:buChar char="v"/>
            </a:pPr>
            <a:r>
              <a:rPr lang="ja" sz="1000" dirty="0">
                <a:solidFill>
                  <a:schemeClr val="tx1"/>
                </a:solidFill>
              </a:rPr>
              <a:t>内部収益率（IRR）と債務返済能力に焦点を当てる</a:t>
            </a:r>
            <a:r>
              <a:rPr lang="ja-JP" altLang="en-US" sz="1000" dirty="0">
                <a:solidFill>
                  <a:schemeClr val="tx1"/>
                </a:solidFill>
              </a:rPr>
              <a:t>。</a:t>
            </a:r>
            <a:endParaRPr lang="ja" sz="1000" dirty="0">
              <a:solidFill>
                <a:schemeClr val="tx1"/>
              </a:solidFill>
            </a:endParaRPr>
          </a:p>
        </p:txBody>
      </p:sp>
      <p:sp>
        <p:nvSpPr>
          <p:cNvPr id="33" name="Text Placeholder 3">
            <a:extLst>
              <a:ext uri="{FF2B5EF4-FFF2-40B4-BE49-F238E27FC236}">
                <a16:creationId xmlns:a16="http://schemas.microsoft.com/office/drawing/2014/main" id="{600296F4-07E6-69E2-8064-85F0FA675E84}"/>
              </a:ext>
            </a:extLst>
          </p:cNvPr>
          <p:cNvSpPr txBox="1">
            <a:spLocks/>
          </p:cNvSpPr>
          <p:nvPr/>
        </p:nvSpPr>
        <p:spPr>
          <a:xfrm>
            <a:off x="278042" y="752105"/>
            <a:ext cx="11398021"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DCF、EBITDA倍</a:t>
            </a:r>
            <a:r>
              <a:rPr lang="ja-JP" altLang="en-US" sz="1800" b="1" i="1" dirty="0">
                <a:solidFill>
                  <a:srgbClr val="C8252C"/>
                </a:solidFill>
                <a:latin typeface="Poppins" panose="00000500000000000000" pitchFamily="2" charset="0"/>
                <a:cs typeface="Poppins" panose="00000500000000000000" pitchFamily="2" charset="0"/>
              </a:rPr>
              <a:t>率</a:t>
            </a:r>
            <a:r>
              <a:rPr lang="ja" sz="1800" b="1" i="1" dirty="0">
                <a:solidFill>
                  <a:srgbClr val="C8252C"/>
                </a:solidFill>
                <a:latin typeface="Poppins" panose="00000500000000000000" pitchFamily="2" charset="0"/>
                <a:cs typeface="Poppins" panose="00000500000000000000" pitchFamily="2" charset="0"/>
              </a:rPr>
              <a:t>、CCAは最も一般的に使用されており、柔軟性、業界の関連性、</a:t>
            </a:r>
            <a:endParaRPr lang="en-US" altLang="ja" sz="1800" b="1" i="1" dirty="0">
              <a:solidFill>
                <a:srgbClr val="C8252C"/>
              </a:solidFill>
              <a:latin typeface="Poppins" panose="00000500000000000000" pitchFamily="2" charset="0"/>
              <a:cs typeface="Poppins" panose="00000500000000000000" pitchFamily="2" charset="0"/>
            </a:endParaRPr>
          </a:p>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規制や投資家のニーズとの整合性が高く評価されてい</a:t>
            </a:r>
            <a:r>
              <a:rPr lang="ja-JP" altLang="en-US" sz="1800" b="1" i="1" dirty="0">
                <a:solidFill>
                  <a:srgbClr val="C8252C"/>
                </a:solidFill>
                <a:latin typeface="Poppins" panose="00000500000000000000" pitchFamily="2" charset="0"/>
                <a:cs typeface="Poppins" panose="00000500000000000000" pitchFamily="2" charset="0"/>
              </a:rPr>
              <a:t>る</a:t>
            </a:r>
            <a:endParaRPr lang="en-GB" sz="1800" b="1" i="1" dirty="0">
              <a:solidFill>
                <a:srgbClr val="C8252C"/>
              </a:solidFill>
              <a:latin typeface="Poppins" panose="00000500000000000000" pitchFamily="2" charset="0"/>
              <a:cs typeface="Poppins" panose="00000500000000000000" pitchFamily="2" charset="0"/>
            </a:endParaRPr>
          </a:p>
        </p:txBody>
      </p:sp>
      <p:sp>
        <p:nvSpPr>
          <p:cNvPr id="34" name="Rectangle 33">
            <a:extLst>
              <a:ext uri="{FF2B5EF4-FFF2-40B4-BE49-F238E27FC236}">
                <a16:creationId xmlns:a16="http://schemas.microsoft.com/office/drawing/2014/main" id="{8622E90A-4BD9-433E-1BB1-7CDB212AB4A2}"/>
              </a:ext>
            </a:extLst>
          </p:cNvPr>
          <p:cNvSpPr/>
          <p:nvPr/>
        </p:nvSpPr>
        <p:spPr>
          <a:xfrm>
            <a:off x="452063" y="1820590"/>
            <a:ext cx="6760395" cy="2136135"/>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Text Placeholder 3">
            <a:extLst>
              <a:ext uri="{FF2B5EF4-FFF2-40B4-BE49-F238E27FC236}">
                <a16:creationId xmlns:a16="http://schemas.microsoft.com/office/drawing/2014/main" id="{13979858-ABD0-785B-238D-F37ED4153B13}"/>
              </a:ext>
            </a:extLst>
          </p:cNvPr>
          <p:cNvSpPr txBox="1">
            <a:spLocks/>
          </p:cNvSpPr>
          <p:nvPr/>
        </p:nvSpPr>
        <p:spPr>
          <a:xfrm>
            <a:off x="606504" y="1478786"/>
            <a:ext cx="6451512" cy="331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最も一般的に使用されるアプローチ</a:t>
            </a:r>
          </a:p>
        </p:txBody>
      </p:sp>
      <p:sp>
        <p:nvSpPr>
          <p:cNvPr id="4" name="Slide Number Placeholder 3">
            <a:extLst>
              <a:ext uri="{FF2B5EF4-FFF2-40B4-BE49-F238E27FC236}">
                <a16:creationId xmlns:a16="http://schemas.microsoft.com/office/drawing/2014/main" id="{05AB3894-0360-3B16-2116-5ABCBFE2BFE6}"/>
              </a:ext>
            </a:extLst>
          </p:cNvPr>
          <p:cNvSpPr>
            <a:spLocks noGrp="1"/>
          </p:cNvSpPr>
          <p:nvPr>
            <p:ph type="sldNum" sz="quarter" idx="12"/>
          </p:nvPr>
        </p:nvSpPr>
        <p:spPr/>
        <p:txBody>
          <a:bodyPr/>
          <a:lstStyle/>
          <a:p>
            <a:fld id="{F57510DD-BC01-452C-839D-799B49A94BF7}" type="slidenum">
              <a:rPr lang="en-IN" smtClean="0"/>
              <a:t>6</a:t>
            </a:fld>
            <a:endParaRPr lang="en-IN"/>
          </a:p>
        </p:txBody>
      </p:sp>
    </p:spTree>
    <p:extLst>
      <p:ext uri="{BB962C8B-B14F-4D97-AF65-F5344CB8AC3E}">
        <p14:creationId xmlns:p14="http://schemas.microsoft.com/office/powerpoint/2010/main" val="3142294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90B2F-453D-3AC6-4901-B35AFD754D06}"/>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0578E9EF-8A76-3BBD-833F-DCE142C403B1}"/>
              </a:ext>
            </a:extLst>
          </p:cNvPr>
          <p:cNvSpPr/>
          <p:nvPr/>
        </p:nvSpPr>
        <p:spPr>
          <a:xfrm>
            <a:off x="9022080" y="2715858"/>
            <a:ext cx="1780972" cy="39695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BC15F35D-AF94-9983-1BA3-312BEB95B29E}"/>
              </a:ext>
            </a:extLst>
          </p:cNvPr>
          <p:cNvSpPr/>
          <p:nvPr/>
        </p:nvSpPr>
        <p:spPr>
          <a:xfrm>
            <a:off x="9022080" y="3231961"/>
            <a:ext cx="1780972" cy="39695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7" name="Chart 6">
            <a:extLst>
              <a:ext uri="{FF2B5EF4-FFF2-40B4-BE49-F238E27FC236}">
                <a16:creationId xmlns:a16="http://schemas.microsoft.com/office/drawing/2014/main" id="{0D1A8B64-C641-7757-650E-F82AD1E3CA27}"/>
              </a:ext>
            </a:extLst>
          </p:cNvPr>
          <p:cNvGraphicFramePr/>
          <p:nvPr>
            <p:extLst>
              <p:ext uri="{D42A27DB-BD31-4B8C-83A1-F6EECF244321}">
                <p14:modId xmlns:p14="http://schemas.microsoft.com/office/powerpoint/2010/main" val="1434953738"/>
              </p:ext>
            </p:extLst>
          </p:nvPr>
        </p:nvGraphicFramePr>
        <p:xfrm>
          <a:off x="5502098" y="1671729"/>
          <a:ext cx="5999604" cy="2159931"/>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a:extLst>
              <a:ext uri="{FF2B5EF4-FFF2-40B4-BE49-F238E27FC236}">
                <a16:creationId xmlns:a16="http://schemas.microsoft.com/office/drawing/2014/main" id="{FCBC6C94-816D-AB03-AEDA-EC166A3082F6}"/>
              </a:ext>
            </a:extLst>
          </p:cNvPr>
          <p:cNvSpPr/>
          <p:nvPr/>
        </p:nvSpPr>
        <p:spPr>
          <a:xfrm>
            <a:off x="9022080" y="2187168"/>
            <a:ext cx="1780972" cy="39695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object 8">
            <a:extLst>
              <a:ext uri="{FF2B5EF4-FFF2-40B4-BE49-F238E27FC236}">
                <a16:creationId xmlns:a16="http://schemas.microsoft.com/office/drawing/2014/main" id="{82693C2D-7049-E7C4-E64E-BE3DF58354B8}"/>
              </a:ext>
            </a:extLst>
          </p:cNvPr>
          <p:cNvSpPr txBox="1">
            <a:spLocks/>
          </p:cNvSpPr>
          <p:nvPr/>
        </p:nvSpPr>
        <p:spPr>
          <a:xfrm>
            <a:off x="2170354" y="264004"/>
            <a:ext cx="7779226" cy="292388"/>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a:ln>
                  <a:noFill/>
                </a:ln>
                <a:solidFill>
                  <a:schemeClr val="tx1"/>
                </a:solidFill>
                <a:effectLst/>
                <a:uLnTx/>
                <a:uFillTx/>
                <a:latin typeface="Poppins" panose="00000500000000000000" pitchFamily="2" charset="0"/>
                <a:ea typeface="+mj-ea"/>
                <a:cs typeface="Poppins" panose="00000500000000000000" pitchFamily="2" charset="0"/>
              </a:rPr>
              <a:t>インドにおける買収ファイナンスの進化</a:t>
            </a:r>
          </a:p>
        </p:txBody>
      </p:sp>
      <p:sp>
        <p:nvSpPr>
          <p:cNvPr id="5" name="Text Placeholder 3">
            <a:extLst>
              <a:ext uri="{FF2B5EF4-FFF2-40B4-BE49-F238E27FC236}">
                <a16:creationId xmlns:a16="http://schemas.microsoft.com/office/drawing/2014/main" id="{71CF977B-E2A1-7053-BFE6-7889FD269D48}"/>
              </a:ext>
            </a:extLst>
          </p:cNvPr>
          <p:cNvSpPr txBox="1">
            <a:spLocks/>
          </p:cNvSpPr>
          <p:nvPr/>
        </p:nvSpPr>
        <p:spPr>
          <a:xfrm>
            <a:off x="353544" y="752105"/>
            <a:ext cx="11075758"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インドの買収資金調達環境は急速に進化しており、代替融資機関、規制改革、</a:t>
            </a:r>
            <a:endParaRPr lang="en-US" altLang="ja" sz="1800" b="1" i="1" dirty="0">
              <a:solidFill>
                <a:srgbClr val="C8252C"/>
              </a:solidFill>
              <a:latin typeface="Poppins" panose="00000500000000000000" pitchFamily="2" charset="0"/>
              <a:cs typeface="Poppins" panose="00000500000000000000" pitchFamily="2" charset="0"/>
            </a:endParaRPr>
          </a:p>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国境を越えた構造により、取引の資金調達と実行方法が再形成されてい</a:t>
            </a:r>
            <a:r>
              <a:rPr lang="ja-JP" altLang="en-US" sz="1800" b="1" i="1" dirty="0">
                <a:solidFill>
                  <a:srgbClr val="C8252C"/>
                </a:solidFill>
                <a:latin typeface="Poppins" panose="00000500000000000000" pitchFamily="2" charset="0"/>
                <a:cs typeface="Poppins" panose="00000500000000000000" pitchFamily="2" charset="0"/>
              </a:rPr>
              <a:t>る</a:t>
            </a:r>
            <a:endParaRPr lang="en-GB" sz="1800" b="1" i="1" dirty="0">
              <a:solidFill>
                <a:srgbClr val="C8252C"/>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E3327EE2-3900-9B83-4DCF-7100263767B8}"/>
              </a:ext>
            </a:extLst>
          </p:cNvPr>
          <p:cNvSpPr txBox="1"/>
          <p:nvPr/>
        </p:nvSpPr>
        <p:spPr>
          <a:xfrm>
            <a:off x="690298" y="1787229"/>
            <a:ext cx="4419886" cy="400110"/>
          </a:xfrm>
          <a:prstGeom prst="rect">
            <a:avLst/>
          </a:prstGeom>
          <a:solidFill>
            <a:schemeClr val="tx1"/>
          </a:solidFill>
        </p:spPr>
        <p:txBody>
          <a:bodyPr wrap="square" rtlCol="0">
            <a:spAutoFit/>
          </a:bodyPr>
          <a:lstStyle/>
          <a:p>
            <a:r>
              <a:rPr lang="ja" sz="1000" dirty="0">
                <a:solidFill>
                  <a:schemeClr val="bg1"/>
                </a:solidFill>
                <a:latin typeface="Aptos" panose="020B0004020202020204" pitchFamily="34" charset="0"/>
              </a:rPr>
              <a:t>NBFC が小売融資へと移行するにつれ、AIF は、特に柔軟かつ構造化された取引において、買収資金調達の主要な貸し手として浮上した。</a:t>
            </a:r>
            <a:endParaRPr lang="en-IN" sz="1000" dirty="0">
              <a:solidFill>
                <a:schemeClr val="bg1"/>
              </a:solidFill>
              <a:latin typeface="Aptos" panose="020B0004020202020204" pitchFamily="34" charset="0"/>
            </a:endParaRPr>
          </a:p>
        </p:txBody>
      </p:sp>
      <p:sp>
        <p:nvSpPr>
          <p:cNvPr id="8" name="Text Placeholder 3">
            <a:extLst>
              <a:ext uri="{FF2B5EF4-FFF2-40B4-BE49-F238E27FC236}">
                <a16:creationId xmlns:a16="http://schemas.microsoft.com/office/drawing/2014/main" id="{8E94F7A9-0E1F-CF30-DE6C-3079931BD99F}"/>
              </a:ext>
            </a:extLst>
          </p:cNvPr>
          <p:cNvSpPr txBox="1">
            <a:spLocks/>
          </p:cNvSpPr>
          <p:nvPr/>
        </p:nvSpPr>
        <p:spPr>
          <a:xfrm>
            <a:off x="484812" y="1433938"/>
            <a:ext cx="4826000" cy="331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国内買収 – 進化する現地資金調達環境</a:t>
            </a:r>
          </a:p>
        </p:txBody>
      </p:sp>
      <p:sp>
        <p:nvSpPr>
          <p:cNvPr id="15" name="TextBox 14">
            <a:extLst>
              <a:ext uri="{FF2B5EF4-FFF2-40B4-BE49-F238E27FC236}">
                <a16:creationId xmlns:a16="http://schemas.microsoft.com/office/drawing/2014/main" id="{D6955895-2DA5-AE60-E97B-513E6FF1FE92}"/>
              </a:ext>
            </a:extLst>
          </p:cNvPr>
          <p:cNvSpPr txBox="1"/>
          <p:nvPr/>
        </p:nvSpPr>
        <p:spPr>
          <a:xfrm>
            <a:off x="690298" y="2342465"/>
            <a:ext cx="4419886" cy="400110"/>
          </a:xfrm>
          <a:prstGeom prst="rect">
            <a:avLst/>
          </a:prstGeom>
          <a:solidFill>
            <a:schemeClr val="tx1"/>
          </a:solidFill>
        </p:spPr>
        <p:txBody>
          <a:bodyPr wrap="square" rtlCol="0">
            <a:spAutoFit/>
          </a:bodyPr>
          <a:lstStyle/>
          <a:p>
            <a:r>
              <a:rPr lang="ja" sz="1000" dirty="0">
                <a:solidFill>
                  <a:schemeClr val="bg1"/>
                </a:solidFill>
                <a:latin typeface="Aptos" panose="020B0004020202020204" pitchFamily="34" charset="0"/>
              </a:rPr>
              <a:t>国内外のプライベートクレジットファンドが、不良債権化と標準的な買収シナリオの両方をサポートし、より大きな役割を果たしてい</a:t>
            </a:r>
            <a:r>
              <a:rPr lang="ja-JP" altLang="en-US" sz="1000" dirty="0">
                <a:solidFill>
                  <a:schemeClr val="bg1"/>
                </a:solidFill>
                <a:latin typeface="Aptos" panose="020B0004020202020204" pitchFamily="34" charset="0"/>
              </a:rPr>
              <a:t>る</a:t>
            </a:r>
            <a:r>
              <a:rPr lang="ja" sz="1000" dirty="0">
                <a:solidFill>
                  <a:schemeClr val="bg1"/>
                </a:solidFill>
                <a:latin typeface="Aptos" panose="020B0004020202020204" pitchFamily="34" charset="0"/>
              </a:rPr>
              <a:t>。</a:t>
            </a:r>
            <a:endParaRPr lang="en-IN" sz="1000" dirty="0">
              <a:solidFill>
                <a:schemeClr val="bg1"/>
              </a:solidFill>
              <a:latin typeface="Aptos" panose="020B0004020202020204" pitchFamily="34" charset="0"/>
            </a:endParaRPr>
          </a:p>
        </p:txBody>
      </p:sp>
      <p:sp>
        <p:nvSpPr>
          <p:cNvPr id="16" name="TextBox 15">
            <a:extLst>
              <a:ext uri="{FF2B5EF4-FFF2-40B4-BE49-F238E27FC236}">
                <a16:creationId xmlns:a16="http://schemas.microsoft.com/office/drawing/2014/main" id="{C5A8A90B-C49A-47E4-728B-A8A18D6D0261}"/>
              </a:ext>
            </a:extLst>
          </p:cNvPr>
          <p:cNvSpPr txBox="1"/>
          <p:nvPr/>
        </p:nvSpPr>
        <p:spPr>
          <a:xfrm>
            <a:off x="690298" y="2897701"/>
            <a:ext cx="4419886" cy="400110"/>
          </a:xfrm>
          <a:prstGeom prst="rect">
            <a:avLst/>
          </a:prstGeom>
          <a:solidFill>
            <a:schemeClr val="tx1"/>
          </a:solidFill>
        </p:spPr>
        <p:txBody>
          <a:bodyPr wrap="square" rtlCol="0">
            <a:spAutoFit/>
          </a:bodyPr>
          <a:lstStyle/>
          <a:p>
            <a:r>
              <a:rPr lang="ja" sz="1000" dirty="0">
                <a:solidFill>
                  <a:schemeClr val="bg1"/>
                </a:solidFill>
                <a:latin typeface="Aptos" panose="020B0004020202020204" pitchFamily="34" charset="0"/>
              </a:rPr>
              <a:t>RBIの規則では銀行による株式購入の資金調達が制限されているが、銀行はCIRPのような破産手続きを通じて積極的に買収資金を提供している。</a:t>
            </a:r>
            <a:endParaRPr lang="en-IN" sz="1000" dirty="0">
              <a:solidFill>
                <a:schemeClr val="bg1"/>
              </a:solidFill>
              <a:latin typeface="Aptos" panose="020B0004020202020204" pitchFamily="34" charset="0"/>
            </a:endParaRPr>
          </a:p>
        </p:txBody>
      </p:sp>
      <p:sp>
        <p:nvSpPr>
          <p:cNvPr id="17" name="TextBox 16">
            <a:extLst>
              <a:ext uri="{FF2B5EF4-FFF2-40B4-BE49-F238E27FC236}">
                <a16:creationId xmlns:a16="http://schemas.microsoft.com/office/drawing/2014/main" id="{846B9864-65F4-869A-840E-70FD1891978A}"/>
              </a:ext>
            </a:extLst>
          </p:cNvPr>
          <p:cNvSpPr txBox="1"/>
          <p:nvPr/>
        </p:nvSpPr>
        <p:spPr>
          <a:xfrm>
            <a:off x="690298" y="3452937"/>
            <a:ext cx="4419886" cy="400110"/>
          </a:xfrm>
          <a:prstGeom prst="rect">
            <a:avLst/>
          </a:prstGeom>
          <a:solidFill>
            <a:schemeClr val="tx1"/>
          </a:solidFill>
        </p:spPr>
        <p:txBody>
          <a:bodyPr wrap="square" rtlCol="0">
            <a:spAutoFit/>
          </a:bodyPr>
          <a:lstStyle/>
          <a:p>
            <a:r>
              <a:rPr lang="ja" sz="1000">
                <a:solidFill>
                  <a:schemeClr val="bg1"/>
                </a:solidFill>
                <a:latin typeface="Aptos" panose="020B0004020202020204" pitchFamily="34" charset="0"/>
              </a:rPr>
              <a:t>GIFTシティのファンドは税制優遇措置と柔軟性を享受しており、FPIやファミリーオフィスによる買収資金調達の新たな拠点となっている。</a:t>
            </a:r>
            <a:endParaRPr lang="en-IN" sz="1000">
              <a:solidFill>
                <a:schemeClr val="bg1"/>
              </a:solidFill>
              <a:latin typeface="Aptos" panose="020B0004020202020204" pitchFamily="34" charset="0"/>
            </a:endParaRPr>
          </a:p>
        </p:txBody>
      </p:sp>
      <p:sp>
        <p:nvSpPr>
          <p:cNvPr id="18" name="Text Placeholder 3">
            <a:extLst>
              <a:ext uri="{FF2B5EF4-FFF2-40B4-BE49-F238E27FC236}">
                <a16:creationId xmlns:a16="http://schemas.microsoft.com/office/drawing/2014/main" id="{029D8085-C30B-B539-4FDF-FEE05FF07239}"/>
              </a:ext>
            </a:extLst>
          </p:cNvPr>
          <p:cNvSpPr txBox="1">
            <a:spLocks/>
          </p:cNvSpPr>
          <p:nvPr/>
        </p:nvSpPr>
        <p:spPr>
          <a:xfrm>
            <a:off x="433442" y="4068865"/>
            <a:ext cx="4826000" cy="331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インバウンド買収 – 外国資本、現地の制約</a:t>
            </a:r>
          </a:p>
        </p:txBody>
      </p:sp>
      <p:sp>
        <p:nvSpPr>
          <p:cNvPr id="19" name="TextBox 18">
            <a:extLst>
              <a:ext uri="{FF2B5EF4-FFF2-40B4-BE49-F238E27FC236}">
                <a16:creationId xmlns:a16="http://schemas.microsoft.com/office/drawing/2014/main" id="{6FCCF46F-FD31-5BFC-BA51-33E77E4829EA}"/>
              </a:ext>
            </a:extLst>
          </p:cNvPr>
          <p:cNvSpPr txBox="1"/>
          <p:nvPr/>
        </p:nvSpPr>
        <p:spPr>
          <a:xfrm>
            <a:off x="676098" y="4393267"/>
            <a:ext cx="4419886" cy="553998"/>
          </a:xfrm>
          <a:prstGeom prst="rect">
            <a:avLst/>
          </a:prstGeom>
          <a:solidFill>
            <a:srgbClr val="C00000"/>
          </a:solidFill>
        </p:spPr>
        <p:txBody>
          <a:bodyPr wrap="square" rtlCol="0">
            <a:spAutoFit/>
          </a:bodyPr>
          <a:lstStyle/>
          <a:p>
            <a:r>
              <a:rPr lang="ja" sz="1000" dirty="0">
                <a:solidFill>
                  <a:schemeClr val="bg1"/>
                </a:solidFill>
                <a:latin typeface="Aptos" panose="020B0004020202020204" pitchFamily="34" charset="0"/>
              </a:rPr>
              <a:t>インドにおけるM&amp;Aの多くは、外国の銀行や金融機関によ</a:t>
            </a:r>
            <a:r>
              <a:rPr lang="ja-JP" altLang="en-US" sz="1000" dirty="0">
                <a:solidFill>
                  <a:schemeClr val="bg1"/>
                </a:solidFill>
                <a:latin typeface="Aptos" panose="020B0004020202020204" pitchFamily="34" charset="0"/>
              </a:rPr>
              <a:t>る</a:t>
            </a:r>
            <a:r>
              <a:rPr lang="ja" sz="1000" dirty="0">
                <a:solidFill>
                  <a:schemeClr val="bg1"/>
                </a:solidFill>
                <a:latin typeface="Aptos" panose="020B0004020202020204" pitchFamily="34" charset="0"/>
              </a:rPr>
              <a:t>シンジケートローンを通じて資金調達されてい</a:t>
            </a:r>
            <a:r>
              <a:rPr lang="ja-JP" altLang="en-US" sz="1000" dirty="0">
                <a:solidFill>
                  <a:schemeClr val="bg1"/>
                </a:solidFill>
                <a:latin typeface="Aptos" panose="020B0004020202020204" pitchFamily="34" charset="0"/>
              </a:rPr>
              <a:t>る</a:t>
            </a:r>
            <a:r>
              <a:rPr lang="ja" sz="1000" dirty="0">
                <a:solidFill>
                  <a:schemeClr val="bg1"/>
                </a:solidFill>
                <a:latin typeface="Aptos" panose="020B0004020202020204" pitchFamily="34" charset="0"/>
              </a:rPr>
              <a:t>。年金基金やグローバルクレジットファンドも、インド向けM&amp;Aにおいて積極的な融資者となってい</a:t>
            </a:r>
            <a:r>
              <a:rPr lang="ja-JP" altLang="en-US" sz="1000" dirty="0">
                <a:solidFill>
                  <a:schemeClr val="bg1"/>
                </a:solidFill>
                <a:latin typeface="Aptos" panose="020B0004020202020204" pitchFamily="34" charset="0"/>
              </a:rPr>
              <a:t>る</a:t>
            </a:r>
            <a:r>
              <a:rPr lang="ja" sz="1000" dirty="0">
                <a:solidFill>
                  <a:schemeClr val="bg1"/>
                </a:solidFill>
                <a:latin typeface="Aptos" panose="020B0004020202020204" pitchFamily="34" charset="0"/>
              </a:rPr>
              <a:t>。</a:t>
            </a:r>
            <a:endParaRPr lang="en-IN" sz="1000" dirty="0">
              <a:solidFill>
                <a:schemeClr val="bg1"/>
              </a:solidFill>
              <a:latin typeface="Aptos" panose="020B0004020202020204" pitchFamily="34" charset="0"/>
            </a:endParaRPr>
          </a:p>
        </p:txBody>
      </p:sp>
      <p:sp>
        <p:nvSpPr>
          <p:cNvPr id="20" name="TextBox 19">
            <a:extLst>
              <a:ext uri="{FF2B5EF4-FFF2-40B4-BE49-F238E27FC236}">
                <a16:creationId xmlns:a16="http://schemas.microsoft.com/office/drawing/2014/main" id="{76C212BC-FE58-CB70-0EEF-FE1AC4D63FBE}"/>
              </a:ext>
            </a:extLst>
          </p:cNvPr>
          <p:cNvSpPr txBox="1"/>
          <p:nvPr/>
        </p:nvSpPr>
        <p:spPr>
          <a:xfrm>
            <a:off x="690298" y="5067693"/>
            <a:ext cx="4419886" cy="707886"/>
          </a:xfrm>
          <a:prstGeom prst="rect">
            <a:avLst/>
          </a:prstGeom>
          <a:solidFill>
            <a:srgbClr val="C00000"/>
          </a:solidFill>
        </p:spPr>
        <p:txBody>
          <a:bodyPr wrap="square" rtlCol="0">
            <a:spAutoFit/>
          </a:bodyPr>
          <a:lstStyle/>
          <a:p>
            <a:r>
              <a:rPr lang="ja" sz="1000" dirty="0">
                <a:solidFill>
                  <a:schemeClr val="bg1"/>
                </a:solidFill>
                <a:latin typeface="Aptos" panose="020B0004020202020204" pitchFamily="34" charset="0"/>
              </a:rPr>
              <a:t>外国の買収者は、通常、上場非転換社債（NCD）または対外商業借入金（ECB）を資金調達手段として利用</a:t>
            </a:r>
            <a:r>
              <a:rPr lang="ja-JP" altLang="en-US" sz="1000" dirty="0">
                <a:solidFill>
                  <a:schemeClr val="bg1"/>
                </a:solidFill>
                <a:latin typeface="Aptos" panose="020B0004020202020204" pitchFamily="34" charset="0"/>
              </a:rPr>
              <a:t>する</a:t>
            </a:r>
            <a:r>
              <a:rPr lang="ja" sz="1000" dirty="0">
                <a:solidFill>
                  <a:schemeClr val="bg1"/>
                </a:solidFill>
                <a:latin typeface="Aptos" panose="020B0004020202020204" pitchFamily="34" charset="0"/>
              </a:rPr>
              <a:t>。これらの手段は、コンプライアンス遵守を徹底した取引構築のための、限定的ではあるものの有効な選択肢とな</a:t>
            </a:r>
            <a:r>
              <a:rPr lang="ja-JP" altLang="en-US" sz="1000" dirty="0">
                <a:solidFill>
                  <a:schemeClr val="bg1"/>
                </a:solidFill>
                <a:latin typeface="Aptos" panose="020B0004020202020204" pitchFamily="34" charset="0"/>
              </a:rPr>
              <a:t>る。</a:t>
            </a:r>
            <a:endParaRPr lang="en-IN" sz="1000" dirty="0">
              <a:solidFill>
                <a:schemeClr val="bg1"/>
              </a:solidFill>
              <a:latin typeface="Aptos" panose="020B0004020202020204" pitchFamily="34" charset="0"/>
            </a:endParaRPr>
          </a:p>
        </p:txBody>
      </p:sp>
      <p:sp>
        <p:nvSpPr>
          <p:cNvPr id="21" name="TextBox 20">
            <a:extLst>
              <a:ext uri="{FF2B5EF4-FFF2-40B4-BE49-F238E27FC236}">
                <a16:creationId xmlns:a16="http://schemas.microsoft.com/office/drawing/2014/main" id="{0A4B46B4-B9CE-2804-8791-B8475FB33F35}"/>
              </a:ext>
            </a:extLst>
          </p:cNvPr>
          <p:cNvSpPr txBox="1"/>
          <p:nvPr/>
        </p:nvSpPr>
        <p:spPr>
          <a:xfrm>
            <a:off x="690298" y="5876974"/>
            <a:ext cx="4419886" cy="400110"/>
          </a:xfrm>
          <a:prstGeom prst="rect">
            <a:avLst/>
          </a:prstGeom>
          <a:solidFill>
            <a:srgbClr val="C00000"/>
          </a:solidFill>
        </p:spPr>
        <p:txBody>
          <a:bodyPr wrap="square" rtlCol="0">
            <a:spAutoFit/>
          </a:bodyPr>
          <a:lstStyle/>
          <a:p>
            <a:r>
              <a:rPr lang="ja" sz="1000" dirty="0">
                <a:solidFill>
                  <a:schemeClr val="bg1"/>
                </a:solidFill>
                <a:latin typeface="Aptos" panose="020B0004020202020204" pitchFamily="34" charset="0"/>
              </a:rPr>
              <a:t>インドのターゲット企業は保証や担保を提供できないため、インバウンド買収ファイナンスの構築に課題が生じている。</a:t>
            </a:r>
            <a:endParaRPr lang="en-IN" sz="1000" dirty="0">
              <a:solidFill>
                <a:schemeClr val="bg1"/>
              </a:solidFill>
              <a:latin typeface="Aptos" panose="020B0004020202020204" pitchFamily="34" charset="0"/>
            </a:endParaRPr>
          </a:p>
        </p:txBody>
      </p:sp>
      <p:sp>
        <p:nvSpPr>
          <p:cNvPr id="9" name="Text Placeholder 3">
            <a:extLst>
              <a:ext uri="{FF2B5EF4-FFF2-40B4-BE49-F238E27FC236}">
                <a16:creationId xmlns:a16="http://schemas.microsoft.com/office/drawing/2014/main" id="{7E3EA618-C40D-5A10-A1AF-BC1ABD6ED648}"/>
              </a:ext>
            </a:extLst>
          </p:cNvPr>
          <p:cNvSpPr txBox="1">
            <a:spLocks/>
          </p:cNvSpPr>
          <p:nvPr/>
        </p:nvSpPr>
        <p:spPr>
          <a:xfrm>
            <a:off x="5977052" y="1433938"/>
            <a:ext cx="4826000" cy="331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インドの信用取引量上位10業種</a:t>
            </a:r>
          </a:p>
        </p:txBody>
      </p:sp>
      <p:sp>
        <p:nvSpPr>
          <p:cNvPr id="10" name="TextBox 9">
            <a:extLst>
              <a:ext uri="{FF2B5EF4-FFF2-40B4-BE49-F238E27FC236}">
                <a16:creationId xmlns:a16="http://schemas.microsoft.com/office/drawing/2014/main" id="{B321A961-6182-E358-0D57-EA22727D5205}"/>
              </a:ext>
            </a:extLst>
          </p:cNvPr>
          <p:cNvSpPr txBox="1"/>
          <p:nvPr/>
        </p:nvSpPr>
        <p:spPr>
          <a:xfrm>
            <a:off x="9513870" y="2207487"/>
            <a:ext cx="1268296" cy="400110"/>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不動産</a:t>
            </a:r>
          </a:p>
          <a:p>
            <a:r>
              <a:rPr lang="ja" sz="1000"/>
              <a:t>&gt; 15億ドル</a:t>
            </a:r>
            <a:endParaRPr lang="en-IN" sz="1000"/>
          </a:p>
        </p:txBody>
      </p:sp>
      <p:sp>
        <p:nvSpPr>
          <p:cNvPr id="11" name="TextBox 10">
            <a:extLst>
              <a:ext uri="{FF2B5EF4-FFF2-40B4-BE49-F238E27FC236}">
                <a16:creationId xmlns:a16="http://schemas.microsoft.com/office/drawing/2014/main" id="{BE3D2168-A4C6-9A3C-706F-62202F46A536}"/>
              </a:ext>
            </a:extLst>
          </p:cNvPr>
          <p:cNvSpPr txBox="1"/>
          <p:nvPr/>
        </p:nvSpPr>
        <p:spPr>
          <a:xfrm>
            <a:off x="9513870" y="2726742"/>
            <a:ext cx="1268296" cy="400110"/>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ユーティリティ</a:t>
            </a:r>
          </a:p>
          <a:p>
            <a:r>
              <a:rPr lang="ja" sz="1000"/>
              <a:t>&gt; 10億ドル</a:t>
            </a:r>
            <a:endParaRPr lang="en-IN" sz="1000"/>
          </a:p>
        </p:txBody>
      </p:sp>
      <p:sp>
        <p:nvSpPr>
          <p:cNvPr id="12" name="TextBox 11">
            <a:extLst>
              <a:ext uri="{FF2B5EF4-FFF2-40B4-BE49-F238E27FC236}">
                <a16:creationId xmlns:a16="http://schemas.microsoft.com/office/drawing/2014/main" id="{9D90E5F4-BEFB-770E-E327-4E84E23ADDE5}"/>
              </a:ext>
            </a:extLst>
          </p:cNvPr>
          <p:cNvSpPr txBox="1"/>
          <p:nvPr/>
        </p:nvSpPr>
        <p:spPr>
          <a:xfrm>
            <a:off x="9513870" y="3245997"/>
            <a:ext cx="732893" cy="400110"/>
          </a:xfrm>
          <a:prstGeom prst="rect">
            <a:avLst/>
          </a:prstGeom>
          <a:noFill/>
        </p:spPr>
        <p:txBody>
          <a:bodyPr wrap="none" rtlCol="0">
            <a:spAutoFit/>
          </a:bodyPr>
          <a:lstStyle/>
          <a:p>
            <a:r>
              <a:rPr lang="ja" sz="1000" b="1" dirty="0">
                <a:latin typeface="Poppins" panose="00000500000000000000" pitchFamily="2" charset="0"/>
                <a:cs typeface="Poppins" panose="00000500000000000000" pitchFamily="2" charset="0"/>
              </a:rPr>
              <a:t>インフラ</a:t>
            </a:r>
          </a:p>
          <a:p>
            <a:r>
              <a:rPr lang="ja" sz="1000" dirty="0"/>
              <a:t>&gt; 5億ドル</a:t>
            </a:r>
            <a:endParaRPr lang="en-IN" sz="1000" dirty="0"/>
          </a:p>
        </p:txBody>
      </p:sp>
      <p:pic>
        <p:nvPicPr>
          <p:cNvPr id="14" name="Graphic 13" descr="Factory with solid fill">
            <a:extLst>
              <a:ext uri="{FF2B5EF4-FFF2-40B4-BE49-F238E27FC236}">
                <a16:creationId xmlns:a16="http://schemas.microsoft.com/office/drawing/2014/main" id="{0EDF4925-A6E2-59FE-B330-322FA6F5FB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21956" y="3244549"/>
            <a:ext cx="355883" cy="355883"/>
          </a:xfrm>
          <a:prstGeom prst="rect">
            <a:avLst/>
          </a:prstGeom>
        </p:spPr>
      </p:pic>
      <p:pic>
        <p:nvPicPr>
          <p:cNvPr id="26" name="Graphic 25" descr="Box outline">
            <a:extLst>
              <a:ext uri="{FF2B5EF4-FFF2-40B4-BE49-F238E27FC236}">
                <a16:creationId xmlns:a16="http://schemas.microsoft.com/office/drawing/2014/main" id="{3F14FB3A-108E-849A-1667-B3D1DAA73A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96319" y="2749214"/>
            <a:ext cx="330246" cy="330246"/>
          </a:xfrm>
          <a:prstGeom prst="rect">
            <a:avLst/>
          </a:prstGeom>
        </p:spPr>
      </p:pic>
      <p:pic>
        <p:nvPicPr>
          <p:cNvPr id="31" name="Graphic 30" descr="City with solid fill">
            <a:extLst>
              <a:ext uri="{FF2B5EF4-FFF2-40B4-BE49-F238E27FC236}">
                <a16:creationId xmlns:a16="http://schemas.microsoft.com/office/drawing/2014/main" id="{D3484B8A-E4DD-B896-905E-F56BA03F53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21956" y="2252971"/>
            <a:ext cx="278972" cy="278972"/>
          </a:xfrm>
          <a:prstGeom prst="rect">
            <a:avLst/>
          </a:prstGeom>
        </p:spPr>
      </p:pic>
      <p:sp>
        <p:nvSpPr>
          <p:cNvPr id="36" name="TextBox 151">
            <a:extLst>
              <a:ext uri="{FF2B5EF4-FFF2-40B4-BE49-F238E27FC236}">
                <a16:creationId xmlns:a16="http://schemas.microsoft.com/office/drawing/2014/main" id="{21C8E5D7-BDA1-0D0D-15F6-8FCAE58F855C}"/>
              </a:ext>
            </a:extLst>
          </p:cNvPr>
          <p:cNvSpPr txBox="1"/>
          <p:nvPr/>
        </p:nvSpPr>
        <p:spPr>
          <a:xfrm>
            <a:off x="6533650" y="3770867"/>
            <a:ext cx="4113623"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出典：PWCレポート – 2024</a:t>
            </a:r>
          </a:p>
        </p:txBody>
      </p:sp>
      <p:sp>
        <p:nvSpPr>
          <p:cNvPr id="38" name="Text Placeholder 3">
            <a:extLst>
              <a:ext uri="{FF2B5EF4-FFF2-40B4-BE49-F238E27FC236}">
                <a16:creationId xmlns:a16="http://schemas.microsoft.com/office/drawing/2014/main" id="{072DACCD-ECAD-9607-FEDB-DA438A3A01DB}"/>
              </a:ext>
            </a:extLst>
          </p:cNvPr>
          <p:cNvSpPr txBox="1">
            <a:spLocks/>
          </p:cNvSpPr>
          <p:nvPr/>
        </p:nvSpPr>
        <p:spPr>
          <a:xfrm>
            <a:off x="6177461" y="4068865"/>
            <a:ext cx="4826000" cy="331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クロスボーダーM&amp;Aの新たなトレンド</a:t>
            </a:r>
          </a:p>
        </p:txBody>
      </p:sp>
      <p:sp>
        <p:nvSpPr>
          <p:cNvPr id="39" name="Text Placeholder 3">
            <a:extLst>
              <a:ext uri="{FF2B5EF4-FFF2-40B4-BE49-F238E27FC236}">
                <a16:creationId xmlns:a16="http://schemas.microsoft.com/office/drawing/2014/main" id="{B003B21A-141D-B65F-4158-126C8C68D607}"/>
              </a:ext>
            </a:extLst>
          </p:cNvPr>
          <p:cNvSpPr txBox="1">
            <a:spLocks/>
          </p:cNvSpPr>
          <p:nvPr/>
        </p:nvSpPr>
        <p:spPr>
          <a:xfrm>
            <a:off x="5733419" y="4280549"/>
            <a:ext cx="5882848" cy="39709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i="1">
                <a:latin typeface="Aptos"/>
                <a:ea typeface="Cambria"/>
              </a:rPr>
              <a:t>現金＋株式取引</a:t>
            </a:r>
          </a:p>
          <a:p>
            <a:pPr marL="0" indent="0">
              <a:spcBef>
                <a:spcPts val="0"/>
              </a:spcBef>
              <a:buNone/>
            </a:pPr>
            <a:r>
              <a:rPr lang="ja" sz="1100" i="1">
                <a:latin typeface="Aptos"/>
                <a:ea typeface="Cambria"/>
              </a:rPr>
              <a:t>一般株主が現金を受け取り、プロモーターまたは大株主が買収会社の株式を受け取る構造。</a:t>
            </a:r>
          </a:p>
        </p:txBody>
      </p:sp>
      <p:pic>
        <p:nvPicPr>
          <p:cNvPr id="40" name="Picture 39">
            <a:extLst>
              <a:ext uri="{FF2B5EF4-FFF2-40B4-BE49-F238E27FC236}">
                <a16:creationId xmlns:a16="http://schemas.microsoft.com/office/drawing/2014/main" id="{09E0364C-0EAB-7FCA-605D-CABDFB1FF331}"/>
              </a:ext>
            </a:extLst>
          </p:cNvPr>
          <p:cNvPicPr>
            <a:picLocks noChangeAspect="1"/>
          </p:cNvPicPr>
          <p:nvPr/>
        </p:nvPicPr>
        <p:blipFill>
          <a:blip r:embed="rId9"/>
          <a:srcRect l="77776" t="65570" r="7424" b="10185"/>
          <a:stretch/>
        </p:blipFill>
        <p:spPr>
          <a:xfrm>
            <a:off x="5506247" y="4350686"/>
            <a:ext cx="211594" cy="223517"/>
          </a:xfrm>
          <a:prstGeom prst="rect">
            <a:avLst/>
          </a:prstGeom>
        </p:spPr>
      </p:pic>
      <p:sp>
        <p:nvSpPr>
          <p:cNvPr id="41" name="Text Placeholder 3">
            <a:extLst>
              <a:ext uri="{FF2B5EF4-FFF2-40B4-BE49-F238E27FC236}">
                <a16:creationId xmlns:a16="http://schemas.microsoft.com/office/drawing/2014/main" id="{93D844DF-B691-FE13-6E10-BC23FC330C9E}"/>
              </a:ext>
            </a:extLst>
          </p:cNvPr>
          <p:cNvSpPr txBox="1">
            <a:spLocks/>
          </p:cNvSpPr>
          <p:nvPr/>
        </p:nvSpPr>
        <p:spPr>
          <a:xfrm>
            <a:off x="5733419" y="4812300"/>
            <a:ext cx="5882848" cy="39709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i="1" dirty="0">
                <a:latin typeface="Aptos"/>
                <a:ea typeface="Cambria"/>
              </a:rPr>
              <a:t>対等合併</a:t>
            </a:r>
          </a:p>
          <a:p>
            <a:pPr marL="0" indent="0">
              <a:spcBef>
                <a:spcPts val="0"/>
              </a:spcBef>
              <a:buNone/>
            </a:pPr>
            <a:r>
              <a:rPr lang="ja" sz="1100" i="1" dirty="0">
                <a:latin typeface="Aptos"/>
                <a:ea typeface="Cambria"/>
              </a:rPr>
              <a:t>インド企業と外国企業</a:t>
            </a:r>
            <a:r>
              <a:rPr lang="ja-JP" altLang="en-US" sz="1100" i="1" dirty="0">
                <a:latin typeface="Aptos"/>
                <a:ea typeface="Cambria"/>
              </a:rPr>
              <a:t>が</a:t>
            </a:r>
            <a:r>
              <a:rPr lang="ja" sz="1100" i="1" dirty="0">
                <a:latin typeface="Aptos"/>
                <a:ea typeface="Cambria"/>
              </a:rPr>
              <a:t>相互株式交換を通じて合併し、支配的買収者のない合弁企業を形成</a:t>
            </a:r>
            <a:r>
              <a:rPr lang="ja-JP" altLang="en-US" sz="1100" i="1" dirty="0">
                <a:latin typeface="Aptos"/>
                <a:ea typeface="Cambria"/>
              </a:rPr>
              <a:t>する</a:t>
            </a:r>
            <a:r>
              <a:rPr lang="ja" sz="1100" i="1" dirty="0">
                <a:latin typeface="Aptos"/>
                <a:ea typeface="Cambria"/>
              </a:rPr>
              <a:t>。</a:t>
            </a:r>
          </a:p>
        </p:txBody>
      </p:sp>
      <p:pic>
        <p:nvPicPr>
          <p:cNvPr id="42" name="Picture 41">
            <a:extLst>
              <a:ext uri="{FF2B5EF4-FFF2-40B4-BE49-F238E27FC236}">
                <a16:creationId xmlns:a16="http://schemas.microsoft.com/office/drawing/2014/main" id="{60A2D056-4DF3-D668-3DD9-5CCB57327291}"/>
              </a:ext>
            </a:extLst>
          </p:cNvPr>
          <p:cNvPicPr>
            <a:picLocks noChangeAspect="1"/>
          </p:cNvPicPr>
          <p:nvPr/>
        </p:nvPicPr>
        <p:blipFill>
          <a:blip r:embed="rId9"/>
          <a:srcRect l="77776" t="65570" r="7424" b="10185"/>
          <a:stretch/>
        </p:blipFill>
        <p:spPr>
          <a:xfrm>
            <a:off x="5506247" y="4882283"/>
            <a:ext cx="211594" cy="223517"/>
          </a:xfrm>
          <a:prstGeom prst="rect">
            <a:avLst/>
          </a:prstGeom>
        </p:spPr>
      </p:pic>
      <p:sp>
        <p:nvSpPr>
          <p:cNvPr id="43" name="Text Placeholder 3">
            <a:extLst>
              <a:ext uri="{FF2B5EF4-FFF2-40B4-BE49-F238E27FC236}">
                <a16:creationId xmlns:a16="http://schemas.microsoft.com/office/drawing/2014/main" id="{781D1575-329B-382B-6947-C354D63A9F2F}"/>
              </a:ext>
            </a:extLst>
          </p:cNvPr>
          <p:cNvSpPr txBox="1">
            <a:spLocks/>
          </p:cNvSpPr>
          <p:nvPr/>
        </p:nvSpPr>
        <p:spPr>
          <a:xfrm>
            <a:off x="5733419" y="5333777"/>
            <a:ext cx="5882848" cy="39709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i="1" dirty="0">
                <a:latin typeface="Aptos"/>
                <a:ea typeface="Cambria"/>
              </a:rPr>
              <a:t>リバースフリップ</a:t>
            </a:r>
          </a:p>
          <a:p>
            <a:pPr marL="0" indent="0">
              <a:spcBef>
                <a:spcPts val="0"/>
              </a:spcBef>
              <a:buNone/>
            </a:pPr>
            <a:r>
              <a:rPr lang="ja" sz="1100" i="1" dirty="0">
                <a:latin typeface="Aptos"/>
                <a:ea typeface="Cambria"/>
              </a:rPr>
              <a:t>グローバル企業のインド子会社が海外の資産や事業を買収し、国境を越えた取引の従来の方向性を覆している。</a:t>
            </a:r>
          </a:p>
        </p:txBody>
      </p:sp>
      <p:pic>
        <p:nvPicPr>
          <p:cNvPr id="44" name="Picture 43">
            <a:extLst>
              <a:ext uri="{FF2B5EF4-FFF2-40B4-BE49-F238E27FC236}">
                <a16:creationId xmlns:a16="http://schemas.microsoft.com/office/drawing/2014/main" id="{CB1B26ED-5C0D-7045-6AD4-C1050F02E08A}"/>
              </a:ext>
            </a:extLst>
          </p:cNvPr>
          <p:cNvPicPr>
            <a:picLocks noChangeAspect="1"/>
          </p:cNvPicPr>
          <p:nvPr/>
        </p:nvPicPr>
        <p:blipFill>
          <a:blip r:embed="rId9"/>
          <a:srcRect l="77776" t="65570" r="7424" b="10185"/>
          <a:stretch/>
        </p:blipFill>
        <p:spPr>
          <a:xfrm>
            <a:off x="5506247" y="5420566"/>
            <a:ext cx="211594" cy="223517"/>
          </a:xfrm>
          <a:prstGeom prst="rect">
            <a:avLst/>
          </a:prstGeom>
        </p:spPr>
      </p:pic>
      <p:sp>
        <p:nvSpPr>
          <p:cNvPr id="45" name="Text Placeholder 3">
            <a:extLst>
              <a:ext uri="{FF2B5EF4-FFF2-40B4-BE49-F238E27FC236}">
                <a16:creationId xmlns:a16="http://schemas.microsoft.com/office/drawing/2014/main" id="{E40BD129-ED00-EF20-5C0E-DAE3B08EBEE0}"/>
              </a:ext>
            </a:extLst>
          </p:cNvPr>
          <p:cNvSpPr txBox="1">
            <a:spLocks/>
          </p:cNvSpPr>
          <p:nvPr/>
        </p:nvSpPr>
        <p:spPr>
          <a:xfrm>
            <a:off x="5733419" y="5855254"/>
            <a:ext cx="5882848" cy="39709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ja" sz="1100" b="1" i="1" dirty="0">
                <a:latin typeface="Aptos"/>
                <a:ea typeface="Cambria"/>
              </a:rPr>
              <a:t>通貨としての株式取得</a:t>
            </a:r>
          </a:p>
          <a:p>
            <a:pPr marL="0" indent="0">
              <a:spcBef>
                <a:spcPts val="0"/>
              </a:spcBef>
              <a:buNone/>
            </a:pPr>
            <a:r>
              <a:rPr lang="ja" sz="1100" i="1" dirty="0">
                <a:latin typeface="Aptos"/>
                <a:ea typeface="Cambria"/>
              </a:rPr>
              <a:t>インド企業は、多額の現金流出や外部からの借入を回避するために、自社の上場株式やプライベートエクイティを対価として外国企業を買収してい</a:t>
            </a:r>
            <a:r>
              <a:rPr lang="ja-JP" altLang="en-US" sz="1100" i="1" dirty="0">
                <a:latin typeface="Aptos"/>
                <a:ea typeface="Cambria"/>
              </a:rPr>
              <a:t>る</a:t>
            </a:r>
            <a:r>
              <a:rPr lang="ja" sz="1100" i="1" dirty="0">
                <a:latin typeface="Aptos"/>
                <a:ea typeface="Cambria"/>
              </a:rPr>
              <a:t>。</a:t>
            </a:r>
          </a:p>
        </p:txBody>
      </p:sp>
      <p:pic>
        <p:nvPicPr>
          <p:cNvPr id="46" name="Picture 45">
            <a:extLst>
              <a:ext uri="{FF2B5EF4-FFF2-40B4-BE49-F238E27FC236}">
                <a16:creationId xmlns:a16="http://schemas.microsoft.com/office/drawing/2014/main" id="{625B7098-2C17-3DFA-AA69-515AB054078A}"/>
              </a:ext>
            </a:extLst>
          </p:cNvPr>
          <p:cNvPicPr>
            <a:picLocks noChangeAspect="1"/>
          </p:cNvPicPr>
          <p:nvPr/>
        </p:nvPicPr>
        <p:blipFill>
          <a:blip r:embed="rId9"/>
          <a:srcRect l="77776" t="65570" r="7424" b="10185"/>
          <a:stretch/>
        </p:blipFill>
        <p:spPr>
          <a:xfrm>
            <a:off x="5506247" y="5942043"/>
            <a:ext cx="211594" cy="223517"/>
          </a:xfrm>
          <a:prstGeom prst="rect">
            <a:avLst/>
          </a:prstGeom>
        </p:spPr>
      </p:pic>
      <p:sp>
        <p:nvSpPr>
          <p:cNvPr id="2" name="Slide Number Placeholder 1">
            <a:extLst>
              <a:ext uri="{FF2B5EF4-FFF2-40B4-BE49-F238E27FC236}">
                <a16:creationId xmlns:a16="http://schemas.microsoft.com/office/drawing/2014/main" id="{06FC0D4A-47F5-614F-11AF-0C07A652D554}"/>
              </a:ext>
            </a:extLst>
          </p:cNvPr>
          <p:cNvSpPr>
            <a:spLocks noGrp="1"/>
          </p:cNvSpPr>
          <p:nvPr>
            <p:ph type="sldNum" sz="quarter" idx="12"/>
          </p:nvPr>
        </p:nvSpPr>
        <p:spPr/>
        <p:txBody>
          <a:bodyPr/>
          <a:lstStyle/>
          <a:p>
            <a:fld id="{F57510DD-BC01-452C-839D-799B49A94BF7}" type="slidenum">
              <a:rPr lang="en-IN" smtClean="0"/>
              <a:t>7</a:t>
            </a:fld>
            <a:endParaRPr lang="en-IN"/>
          </a:p>
        </p:txBody>
      </p:sp>
    </p:spTree>
    <p:extLst>
      <p:ext uri="{BB962C8B-B14F-4D97-AF65-F5344CB8AC3E}">
        <p14:creationId xmlns:p14="http://schemas.microsoft.com/office/powerpoint/2010/main" val="3107884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D85EC-35E4-4D49-89AC-8466E69E8890}"/>
            </a:ext>
          </a:extLst>
        </p:cNvPr>
        <p:cNvGrpSpPr/>
        <p:nvPr/>
      </p:nvGrpSpPr>
      <p:grpSpPr>
        <a:xfrm>
          <a:off x="0" y="0"/>
          <a:ext cx="0" cy="0"/>
          <a:chOff x="0" y="0"/>
          <a:chExt cx="0" cy="0"/>
        </a:xfrm>
      </p:grpSpPr>
      <p:sp>
        <p:nvSpPr>
          <p:cNvPr id="2" name="object 8">
            <a:extLst>
              <a:ext uri="{FF2B5EF4-FFF2-40B4-BE49-F238E27FC236}">
                <a16:creationId xmlns:a16="http://schemas.microsoft.com/office/drawing/2014/main" id="{E5761AAC-4EAF-3EDC-EF1A-74B5173E0C80}"/>
              </a:ext>
            </a:extLst>
          </p:cNvPr>
          <p:cNvSpPr txBox="1">
            <a:spLocks/>
          </p:cNvSpPr>
          <p:nvPr/>
        </p:nvSpPr>
        <p:spPr>
          <a:xfrm>
            <a:off x="1806854" y="264004"/>
            <a:ext cx="8142726" cy="296107"/>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インドにおけるターゲットタイプを問わないクロスボーダーM&amp;A活動</a:t>
            </a:r>
          </a:p>
        </p:txBody>
      </p:sp>
      <p:sp>
        <p:nvSpPr>
          <p:cNvPr id="3" name="Text Placeholder 3">
            <a:extLst>
              <a:ext uri="{FF2B5EF4-FFF2-40B4-BE49-F238E27FC236}">
                <a16:creationId xmlns:a16="http://schemas.microsoft.com/office/drawing/2014/main" id="{0F65EE71-D792-374C-3D5E-E8BEFADE25EB}"/>
              </a:ext>
            </a:extLst>
          </p:cNvPr>
          <p:cNvSpPr txBox="1">
            <a:spLocks/>
          </p:cNvSpPr>
          <p:nvPr/>
        </p:nvSpPr>
        <p:spPr>
          <a:xfrm>
            <a:off x="278042" y="752105"/>
            <a:ext cx="11398021"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世界的な買収者は、幅広いM&amp;Aへの関心を反映して、</a:t>
            </a:r>
            <a:endParaRPr lang="en-US" altLang="ja" sz="1800" b="1" i="1" dirty="0">
              <a:solidFill>
                <a:srgbClr val="C8252C"/>
              </a:solidFill>
              <a:latin typeface="Poppins" panose="00000500000000000000" pitchFamily="2" charset="0"/>
              <a:cs typeface="Poppins" panose="00000500000000000000" pitchFamily="2" charset="0"/>
            </a:endParaRPr>
          </a:p>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所有形態や段階を問わず多様なインド企業をターゲットにしてい</a:t>
            </a:r>
            <a:r>
              <a:rPr lang="ja-JP" altLang="en-US" sz="1800" b="1" i="1" dirty="0">
                <a:solidFill>
                  <a:srgbClr val="C8252C"/>
                </a:solidFill>
                <a:latin typeface="Poppins" panose="00000500000000000000" pitchFamily="2" charset="0"/>
                <a:cs typeface="Poppins" panose="00000500000000000000" pitchFamily="2" charset="0"/>
              </a:rPr>
              <a:t>る</a:t>
            </a:r>
            <a:endParaRPr lang="en-GB" sz="1800" b="1" i="1" dirty="0">
              <a:solidFill>
                <a:srgbClr val="C8252C"/>
              </a:solidFill>
              <a:latin typeface="Poppins" panose="00000500000000000000" pitchFamily="2" charset="0"/>
              <a:cs typeface="Poppins" panose="00000500000000000000" pitchFamily="2" charset="0"/>
            </a:endParaRPr>
          </a:p>
        </p:txBody>
      </p:sp>
      <p:cxnSp>
        <p:nvCxnSpPr>
          <p:cNvPr id="4" name="Straight Connector 3">
            <a:extLst>
              <a:ext uri="{FF2B5EF4-FFF2-40B4-BE49-F238E27FC236}">
                <a16:creationId xmlns:a16="http://schemas.microsoft.com/office/drawing/2014/main" id="{3750739B-814D-EA1C-AC3C-F710FA5CBA95}"/>
              </a:ext>
            </a:extLst>
          </p:cNvPr>
          <p:cNvCxnSpPr>
            <a:cxnSpLocks/>
          </p:cNvCxnSpPr>
          <p:nvPr/>
        </p:nvCxnSpPr>
        <p:spPr>
          <a:xfrm>
            <a:off x="2791712" y="1814343"/>
            <a:ext cx="0" cy="4215490"/>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CCB1627E-0566-D8CE-668E-93299151AAAA}"/>
              </a:ext>
            </a:extLst>
          </p:cNvPr>
          <p:cNvCxnSpPr>
            <a:cxnSpLocks/>
          </p:cNvCxnSpPr>
          <p:nvPr/>
        </p:nvCxnSpPr>
        <p:spPr>
          <a:xfrm>
            <a:off x="9398492" y="1814343"/>
            <a:ext cx="0" cy="421549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18881BB2-78A7-067B-98AB-959F41AE052E}"/>
              </a:ext>
            </a:extLst>
          </p:cNvPr>
          <p:cNvCxnSpPr>
            <a:cxnSpLocks/>
          </p:cNvCxnSpPr>
          <p:nvPr/>
        </p:nvCxnSpPr>
        <p:spPr>
          <a:xfrm>
            <a:off x="4993972" y="1814343"/>
            <a:ext cx="0" cy="421549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EB286E55-8B06-C6CF-6175-EC86C5A25BA1}"/>
              </a:ext>
            </a:extLst>
          </p:cNvPr>
          <p:cNvCxnSpPr>
            <a:cxnSpLocks/>
          </p:cNvCxnSpPr>
          <p:nvPr/>
        </p:nvCxnSpPr>
        <p:spPr>
          <a:xfrm>
            <a:off x="7164640" y="1814343"/>
            <a:ext cx="0" cy="4215490"/>
          </a:xfrm>
          <a:prstGeom prst="line">
            <a:avLst/>
          </a:prstGeom>
        </p:spPr>
        <p:style>
          <a:lnRef idx="2">
            <a:schemeClr val="dk1"/>
          </a:lnRef>
          <a:fillRef idx="0">
            <a:schemeClr val="dk1"/>
          </a:fillRef>
          <a:effectRef idx="1">
            <a:schemeClr val="dk1"/>
          </a:effectRef>
          <a:fontRef idx="minor">
            <a:schemeClr val="tx1"/>
          </a:fontRef>
        </p:style>
      </p:cxnSp>
      <p:sp>
        <p:nvSpPr>
          <p:cNvPr id="18" name="Text Placeholder 3">
            <a:extLst>
              <a:ext uri="{FF2B5EF4-FFF2-40B4-BE49-F238E27FC236}">
                <a16:creationId xmlns:a16="http://schemas.microsoft.com/office/drawing/2014/main" id="{B80F4A27-88C9-3454-9847-2BD309751621}"/>
              </a:ext>
            </a:extLst>
          </p:cNvPr>
          <p:cNvSpPr txBox="1">
            <a:spLocks/>
          </p:cNvSpPr>
          <p:nvPr/>
        </p:nvSpPr>
        <p:spPr>
          <a:xfrm>
            <a:off x="669507" y="1538990"/>
            <a:ext cx="2012509" cy="371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プロモーター主導の企業</a:t>
            </a:r>
          </a:p>
        </p:txBody>
      </p:sp>
      <p:sp>
        <p:nvSpPr>
          <p:cNvPr id="19" name="Text Placeholder 3">
            <a:extLst>
              <a:ext uri="{FF2B5EF4-FFF2-40B4-BE49-F238E27FC236}">
                <a16:creationId xmlns:a16="http://schemas.microsoft.com/office/drawing/2014/main" id="{71F642A2-A839-7E55-7056-8B0EBCF7B91A}"/>
              </a:ext>
            </a:extLst>
          </p:cNvPr>
          <p:cNvSpPr txBox="1">
            <a:spLocks/>
          </p:cNvSpPr>
          <p:nvPr/>
        </p:nvSpPr>
        <p:spPr>
          <a:xfrm>
            <a:off x="2906117" y="1538990"/>
            <a:ext cx="2036154" cy="371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PE所有プラットフォーム</a:t>
            </a:r>
          </a:p>
        </p:txBody>
      </p:sp>
      <p:sp>
        <p:nvSpPr>
          <p:cNvPr id="37" name="Text Placeholder 3">
            <a:extLst>
              <a:ext uri="{FF2B5EF4-FFF2-40B4-BE49-F238E27FC236}">
                <a16:creationId xmlns:a16="http://schemas.microsoft.com/office/drawing/2014/main" id="{A79BCA47-F4C9-E1B5-1DA0-8E848437A209}"/>
              </a:ext>
            </a:extLst>
          </p:cNvPr>
          <p:cNvSpPr txBox="1">
            <a:spLocks/>
          </p:cNvSpPr>
          <p:nvPr/>
        </p:nvSpPr>
        <p:spPr>
          <a:xfrm>
            <a:off x="5055132" y="1538990"/>
            <a:ext cx="2036154" cy="371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スタートアップ</a:t>
            </a:r>
          </a:p>
        </p:txBody>
      </p:sp>
      <p:sp>
        <p:nvSpPr>
          <p:cNvPr id="38" name="Text Placeholder 3">
            <a:extLst>
              <a:ext uri="{FF2B5EF4-FFF2-40B4-BE49-F238E27FC236}">
                <a16:creationId xmlns:a16="http://schemas.microsoft.com/office/drawing/2014/main" id="{EA6669C1-2A26-3939-39A4-AF6EEB2D1143}"/>
              </a:ext>
            </a:extLst>
          </p:cNvPr>
          <p:cNvSpPr txBox="1">
            <a:spLocks/>
          </p:cNvSpPr>
          <p:nvPr/>
        </p:nvSpPr>
        <p:spPr>
          <a:xfrm>
            <a:off x="7275115" y="1538990"/>
            <a:ext cx="2044058" cy="371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上場企業</a:t>
            </a:r>
          </a:p>
        </p:txBody>
      </p:sp>
      <p:sp>
        <p:nvSpPr>
          <p:cNvPr id="39" name="Text Placeholder 3">
            <a:extLst>
              <a:ext uri="{FF2B5EF4-FFF2-40B4-BE49-F238E27FC236}">
                <a16:creationId xmlns:a16="http://schemas.microsoft.com/office/drawing/2014/main" id="{398B3033-60D2-DDEE-A1DE-A5955B68937E}"/>
              </a:ext>
            </a:extLst>
          </p:cNvPr>
          <p:cNvSpPr txBox="1">
            <a:spLocks/>
          </p:cNvSpPr>
          <p:nvPr/>
        </p:nvSpPr>
        <p:spPr>
          <a:xfrm>
            <a:off x="9369975" y="1538990"/>
            <a:ext cx="2193841" cy="4234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IBC経由の不良資産</a:t>
            </a:r>
          </a:p>
        </p:txBody>
      </p:sp>
      <p:pic>
        <p:nvPicPr>
          <p:cNvPr id="40" name="Picture 39">
            <a:extLst>
              <a:ext uri="{FF2B5EF4-FFF2-40B4-BE49-F238E27FC236}">
                <a16:creationId xmlns:a16="http://schemas.microsoft.com/office/drawing/2014/main" id="{254ADE98-C525-31DD-08F0-77C6A0F4902E}"/>
              </a:ext>
            </a:extLst>
          </p:cNvPr>
          <p:cNvPicPr>
            <a:picLocks noChangeAspect="1"/>
          </p:cNvPicPr>
          <p:nvPr/>
        </p:nvPicPr>
        <p:blipFill>
          <a:blip r:embed="rId2"/>
          <a:stretch>
            <a:fillRect/>
          </a:stretch>
        </p:blipFill>
        <p:spPr>
          <a:xfrm>
            <a:off x="589453" y="3041957"/>
            <a:ext cx="2026480" cy="320596"/>
          </a:xfrm>
          <a:prstGeom prst="rect">
            <a:avLst/>
          </a:prstGeom>
        </p:spPr>
      </p:pic>
      <p:pic>
        <p:nvPicPr>
          <p:cNvPr id="41" name="Picture 40">
            <a:extLst>
              <a:ext uri="{FF2B5EF4-FFF2-40B4-BE49-F238E27FC236}">
                <a16:creationId xmlns:a16="http://schemas.microsoft.com/office/drawing/2014/main" id="{13CE9E34-3D3B-DACE-EB17-8DB01476550A}"/>
              </a:ext>
            </a:extLst>
          </p:cNvPr>
          <p:cNvPicPr>
            <a:picLocks noChangeAspect="1"/>
          </p:cNvPicPr>
          <p:nvPr/>
        </p:nvPicPr>
        <p:blipFill>
          <a:blip r:embed="rId3"/>
          <a:stretch>
            <a:fillRect/>
          </a:stretch>
        </p:blipFill>
        <p:spPr>
          <a:xfrm>
            <a:off x="739653" y="2168541"/>
            <a:ext cx="1275931" cy="402925"/>
          </a:xfrm>
          <a:prstGeom prst="rect">
            <a:avLst/>
          </a:prstGeom>
        </p:spPr>
      </p:pic>
      <p:sp>
        <p:nvSpPr>
          <p:cNvPr id="42" name="TextBox 41">
            <a:extLst>
              <a:ext uri="{FF2B5EF4-FFF2-40B4-BE49-F238E27FC236}">
                <a16:creationId xmlns:a16="http://schemas.microsoft.com/office/drawing/2014/main" id="{38126C6D-E493-0129-4357-161C2AE4D562}"/>
              </a:ext>
            </a:extLst>
          </p:cNvPr>
          <p:cNvSpPr txBox="1"/>
          <p:nvPr/>
        </p:nvSpPr>
        <p:spPr>
          <a:xfrm>
            <a:off x="558593" y="1901753"/>
            <a:ext cx="1377300" cy="246221"/>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買収者:</a:t>
            </a:r>
            <a:r>
              <a:rPr lang="ja" sz="1000"/>
              <a:t>シンガポール</a:t>
            </a:r>
            <a:endParaRPr lang="en-IN" sz="1000" b="1">
              <a:latin typeface="Poppins" panose="00000500000000000000" pitchFamily="2" charset="0"/>
              <a:cs typeface="Poppins" panose="00000500000000000000" pitchFamily="2" charset="0"/>
            </a:endParaRPr>
          </a:p>
        </p:txBody>
      </p:sp>
      <p:sp>
        <p:nvSpPr>
          <p:cNvPr id="43" name="TextBox 42">
            <a:extLst>
              <a:ext uri="{FF2B5EF4-FFF2-40B4-BE49-F238E27FC236}">
                <a16:creationId xmlns:a16="http://schemas.microsoft.com/office/drawing/2014/main" id="{57C47D3B-4ED6-3AA2-64A6-819F5D7CD3EE}"/>
              </a:ext>
            </a:extLst>
          </p:cNvPr>
          <p:cNvSpPr txBox="1"/>
          <p:nvPr/>
        </p:nvSpPr>
        <p:spPr>
          <a:xfrm>
            <a:off x="589453" y="2648857"/>
            <a:ext cx="681597" cy="246221"/>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ターゲット：</a:t>
            </a:r>
            <a:endParaRPr lang="en-IN" sz="1000" b="1">
              <a:latin typeface="Poppins" panose="00000500000000000000" pitchFamily="2" charset="0"/>
              <a:cs typeface="Poppins" panose="00000500000000000000" pitchFamily="2" charset="0"/>
            </a:endParaRPr>
          </a:p>
        </p:txBody>
      </p:sp>
      <p:sp>
        <p:nvSpPr>
          <p:cNvPr id="44" name="TextBox 43">
            <a:extLst>
              <a:ext uri="{FF2B5EF4-FFF2-40B4-BE49-F238E27FC236}">
                <a16:creationId xmlns:a16="http://schemas.microsoft.com/office/drawing/2014/main" id="{CB096B10-3BE8-F228-D591-D572053D4456}"/>
              </a:ext>
            </a:extLst>
          </p:cNvPr>
          <p:cNvSpPr txBox="1"/>
          <p:nvPr/>
        </p:nvSpPr>
        <p:spPr>
          <a:xfrm>
            <a:off x="589453" y="3516750"/>
            <a:ext cx="998991" cy="400110"/>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取引規模:</a:t>
            </a:r>
          </a:p>
          <a:p>
            <a:r>
              <a:rPr lang="ja" sz="1000">
                <a:cs typeface="Poppins" panose="00000500000000000000" pitchFamily="2" charset="0"/>
              </a:rPr>
              <a:t>5,200万ドル</a:t>
            </a:r>
            <a:endParaRPr lang="en-IN" sz="1000">
              <a:cs typeface="Poppins" panose="00000500000000000000" pitchFamily="2" charset="0"/>
            </a:endParaRPr>
          </a:p>
        </p:txBody>
      </p:sp>
      <p:sp>
        <p:nvSpPr>
          <p:cNvPr id="45" name="TextBox 44">
            <a:extLst>
              <a:ext uri="{FF2B5EF4-FFF2-40B4-BE49-F238E27FC236}">
                <a16:creationId xmlns:a16="http://schemas.microsoft.com/office/drawing/2014/main" id="{B0017E4D-AC5B-5720-778F-A6D46DAF7DAD}"/>
              </a:ext>
            </a:extLst>
          </p:cNvPr>
          <p:cNvSpPr txBox="1"/>
          <p:nvPr/>
        </p:nvSpPr>
        <p:spPr>
          <a:xfrm>
            <a:off x="699520" y="4751662"/>
            <a:ext cx="1981600" cy="1329051"/>
          </a:xfrm>
          <a:prstGeom prst="rect">
            <a:avLst/>
          </a:prstGeom>
          <a:solidFill>
            <a:schemeClr val="bg1">
              <a:lumMod val="85000"/>
            </a:schemeClr>
          </a:solidFill>
        </p:spPr>
        <p:txBody>
          <a:bodyPr wrap="square" rtlCol="0">
            <a:noAutofit/>
          </a:bodyPr>
          <a:lstStyle/>
          <a:p>
            <a:r>
              <a:rPr lang="ja" sz="1000" b="1" dirty="0">
                <a:latin typeface="Poppins" panose="00000500000000000000" pitchFamily="2" charset="0"/>
                <a:cs typeface="Poppins" panose="00000500000000000000" pitchFamily="2" charset="0"/>
              </a:rPr>
              <a:t>理由:</a:t>
            </a:r>
          </a:p>
          <a:p>
            <a:r>
              <a:rPr lang="ja" sz="1000" dirty="0">
                <a:cs typeface="Poppins" panose="00000500000000000000" pitchFamily="2" charset="0"/>
              </a:rPr>
              <a:t>この買収により、セムコープのインドにおける再生可能エネルギーポートフォリオが強化され、2028年までに再生可能エネルギーの総設置容量25GWを達成するという目標に貢献。</a:t>
            </a:r>
            <a:endParaRPr lang="en-IN" sz="1000" dirty="0">
              <a:cs typeface="Poppins" panose="00000500000000000000" pitchFamily="2" charset="0"/>
            </a:endParaRPr>
          </a:p>
        </p:txBody>
      </p:sp>
      <p:sp>
        <p:nvSpPr>
          <p:cNvPr id="46" name="TextBox 45">
            <a:extLst>
              <a:ext uri="{FF2B5EF4-FFF2-40B4-BE49-F238E27FC236}">
                <a16:creationId xmlns:a16="http://schemas.microsoft.com/office/drawing/2014/main" id="{5D5FFFAD-23FA-8275-C0D4-E335F64298D5}"/>
              </a:ext>
            </a:extLst>
          </p:cNvPr>
          <p:cNvSpPr txBox="1"/>
          <p:nvPr/>
        </p:nvSpPr>
        <p:spPr>
          <a:xfrm>
            <a:off x="2791712" y="1901753"/>
            <a:ext cx="1261884" cy="246221"/>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買収者:</a:t>
            </a:r>
            <a:r>
              <a:rPr lang="ja" sz="1000">
                <a:cs typeface="Poppins" panose="00000500000000000000" pitchFamily="2" charset="0"/>
              </a:rPr>
              <a:t>スウェーデン</a:t>
            </a:r>
            <a:endParaRPr lang="en-IN" sz="1000">
              <a:cs typeface="Poppins" panose="00000500000000000000" pitchFamily="2" charset="0"/>
            </a:endParaRPr>
          </a:p>
        </p:txBody>
      </p:sp>
      <p:sp>
        <p:nvSpPr>
          <p:cNvPr id="47" name="TextBox 46">
            <a:extLst>
              <a:ext uri="{FF2B5EF4-FFF2-40B4-BE49-F238E27FC236}">
                <a16:creationId xmlns:a16="http://schemas.microsoft.com/office/drawing/2014/main" id="{FF190EF0-377D-8FC5-7623-3BA6B22C1F71}"/>
              </a:ext>
            </a:extLst>
          </p:cNvPr>
          <p:cNvSpPr txBox="1"/>
          <p:nvPr/>
        </p:nvSpPr>
        <p:spPr>
          <a:xfrm>
            <a:off x="2791712" y="2648857"/>
            <a:ext cx="681597" cy="246221"/>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ターゲット：</a:t>
            </a:r>
            <a:endParaRPr lang="en-IN" sz="1000" b="1">
              <a:latin typeface="Poppins" panose="00000500000000000000" pitchFamily="2" charset="0"/>
              <a:cs typeface="Poppins" panose="00000500000000000000" pitchFamily="2" charset="0"/>
            </a:endParaRPr>
          </a:p>
        </p:txBody>
      </p:sp>
      <p:sp>
        <p:nvSpPr>
          <p:cNvPr id="48" name="TextBox 47">
            <a:extLst>
              <a:ext uri="{FF2B5EF4-FFF2-40B4-BE49-F238E27FC236}">
                <a16:creationId xmlns:a16="http://schemas.microsoft.com/office/drawing/2014/main" id="{08C996D5-B2EB-1705-52DD-A0B190BB3B49}"/>
              </a:ext>
            </a:extLst>
          </p:cNvPr>
          <p:cNvSpPr txBox="1"/>
          <p:nvPr/>
        </p:nvSpPr>
        <p:spPr>
          <a:xfrm>
            <a:off x="2791712" y="3516750"/>
            <a:ext cx="1067921" cy="400110"/>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取引規模:</a:t>
            </a:r>
          </a:p>
          <a:p>
            <a:r>
              <a:rPr lang="ja" sz="1000">
                <a:cs typeface="Poppins" panose="00000500000000000000" pitchFamily="2" charset="0"/>
              </a:rPr>
              <a:t>2億1000万米ドル</a:t>
            </a:r>
          </a:p>
        </p:txBody>
      </p:sp>
      <p:sp>
        <p:nvSpPr>
          <p:cNvPr id="49" name="TextBox 48">
            <a:extLst>
              <a:ext uri="{FF2B5EF4-FFF2-40B4-BE49-F238E27FC236}">
                <a16:creationId xmlns:a16="http://schemas.microsoft.com/office/drawing/2014/main" id="{CF53F1A2-769A-D0CA-286F-CD4D256A240E}"/>
              </a:ext>
            </a:extLst>
          </p:cNvPr>
          <p:cNvSpPr txBox="1"/>
          <p:nvPr/>
        </p:nvSpPr>
        <p:spPr>
          <a:xfrm>
            <a:off x="4993972" y="1901753"/>
            <a:ext cx="1606530" cy="246221"/>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買収者:</a:t>
            </a:r>
            <a:r>
              <a:rPr lang="ja" sz="1000">
                <a:cs typeface="Poppins" panose="00000500000000000000" pitchFamily="2" charset="0"/>
              </a:rPr>
              <a:t>米国</a:t>
            </a:r>
            <a:endParaRPr lang="en-IN" sz="1000">
              <a:cs typeface="Poppins" panose="00000500000000000000" pitchFamily="2" charset="0"/>
            </a:endParaRPr>
          </a:p>
        </p:txBody>
      </p:sp>
      <p:sp>
        <p:nvSpPr>
          <p:cNvPr id="50" name="TextBox 49">
            <a:extLst>
              <a:ext uri="{FF2B5EF4-FFF2-40B4-BE49-F238E27FC236}">
                <a16:creationId xmlns:a16="http://schemas.microsoft.com/office/drawing/2014/main" id="{2B3FCB30-74A2-BB1B-E23A-FBDD6B7A224D}"/>
              </a:ext>
            </a:extLst>
          </p:cNvPr>
          <p:cNvSpPr txBox="1"/>
          <p:nvPr/>
        </p:nvSpPr>
        <p:spPr>
          <a:xfrm>
            <a:off x="4993972" y="2648857"/>
            <a:ext cx="681597" cy="246221"/>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ターゲット：</a:t>
            </a:r>
            <a:endParaRPr lang="en-IN" sz="1000" b="1">
              <a:latin typeface="Poppins" panose="00000500000000000000" pitchFamily="2" charset="0"/>
              <a:cs typeface="Poppins" panose="00000500000000000000" pitchFamily="2" charset="0"/>
            </a:endParaRPr>
          </a:p>
        </p:txBody>
      </p:sp>
      <p:sp>
        <p:nvSpPr>
          <p:cNvPr id="51" name="TextBox 50">
            <a:extLst>
              <a:ext uri="{FF2B5EF4-FFF2-40B4-BE49-F238E27FC236}">
                <a16:creationId xmlns:a16="http://schemas.microsoft.com/office/drawing/2014/main" id="{634B8D4C-2E42-70BF-72BC-A0519F2E17A6}"/>
              </a:ext>
            </a:extLst>
          </p:cNvPr>
          <p:cNvSpPr txBox="1"/>
          <p:nvPr/>
        </p:nvSpPr>
        <p:spPr>
          <a:xfrm>
            <a:off x="4993972" y="3516750"/>
            <a:ext cx="825867" cy="400110"/>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取引規模:</a:t>
            </a:r>
          </a:p>
          <a:p>
            <a:r>
              <a:rPr lang="ja" sz="1000">
                <a:cs typeface="Poppins" panose="00000500000000000000" pitchFamily="2" charset="0"/>
              </a:rPr>
              <a:t>該当なし</a:t>
            </a:r>
          </a:p>
        </p:txBody>
      </p:sp>
      <p:sp>
        <p:nvSpPr>
          <p:cNvPr id="52" name="TextBox 51">
            <a:extLst>
              <a:ext uri="{FF2B5EF4-FFF2-40B4-BE49-F238E27FC236}">
                <a16:creationId xmlns:a16="http://schemas.microsoft.com/office/drawing/2014/main" id="{8D4E6F7C-6F53-2A92-D2D0-D2FBB3F60A90}"/>
              </a:ext>
            </a:extLst>
          </p:cNvPr>
          <p:cNvSpPr txBox="1"/>
          <p:nvPr/>
        </p:nvSpPr>
        <p:spPr>
          <a:xfrm>
            <a:off x="7164640" y="1901753"/>
            <a:ext cx="1494320" cy="246221"/>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買収者：</a:t>
            </a:r>
            <a:r>
              <a:rPr lang="ja" sz="1000">
                <a:cs typeface="Poppins" panose="00000500000000000000" pitchFamily="2" charset="0"/>
              </a:rPr>
              <a:t>韓国</a:t>
            </a:r>
            <a:endParaRPr lang="en-IN" sz="1000">
              <a:cs typeface="Poppins" panose="00000500000000000000" pitchFamily="2" charset="0"/>
            </a:endParaRPr>
          </a:p>
        </p:txBody>
      </p:sp>
      <p:sp>
        <p:nvSpPr>
          <p:cNvPr id="53" name="TextBox 52">
            <a:extLst>
              <a:ext uri="{FF2B5EF4-FFF2-40B4-BE49-F238E27FC236}">
                <a16:creationId xmlns:a16="http://schemas.microsoft.com/office/drawing/2014/main" id="{F93E4D69-9D52-AE51-D7EF-197B2DC52C29}"/>
              </a:ext>
            </a:extLst>
          </p:cNvPr>
          <p:cNvSpPr txBox="1"/>
          <p:nvPr/>
        </p:nvSpPr>
        <p:spPr>
          <a:xfrm>
            <a:off x="7164640" y="2648857"/>
            <a:ext cx="681597" cy="246221"/>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ターゲット：</a:t>
            </a:r>
            <a:endParaRPr lang="en-IN" sz="1000" b="1">
              <a:latin typeface="Poppins" panose="00000500000000000000" pitchFamily="2" charset="0"/>
              <a:cs typeface="Poppins" panose="00000500000000000000" pitchFamily="2" charset="0"/>
            </a:endParaRPr>
          </a:p>
        </p:txBody>
      </p:sp>
      <p:sp>
        <p:nvSpPr>
          <p:cNvPr id="54" name="TextBox 53">
            <a:extLst>
              <a:ext uri="{FF2B5EF4-FFF2-40B4-BE49-F238E27FC236}">
                <a16:creationId xmlns:a16="http://schemas.microsoft.com/office/drawing/2014/main" id="{F154F42C-0744-9EB5-6F50-08CFCDB752BF}"/>
              </a:ext>
            </a:extLst>
          </p:cNvPr>
          <p:cNvSpPr txBox="1"/>
          <p:nvPr/>
        </p:nvSpPr>
        <p:spPr>
          <a:xfrm>
            <a:off x="7164640" y="3516750"/>
            <a:ext cx="1067921" cy="400110"/>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取引規模:</a:t>
            </a:r>
          </a:p>
          <a:p>
            <a:r>
              <a:rPr lang="ja" sz="1000">
                <a:cs typeface="Poppins" panose="00000500000000000000" pitchFamily="2" charset="0"/>
              </a:rPr>
              <a:t>3億6000万ドル</a:t>
            </a:r>
          </a:p>
        </p:txBody>
      </p:sp>
      <p:sp>
        <p:nvSpPr>
          <p:cNvPr id="55" name="TextBox 54">
            <a:extLst>
              <a:ext uri="{FF2B5EF4-FFF2-40B4-BE49-F238E27FC236}">
                <a16:creationId xmlns:a16="http://schemas.microsoft.com/office/drawing/2014/main" id="{B0E1991A-6A5E-CE27-CB73-05AC0A6BD87A}"/>
              </a:ext>
            </a:extLst>
          </p:cNvPr>
          <p:cNvSpPr txBox="1"/>
          <p:nvPr/>
        </p:nvSpPr>
        <p:spPr>
          <a:xfrm>
            <a:off x="9397598" y="1901753"/>
            <a:ext cx="1473480" cy="553998"/>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買収者：</a:t>
            </a:r>
            <a:r>
              <a:rPr lang="ja" sz="1000">
                <a:cs typeface="Poppins" panose="00000500000000000000" pitchFamily="2" charset="0"/>
              </a:rPr>
              <a:t>英国およびUAE</a:t>
            </a:r>
          </a:p>
          <a:p>
            <a:endParaRPr lang="en-US" sz="1000">
              <a:cs typeface="Poppins" panose="00000500000000000000" pitchFamily="2" charset="0"/>
            </a:endParaRPr>
          </a:p>
          <a:p>
            <a:r>
              <a:rPr lang="ja" sz="1000">
                <a:cs typeface="Poppins" panose="00000500000000000000" pitchFamily="2" charset="0"/>
              </a:rPr>
              <a:t>ムラリ・ラル・ジャラン</a:t>
            </a:r>
            <a:endParaRPr lang="en-IN" sz="1000">
              <a:cs typeface="Poppins" panose="00000500000000000000" pitchFamily="2" charset="0"/>
            </a:endParaRPr>
          </a:p>
        </p:txBody>
      </p:sp>
      <p:sp>
        <p:nvSpPr>
          <p:cNvPr id="56" name="TextBox 55">
            <a:extLst>
              <a:ext uri="{FF2B5EF4-FFF2-40B4-BE49-F238E27FC236}">
                <a16:creationId xmlns:a16="http://schemas.microsoft.com/office/drawing/2014/main" id="{F472F870-D65E-1C38-DE8F-7FB686C9A27B}"/>
              </a:ext>
            </a:extLst>
          </p:cNvPr>
          <p:cNvSpPr txBox="1"/>
          <p:nvPr/>
        </p:nvSpPr>
        <p:spPr>
          <a:xfrm>
            <a:off x="9397598" y="2648857"/>
            <a:ext cx="681597" cy="246221"/>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ターゲット：</a:t>
            </a:r>
            <a:endParaRPr lang="en-IN" sz="1000" b="1">
              <a:latin typeface="Poppins" panose="00000500000000000000" pitchFamily="2" charset="0"/>
              <a:cs typeface="Poppins" panose="00000500000000000000" pitchFamily="2" charset="0"/>
            </a:endParaRPr>
          </a:p>
        </p:txBody>
      </p:sp>
      <p:sp>
        <p:nvSpPr>
          <p:cNvPr id="57" name="TextBox 56">
            <a:extLst>
              <a:ext uri="{FF2B5EF4-FFF2-40B4-BE49-F238E27FC236}">
                <a16:creationId xmlns:a16="http://schemas.microsoft.com/office/drawing/2014/main" id="{8DE0D6E5-CABC-92A9-1B67-413391967A67}"/>
              </a:ext>
            </a:extLst>
          </p:cNvPr>
          <p:cNvSpPr txBox="1"/>
          <p:nvPr/>
        </p:nvSpPr>
        <p:spPr>
          <a:xfrm>
            <a:off x="9397598" y="3516750"/>
            <a:ext cx="1067921" cy="400110"/>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取引規模:</a:t>
            </a:r>
          </a:p>
          <a:p>
            <a:r>
              <a:rPr lang="ja" sz="1000">
                <a:cs typeface="Poppins" panose="00000500000000000000" pitchFamily="2" charset="0"/>
              </a:rPr>
              <a:t>1億3500万米ドル</a:t>
            </a:r>
          </a:p>
        </p:txBody>
      </p:sp>
      <p:sp>
        <p:nvSpPr>
          <p:cNvPr id="58" name="TextBox 57">
            <a:extLst>
              <a:ext uri="{FF2B5EF4-FFF2-40B4-BE49-F238E27FC236}">
                <a16:creationId xmlns:a16="http://schemas.microsoft.com/office/drawing/2014/main" id="{EA475B14-95D6-DB91-134E-8AC4B9D6F0C7}"/>
              </a:ext>
            </a:extLst>
          </p:cNvPr>
          <p:cNvSpPr txBox="1"/>
          <p:nvPr/>
        </p:nvSpPr>
        <p:spPr>
          <a:xfrm>
            <a:off x="2887522" y="4751662"/>
            <a:ext cx="1981600" cy="1329051"/>
          </a:xfrm>
          <a:prstGeom prst="rect">
            <a:avLst/>
          </a:prstGeom>
          <a:solidFill>
            <a:schemeClr val="bg1">
              <a:lumMod val="85000"/>
            </a:schemeClr>
          </a:solidFill>
        </p:spPr>
        <p:txBody>
          <a:bodyPr wrap="square" rtlCol="0">
            <a:noAutofit/>
          </a:bodyPr>
          <a:lstStyle/>
          <a:p>
            <a:r>
              <a:rPr lang="ja" sz="1000" b="1" dirty="0">
                <a:latin typeface="Poppins" panose="00000500000000000000" pitchFamily="2" charset="0"/>
                <a:cs typeface="Poppins" panose="00000500000000000000" pitchFamily="2" charset="0"/>
              </a:rPr>
              <a:t>理由:</a:t>
            </a:r>
          </a:p>
          <a:p>
            <a:r>
              <a:rPr lang="en-US" altLang="ja-JP" sz="1000" dirty="0">
                <a:cs typeface="Poppins" panose="00000500000000000000" pitchFamily="2" charset="0"/>
              </a:rPr>
              <a:t>EQT AB</a:t>
            </a:r>
            <a:r>
              <a:rPr lang="ja-JP" altLang="en-US" sz="1000" dirty="0">
                <a:cs typeface="Poppins" panose="00000500000000000000" pitchFamily="2" charset="0"/>
              </a:rPr>
              <a:t>はインドスター・ホーム・ファイナンスを買収し、インドの手頃な価格の住宅金融市場における存在感を拡大するとともに、デジタル変革を推進する。</a:t>
            </a:r>
            <a:endParaRPr lang="en-IN" sz="1000" dirty="0">
              <a:cs typeface="Poppins" panose="00000500000000000000" pitchFamily="2" charset="0"/>
            </a:endParaRPr>
          </a:p>
        </p:txBody>
      </p:sp>
      <p:sp>
        <p:nvSpPr>
          <p:cNvPr id="59" name="TextBox 58">
            <a:extLst>
              <a:ext uri="{FF2B5EF4-FFF2-40B4-BE49-F238E27FC236}">
                <a16:creationId xmlns:a16="http://schemas.microsoft.com/office/drawing/2014/main" id="{621A891D-C60E-5157-73F1-845E73B150D7}"/>
              </a:ext>
            </a:extLst>
          </p:cNvPr>
          <p:cNvSpPr txBox="1"/>
          <p:nvPr/>
        </p:nvSpPr>
        <p:spPr>
          <a:xfrm>
            <a:off x="5104038" y="4751662"/>
            <a:ext cx="1981600" cy="1323439"/>
          </a:xfrm>
          <a:prstGeom prst="rect">
            <a:avLst/>
          </a:prstGeom>
          <a:solidFill>
            <a:schemeClr val="bg1">
              <a:lumMod val="85000"/>
            </a:schemeClr>
          </a:solidFill>
        </p:spPr>
        <p:txBody>
          <a:bodyPr wrap="square" rtlCol="0">
            <a:spAutoFit/>
          </a:bodyPr>
          <a:lstStyle/>
          <a:p>
            <a:r>
              <a:rPr lang="ja" sz="1000" b="1" dirty="0">
                <a:latin typeface="Poppins" panose="00000500000000000000" pitchFamily="2" charset="0"/>
                <a:cs typeface="Poppins" panose="00000500000000000000" pitchFamily="2" charset="0"/>
              </a:rPr>
              <a:t>理由:</a:t>
            </a:r>
          </a:p>
          <a:p>
            <a:r>
              <a:rPr lang="ja-JP" altLang="en-US" sz="1000" dirty="0">
                <a:cs typeface="Poppins" panose="00000500000000000000" pitchFamily="2" charset="0"/>
              </a:rPr>
              <a:t>マネージドサービスプロバイダー（</a:t>
            </a:r>
            <a:r>
              <a:rPr lang="en-US" altLang="ja-JP" sz="1000" dirty="0">
                <a:cs typeface="Poppins" panose="00000500000000000000" pitchFamily="2" charset="0"/>
              </a:rPr>
              <a:t>MSP</a:t>
            </a:r>
            <a:r>
              <a:rPr lang="ja-JP" altLang="en-US" sz="1000" dirty="0">
                <a:cs typeface="Poppins" panose="00000500000000000000" pitchFamily="2" charset="0"/>
              </a:rPr>
              <a:t>）およびその顧客向けに、</a:t>
            </a:r>
            <a:r>
              <a:rPr lang="en-US" altLang="ja-JP" sz="1000" dirty="0" err="1">
                <a:cs typeface="Poppins" panose="00000500000000000000" pitchFamily="2" charset="0"/>
              </a:rPr>
              <a:t>Netgear</a:t>
            </a:r>
            <a:r>
              <a:rPr lang="ja-JP" altLang="en-US" sz="1000" dirty="0">
                <a:cs typeface="Poppins" panose="00000500000000000000" pitchFamily="2" charset="0"/>
              </a:rPr>
              <a:t>のサイバーセキュリティ製品群を強化するため、</a:t>
            </a:r>
            <a:r>
              <a:rPr lang="en-US" altLang="ja-JP" sz="1000" dirty="0" err="1">
                <a:cs typeface="Poppins" panose="00000500000000000000" pitchFamily="2" charset="0"/>
              </a:rPr>
              <a:t>Exium</a:t>
            </a:r>
            <a:r>
              <a:rPr lang="ja-JP" altLang="en-US" sz="1000" dirty="0">
                <a:cs typeface="Poppins" panose="00000500000000000000" pitchFamily="2" charset="0"/>
              </a:rPr>
              <a:t>の高度なセキュリティソリューションを同社のネットワーク製品群に統合する。</a:t>
            </a:r>
            <a:endParaRPr lang="en-IN" sz="1000" dirty="0">
              <a:cs typeface="Poppins" panose="00000500000000000000" pitchFamily="2" charset="0"/>
            </a:endParaRPr>
          </a:p>
        </p:txBody>
      </p:sp>
      <p:sp>
        <p:nvSpPr>
          <p:cNvPr id="60" name="TextBox 59">
            <a:extLst>
              <a:ext uri="{FF2B5EF4-FFF2-40B4-BE49-F238E27FC236}">
                <a16:creationId xmlns:a16="http://schemas.microsoft.com/office/drawing/2014/main" id="{7CE32F6E-3FAA-C8A8-4D5C-4AF8F885526D}"/>
              </a:ext>
            </a:extLst>
          </p:cNvPr>
          <p:cNvSpPr txBox="1"/>
          <p:nvPr/>
        </p:nvSpPr>
        <p:spPr>
          <a:xfrm>
            <a:off x="7274706" y="4751662"/>
            <a:ext cx="1981600" cy="1323439"/>
          </a:xfrm>
          <a:prstGeom prst="rect">
            <a:avLst/>
          </a:prstGeom>
          <a:solidFill>
            <a:schemeClr val="bg1">
              <a:lumMod val="85000"/>
            </a:schemeClr>
          </a:solidFill>
        </p:spPr>
        <p:txBody>
          <a:bodyPr wrap="square" rtlCol="0">
            <a:spAutoFit/>
          </a:bodyPr>
          <a:lstStyle/>
          <a:p>
            <a:r>
              <a:rPr lang="ja" sz="1000" b="1" dirty="0">
                <a:latin typeface="Poppins" panose="00000500000000000000" pitchFamily="2" charset="0"/>
                <a:cs typeface="Poppins" panose="00000500000000000000" pitchFamily="2" charset="0"/>
              </a:rPr>
              <a:t>理由:</a:t>
            </a:r>
          </a:p>
          <a:p>
            <a:r>
              <a:rPr lang="ja-JP" altLang="en-US" sz="1000" dirty="0">
                <a:cs typeface="Poppins" panose="00000500000000000000" pitchFamily="2" charset="0"/>
              </a:rPr>
              <a:t>この買収により、ミラエアセットはシェアカーンの確立されたブランド、顧客基盤、流通ネットワークを活用し、急成長するインドの小口投資市場における存在感を強化する。</a:t>
            </a:r>
            <a:endParaRPr lang="en-US" altLang="ja-JP" sz="1000" dirty="0">
              <a:cs typeface="Poppins" panose="00000500000000000000" pitchFamily="2" charset="0"/>
            </a:endParaRPr>
          </a:p>
          <a:p>
            <a:endParaRPr lang="en-IN" sz="1000" dirty="0">
              <a:cs typeface="Poppins" panose="00000500000000000000" pitchFamily="2" charset="0"/>
            </a:endParaRPr>
          </a:p>
        </p:txBody>
      </p:sp>
      <p:sp>
        <p:nvSpPr>
          <p:cNvPr id="61" name="TextBox 60">
            <a:extLst>
              <a:ext uri="{FF2B5EF4-FFF2-40B4-BE49-F238E27FC236}">
                <a16:creationId xmlns:a16="http://schemas.microsoft.com/office/drawing/2014/main" id="{77F39EF7-F6C1-F5EC-2EA6-5D8CAE2AC105}"/>
              </a:ext>
            </a:extLst>
          </p:cNvPr>
          <p:cNvSpPr txBox="1"/>
          <p:nvPr/>
        </p:nvSpPr>
        <p:spPr>
          <a:xfrm>
            <a:off x="9507664" y="4751662"/>
            <a:ext cx="1981600" cy="1323439"/>
          </a:xfrm>
          <a:prstGeom prst="rect">
            <a:avLst/>
          </a:prstGeom>
          <a:solidFill>
            <a:schemeClr val="bg1">
              <a:lumMod val="85000"/>
            </a:schemeClr>
          </a:solidFill>
        </p:spPr>
        <p:txBody>
          <a:bodyPr wrap="square" rtlCol="0">
            <a:spAutoFit/>
          </a:bodyPr>
          <a:lstStyle/>
          <a:p>
            <a:r>
              <a:rPr lang="ja" sz="1000" b="1">
                <a:latin typeface="Poppins" panose="00000500000000000000" pitchFamily="2" charset="0"/>
                <a:cs typeface="Poppins" panose="00000500000000000000" pitchFamily="2" charset="0"/>
              </a:rPr>
              <a:t>理由:</a:t>
            </a:r>
          </a:p>
          <a:p>
            <a:r>
              <a:rPr lang="ja" sz="1000">
                <a:cs typeface="Poppins" panose="00000500000000000000" pitchFamily="2" charset="0"/>
              </a:rPr>
              <a:t>同コンソーシアムは、ブランド価値と運航枠を活用して運航停止中の航空会社を復活させることを目標とし、IBCプロセスを通じてインドの航空部門への重要な外国投資となることを目指した。</a:t>
            </a:r>
            <a:endParaRPr lang="en-IN" sz="1000">
              <a:cs typeface="Poppins" panose="00000500000000000000" pitchFamily="2" charset="0"/>
            </a:endParaRPr>
          </a:p>
        </p:txBody>
      </p:sp>
      <p:sp>
        <p:nvSpPr>
          <p:cNvPr id="62" name="TextBox 61">
            <a:extLst>
              <a:ext uri="{FF2B5EF4-FFF2-40B4-BE49-F238E27FC236}">
                <a16:creationId xmlns:a16="http://schemas.microsoft.com/office/drawing/2014/main" id="{0EB3EA3C-D83C-0C8B-19F0-8EE91B0991F5}"/>
              </a:ext>
            </a:extLst>
          </p:cNvPr>
          <p:cNvSpPr txBox="1"/>
          <p:nvPr/>
        </p:nvSpPr>
        <p:spPr>
          <a:xfrm>
            <a:off x="589453" y="4033330"/>
            <a:ext cx="1579278" cy="400110"/>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ターゲットの所有権:</a:t>
            </a:r>
          </a:p>
          <a:p>
            <a:r>
              <a:rPr lang="ja" sz="1000">
                <a:cs typeface="Poppins" panose="00000500000000000000" pitchFamily="2" charset="0"/>
              </a:rPr>
              <a:t>ナレイン・カーティケヤン</a:t>
            </a:r>
          </a:p>
        </p:txBody>
      </p:sp>
      <p:sp>
        <p:nvSpPr>
          <p:cNvPr id="63" name="TextBox 62">
            <a:extLst>
              <a:ext uri="{FF2B5EF4-FFF2-40B4-BE49-F238E27FC236}">
                <a16:creationId xmlns:a16="http://schemas.microsoft.com/office/drawing/2014/main" id="{4D734B0E-5920-FEF3-5497-5886520D01C4}"/>
              </a:ext>
            </a:extLst>
          </p:cNvPr>
          <p:cNvSpPr txBox="1"/>
          <p:nvPr/>
        </p:nvSpPr>
        <p:spPr>
          <a:xfrm>
            <a:off x="2791712" y="4033330"/>
            <a:ext cx="1606530" cy="400110"/>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ターゲットの所有権:</a:t>
            </a:r>
          </a:p>
          <a:p>
            <a:endParaRPr lang="en-IN" sz="1000">
              <a:cs typeface="Poppins" panose="00000500000000000000" pitchFamily="2" charset="0"/>
            </a:endParaRPr>
          </a:p>
        </p:txBody>
      </p:sp>
      <p:sp>
        <p:nvSpPr>
          <p:cNvPr id="64" name="TextBox 63">
            <a:extLst>
              <a:ext uri="{FF2B5EF4-FFF2-40B4-BE49-F238E27FC236}">
                <a16:creationId xmlns:a16="http://schemas.microsoft.com/office/drawing/2014/main" id="{B2E4C2DB-B629-FCE8-53CD-149DD42A7289}"/>
              </a:ext>
            </a:extLst>
          </p:cNvPr>
          <p:cNvSpPr txBox="1"/>
          <p:nvPr/>
        </p:nvSpPr>
        <p:spPr>
          <a:xfrm>
            <a:off x="4993972" y="4033330"/>
            <a:ext cx="1606530" cy="400110"/>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ターゲットの所有権:</a:t>
            </a:r>
          </a:p>
          <a:p>
            <a:r>
              <a:rPr lang="ja" sz="1000">
                <a:cs typeface="Poppins" panose="00000500000000000000" pitchFamily="2" charset="0"/>
              </a:rPr>
              <a:t>ファルーク・カーン</a:t>
            </a:r>
          </a:p>
        </p:txBody>
      </p:sp>
      <p:sp>
        <p:nvSpPr>
          <p:cNvPr id="65" name="TextBox 64">
            <a:extLst>
              <a:ext uri="{FF2B5EF4-FFF2-40B4-BE49-F238E27FC236}">
                <a16:creationId xmlns:a16="http://schemas.microsoft.com/office/drawing/2014/main" id="{DA366522-CC02-0863-C6D5-D510198301CD}"/>
              </a:ext>
            </a:extLst>
          </p:cNvPr>
          <p:cNvSpPr txBox="1"/>
          <p:nvPr/>
        </p:nvSpPr>
        <p:spPr>
          <a:xfrm>
            <a:off x="7164640" y="4033330"/>
            <a:ext cx="1606530" cy="553998"/>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ターゲットの所有権:</a:t>
            </a:r>
          </a:p>
          <a:p>
            <a:r>
              <a:rPr lang="ja" sz="1000">
                <a:latin typeface="Poppins" panose="00000500000000000000" pitchFamily="2" charset="0"/>
                <a:cs typeface="Poppins" panose="00000500000000000000" pitchFamily="2" charset="0"/>
              </a:rPr>
              <a:t>上場企業</a:t>
            </a:r>
          </a:p>
          <a:p>
            <a:endParaRPr lang="en-IN" sz="1000">
              <a:cs typeface="Poppins" panose="00000500000000000000" pitchFamily="2" charset="0"/>
            </a:endParaRPr>
          </a:p>
        </p:txBody>
      </p:sp>
      <p:sp>
        <p:nvSpPr>
          <p:cNvPr id="66" name="TextBox 65">
            <a:extLst>
              <a:ext uri="{FF2B5EF4-FFF2-40B4-BE49-F238E27FC236}">
                <a16:creationId xmlns:a16="http://schemas.microsoft.com/office/drawing/2014/main" id="{860D893D-995B-A261-128A-6D70FFB5D648}"/>
              </a:ext>
            </a:extLst>
          </p:cNvPr>
          <p:cNvSpPr txBox="1"/>
          <p:nvPr/>
        </p:nvSpPr>
        <p:spPr>
          <a:xfrm>
            <a:off x="9397598" y="4033330"/>
            <a:ext cx="1606530" cy="400110"/>
          </a:xfrm>
          <a:prstGeom prst="rect">
            <a:avLst/>
          </a:prstGeom>
          <a:noFill/>
        </p:spPr>
        <p:txBody>
          <a:bodyPr wrap="none" rtlCol="0">
            <a:spAutoFit/>
          </a:bodyPr>
          <a:lstStyle/>
          <a:p>
            <a:r>
              <a:rPr lang="ja" sz="1000" b="1">
                <a:latin typeface="Poppins" panose="00000500000000000000" pitchFamily="2" charset="0"/>
                <a:cs typeface="Poppins" panose="00000500000000000000" pitchFamily="2" charset="0"/>
              </a:rPr>
              <a:t>ターゲットの所有権:</a:t>
            </a:r>
          </a:p>
          <a:p>
            <a:r>
              <a:rPr lang="ja" sz="1000">
                <a:cs typeface="Poppins" panose="00000500000000000000" pitchFamily="2" charset="0"/>
              </a:rPr>
              <a:t>ナレシュ・ゴヤル</a:t>
            </a:r>
          </a:p>
        </p:txBody>
      </p:sp>
      <p:pic>
        <p:nvPicPr>
          <p:cNvPr id="67" name="Picture 66">
            <a:extLst>
              <a:ext uri="{FF2B5EF4-FFF2-40B4-BE49-F238E27FC236}">
                <a16:creationId xmlns:a16="http://schemas.microsoft.com/office/drawing/2014/main" id="{297FA53B-9F46-5266-3CA2-3A796C63210C}"/>
              </a:ext>
            </a:extLst>
          </p:cNvPr>
          <p:cNvPicPr>
            <a:picLocks noChangeAspect="1"/>
          </p:cNvPicPr>
          <p:nvPr/>
        </p:nvPicPr>
        <p:blipFill>
          <a:blip r:embed="rId4"/>
          <a:stretch>
            <a:fillRect/>
          </a:stretch>
        </p:blipFill>
        <p:spPr>
          <a:xfrm>
            <a:off x="3380711" y="2863601"/>
            <a:ext cx="813797" cy="666197"/>
          </a:xfrm>
          <a:prstGeom prst="rect">
            <a:avLst/>
          </a:prstGeom>
        </p:spPr>
      </p:pic>
      <p:pic>
        <p:nvPicPr>
          <p:cNvPr id="68" name="Picture 67">
            <a:extLst>
              <a:ext uri="{FF2B5EF4-FFF2-40B4-BE49-F238E27FC236}">
                <a16:creationId xmlns:a16="http://schemas.microsoft.com/office/drawing/2014/main" id="{3AAEA03F-7108-1BD2-F86D-D23F1E138404}"/>
              </a:ext>
            </a:extLst>
          </p:cNvPr>
          <p:cNvPicPr>
            <a:picLocks noChangeAspect="1"/>
          </p:cNvPicPr>
          <p:nvPr/>
        </p:nvPicPr>
        <p:blipFill>
          <a:blip r:embed="rId5"/>
          <a:stretch>
            <a:fillRect/>
          </a:stretch>
        </p:blipFill>
        <p:spPr>
          <a:xfrm>
            <a:off x="3270653" y="2205333"/>
            <a:ext cx="1207442" cy="367264"/>
          </a:xfrm>
          <a:prstGeom prst="rect">
            <a:avLst/>
          </a:prstGeom>
        </p:spPr>
      </p:pic>
      <p:pic>
        <p:nvPicPr>
          <p:cNvPr id="69" name="Picture 68">
            <a:extLst>
              <a:ext uri="{FF2B5EF4-FFF2-40B4-BE49-F238E27FC236}">
                <a16:creationId xmlns:a16="http://schemas.microsoft.com/office/drawing/2014/main" id="{B405ECAF-C9C2-FEED-1144-DE328440D0FB}"/>
              </a:ext>
            </a:extLst>
          </p:cNvPr>
          <p:cNvPicPr>
            <a:picLocks noChangeAspect="1"/>
          </p:cNvPicPr>
          <p:nvPr/>
        </p:nvPicPr>
        <p:blipFill>
          <a:blip r:embed="rId6"/>
          <a:stretch>
            <a:fillRect/>
          </a:stretch>
        </p:blipFill>
        <p:spPr>
          <a:xfrm>
            <a:off x="3176902" y="4378453"/>
            <a:ext cx="1457983" cy="220317"/>
          </a:xfrm>
          <a:prstGeom prst="rect">
            <a:avLst/>
          </a:prstGeom>
        </p:spPr>
      </p:pic>
      <p:pic>
        <p:nvPicPr>
          <p:cNvPr id="70" name="Picture 69">
            <a:extLst>
              <a:ext uri="{FF2B5EF4-FFF2-40B4-BE49-F238E27FC236}">
                <a16:creationId xmlns:a16="http://schemas.microsoft.com/office/drawing/2014/main" id="{58F82D63-C17E-1140-1971-A1FC5BD0B6F1}"/>
              </a:ext>
            </a:extLst>
          </p:cNvPr>
          <p:cNvPicPr>
            <a:picLocks noChangeAspect="1"/>
          </p:cNvPicPr>
          <p:nvPr/>
        </p:nvPicPr>
        <p:blipFill>
          <a:blip r:embed="rId7"/>
          <a:srcRect l="16269" t="37863" r="16150" b="38437"/>
          <a:stretch>
            <a:fillRect/>
          </a:stretch>
        </p:blipFill>
        <p:spPr>
          <a:xfrm>
            <a:off x="5316059" y="2168541"/>
            <a:ext cx="1569541" cy="310147"/>
          </a:xfrm>
          <a:prstGeom prst="rect">
            <a:avLst/>
          </a:prstGeom>
        </p:spPr>
      </p:pic>
      <p:pic>
        <p:nvPicPr>
          <p:cNvPr id="71" name="Picture 70">
            <a:extLst>
              <a:ext uri="{FF2B5EF4-FFF2-40B4-BE49-F238E27FC236}">
                <a16:creationId xmlns:a16="http://schemas.microsoft.com/office/drawing/2014/main" id="{02592499-95EC-E5CD-32EE-F5684B569FA2}"/>
              </a:ext>
            </a:extLst>
          </p:cNvPr>
          <p:cNvPicPr>
            <a:picLocks noChangeAspect="1"/>
          </p:cNvPicPr>
          <p:nvPr/>
        </p:nvPicPr>
        <p:blipFill>
          <a:blip r:embed="rId8"/>
          <a:srcRect l="9000" t="23122" r="9289" b="22966"/>
          <a:stretch>
            <a:fillRect/>
          </a:stretch>
        </p:blipFill>
        <p:spPr>
          <a:xfrm>
            <a:off x="5491521" y="3011548"/>
            <a:ext cx="1214756" cy="320596"/>
          </a:xfrm>
          <a:prstGeom prst="rect">
            <a:avLst/>
          </a:prstGeom>
        </p:spPr>
      </p:pic>
      <p:pic>
        <p:nvPicPr>
          <p:cNvPr id="72" name="Picture 71">
            <a:extLst>
              <a:ext uri="{FF2B5EF4-FFF2-40B4-BE49-F238E27FC236}">
                <a16:creationId xmlns:a16="http://schemas.microsoft.com/office/drawing/2014/main" id="{2AFCF23D-BCAB-5A89-A498-6AE33FE51299}"/>
              </a:ext>
            </a:extLst>
          </p:cNvPr>
          <p:cNvPicPr>
            <a:picLocks noChangeAspect="1"/>
          </p:cNvPicPr>
          <p:nvPr/>
        </p:nvPicPr>
        <p:blipFill>
          <a:blip r:embed="rId9"/>
          <a:stretch>
            <a:fillRect/>
          </a:stretch>
        </p:blipFill>
        <p:spPr>
          <a:xfrm>
            <a:off x="7479589" y="2174545"/>
            <a:ext cx="1571466" cy="371606"/>
          </a:xfrm>
          <a:prstGeom prst="rect">
            <a:avLst/>
          </a:prstGeom>
        </p:spPr>
      </p:pic>
      <p:pic>
        <p:nvPicPr>
          <p:cNvPr id="73" name="Picture 72">
            <a:extLst>
              <a:ext uri="{FF2B5EF4-FFF2-40B4-BE49-F238E27FC236}">
                <a16:creationId xmlns:a16="http://schemas.microsoft.com/office/drawing/2014/main" id="{D61283F7-9D0A-32E4-D200-5360E7E0F801}"/>
              </a:ext>
            </a:extLst>
          </p:cNvPr>
          <p:cNvPicPr>
            <a:picLocks noChangeAspect="1"/>
          </p:cNvPicPr>
          <p:nvPr/>
        </p:nvPicPr>
        <p:blipFill>
          <a:blip r:embed="rId10"/>
          <a:srcRect b="36646"/>
          <a:stretch>
            <a:fillRect/>
          </a:stretch>
        </p:blipFill>
        <p:spPr>
          <a:xfrm>
            <a:off x="7330039" y="2991909"/>
            <a:ext cx="1888136" cy="335808"/>
          </a:xfrm>
          <a:prstGeom prst="rect">
            <a:avLst/>
          </a:prstGeom>
        </p:spPr>
      </p:pic>
      <p:sp>
        <p:nvSpPr>
          <p:cNvPr id="74" name="TextBox 151">
            <a:extLst>
              <a:ext uri="{FF2B5EF4-FFF2-40B4-BE49-F238E27FC236}">
                <a16:creationId xmlns:a16="http://schemas.microsoft.com/office/drawing/2014/main" id="{79DBFBC9-2FDE-C920-5840-FEE7C74890F2}"/>
              </a:ext>
            </a:extLst>
          </p:cNvPr>
          <p:cNvSpPr txBox="1"/>
          <p:nvPr/>
        </p:nvSpPr>
        <p:spPr>
          <a:xfrm>
            <a:off x="4003154" y="6153938"/>
            <a:ext cx="4113623"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 T&amp;A Analysis、企業プレスリリース</a:t>
            </a:r>
          </a:p>
        </p:txBody>
      </p:sp>
      <p:pic>
        <p:nvPicPr>
          <p:cNvPr id="75" name="Picture 74">
            <a:extLst>
              <a:ext uri="{FF2B5EF4-FFF2-40B4-BE49-F238E27FC236}">
                <a16:creationId xmlns:a16="http://schemas.microsoft.com/office/drawing/2014/main" id="{49B0624D-956F-8B0B-8E99-72522E52BBD1}"/>
              </a:ext>
            </a:extLst>
          </p:cNvPr>
          <p:cNvPicPr>
            <a:picLocks noChangeAspect="1"/>
          </p:cNvPicPr>
          <p:nvPr/>
        </p:nvPicPr>
        <p:blipFill>
          <a:blip r:embed="rId11"/>
          <a:stretch>
            <a:fillRect/>
          </a:stretch>
        </p:blipFill>
        <p:spPr>
          <a:xfrm>
            <a:off x="10327765" y="4423815"/>
            <a:ext cx="613924" cy="249407"/>
          </a:xfrm>
          <a:prstGeom prst="rect">
            <a:avLst/>
          </a:prstGeom>
        </p:spPr>
      </p:pic>
      <p:pic>
        <p:nvPicPr>
          <p:cNvPr id="76" name="Picture 75">
            <a:extLst>
              <a:ext uri="{FF2B5EF4-FFF2-40B4-BE49-F238E27FC236}">
                <a16:creationId xmlns:a16="http://schemas.microsoft.com/office/drawing/2014/main" id="{10E16007-144D-5466-06DE-DE3235EFFEB5}"/>
              </a:ext>
            </a:extLst>
          </p:cNvPr>
          <p:cNvPicPr>
            <a:picLocks noChangeAspect="1"/>
          </p:cNvPicPr>
          <p:nvPr/>
        </p:nvPicPr>
        <p:blipFill>
          <a:blip r:embed="rId12"/>
          <a:stretch>
            <a:fillRect/>
          </a:stretch>
        </p:blipFill>
        <p:spPr>
          <a:xfrm>
            <a:off x="9485940" y="4412012"/>
            <a:ext cx="672376" cy="238746"/>
          </a:xfrm>
          <a:prstGeom prst="rect">
            <a:avLst/>
          </a:prstGeom>
        </p:spPr>
      </p:pic>
      <p:pic>
        <p:nvPicPr>
          <p:cNvPr id="77" name="Picture 76">
            <a:extLst>
              <a:ext uri="{FF2B5EF4-FFF2-40B4-BE49-F238E27FC236}">
                <a16:creationId xmlns:a16="http://schemas.microsoft.com/office/drawing/2014/main" id="{EEA1AF1D-F868-91FC-B740-03F82F6EAFAF}"/>
              </a:ext>
            </a:extLst>
          </p:cNvPr>
          <p:cNvPicPr>
            <a:picLocks noChangeAspect="1"/>
          </p:cNvPicPr>
          <p:nvPr/>
        </p:nvPicPr>
        <p:blipFill>
          <a:blip r:embed="rId13">
            <a:clrChange>
              <a:clrFrom>
                <a:srgbClr val="FFFFFF"/>
              </a:clrFrom>
              <a:clrTo>
                <a:srgbClr val="FFFFFF">
                  <a:alpha val="0"/>
                </a:srgbClr>
              </a:clrTo>
            </a:clrChange>
          </a:blip>
          <a:srcRect l="13255" t="31900" r="14108" b="32077"/>
          <a:stretch>
            <a:fillRect/>
          </a:stretch>
        </p:blipFill>
        <p:spPr>
          <a:xfrm>
            <a:off x="10498727" y="2136603"/>
            <a:ext cx="941234" cy="466799"/>
          </a:xfrm>
          <a:prstGeom prst="rect">
            <a:avLst/>
          </a:prstGeom>
        </p:spPr>
      </p:pic>
      <p:pic>
        <p:nvPicPr>
          <p:cNvPr id="78" name="Picture 77">
            <a:extLst>
              <a:ext uri="{FF2B5EF4-FFF2-40B4-BE49-F238E27FC236}">
                <a16:creationId xmlns:a16="http://schemas.microsoft.com/office/drawing/2014/main" id="{BEA4BD9C-AD12-D8D5-E191-CE0069575BAA}"/>
              </a:ext>
            </a:extLst>
          </p:cNvPr>
          <p:cNvPicPr>
            <a:picLocks noChangeAspect="1"/>
          </p:cNvPicPr>
          <p:nvPr/>
        </p:nvPicPr>
        <p:blipFill>
          <a:blip r:embed="rId14"/>
          <a:stretch>
            <a:fillRect/>
          </a:stretch>
        </p:blipFill>
        <p:spPr>
          <a:xfrm>
            <a:off x="9513052" y="3032032"/>
            <a:ext cx="2044197" cy="350111"/>
          </a:xfrm>
          <a:prstGeom prst="rect">
            <a:avLst/>
          </a:prstGeom>
        </p:spPr>
      </p:pic>
      <p:sp>
        <p:nvSpPr>
          <p:cNvPr id="7" name="Slide Number Placeholder 6">
            <a:extLst>
              <a:ext uri="{FF2B5EF4-FFF2-40B4-BE49-F238E27FC236}">
                <a16:creationId xmlns:a16="http://schemas.microsoft.com/office/drawing/2014/main" id="{02FD05CE-306A-5634-DC7F-1E40DF8CB009}"/>
              </a:ext>
            </a:extLst>
          </p:cNvPr>
          <p:cNvSpPr>
            <a:spLocks noGrp="1"/>
          </p:cNvSpPr>
          <p:nvPr>
            <p:ph type="sldNum" sz="quarter" idx="12"/>
          </p:nvPr>
        </p:nvSpPr>
        <p:spPr/>
        <p:txBody>
          <a:bodyPr/>
          <a:lstStyle/>
          <a:p>
            <a:fld id="{F57510DD-BC01-452C-839D-799B49A94BF7}" type="slidenum">
              <a:rPr lang="en-IN" smtClean="0"/>
              <a:t>8</a:t>
            </a:fld>
            <a:endParaRPr lang="en-IN"/>
          </a:p>
        </p:txBody>
      </p:sp>
    </p:spTree>
    <p:extLst>
      <p:ext uri="{BB962C8B-B14F-4D97-AF65-F5344CB8AC3E}">
        <p14:creationId xmlns:p14="http://schemas.microsoft.com/office/powerpoint/2010/main" val="200981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5E1AB38C-E978-8B98-C9EE-66E22AA4BAB1}"/>
              </a:ext>
            </a:extLst>
          </p:cNvPr>
          <p:cNvSpPr txBox="1">
            <a:spLocks/>
          </p:cNvSpPr>
          <p:nvPr/>
        </p:nvSpPr>
        <p:spPr>
          <a:xfrm>
            <a:off x="1617044" y="264004"/>
            <a:ext cx="8518358" cy="292259"/>
          </a:xfrm>
          <a:prstGeom prst="rect">
            <a:avLst/>
          </a:prstGeom>
        </p:spPr>
        <p:txBody>
          <a:bodyPr vert="horz" wrap="square" lIns="0" tIns="12700" rIns="0" bIns="0" rtlCol="0">
            <a:spAutoFit/>
          </a:bodyPr>
          <a:lstStyle>
            <a:lvl1pPr algn="l" defTabSz="1218926" rtl="0" eaLnBrk="1" latinLnBrk="0" hangingPunct="1">
              <a:lnSpc>
                <a:spcPct val="90000"/>
              </a:lnSpc>
              <a:spcBef>
                <a:spcPct val="0"/>
              </a:spcBef>
              <a:buNone/>
              <a:defRPr sz="2400" b="1" kern="1200" cap="none" baseline="0">
                <a:solidFill>
                  <a:schemeClr val="tx2"/>
                </a:solidFill>
                <a:latin typeface="+mj-lt"/>
                <a:ea typeface="+mj-ea"/>
                <a:cs typeface="+mj-cs"/>
              </a:defRPr>
            </a:lvl1pPr>
          </a:lstStyle>
          <a:p>
            <a:pPr marL="0" marR="0" lvl="0" indent="0" algn="ctr" defTabSz="1218926" rtl="0" eaLnBrk="1" fontAlgn="auto" latinLnBrk="0" hangingPunct="1">
              <a:lnSpc>
                <a:spcPct val="90000"/>
              </a:lnSpc>
              <a:spcBef>
                <a:spcPct val="0"/>
              </a:spcBef>
              <a:spcAft>
                <a:spcPts val="0"/>
              </a:spcAft>
              <a:buClrTx/>
              <a:buSzTx/>
              <a:buFontTx/>
              <a:buNone/>
              <a:tabLst/>
              <a:defRPr/>
            </a:pPr>
            <a:r>
              <a:rPr kumimoji="0" lang="ja" sz="2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参入経路：グローバル企業買収者にとってのインド企業の</a:t>
            </a:r>
            <a:r>
              <a:rPr kumimoji="0" lang="ja-JP" altLang="en-US" sz="2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おも</a:t>
            </a:r>
            <a:r>
              <a:rPr kumimoji="0" lang="ja" sz="2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なターゲット</a:t>
            </a:r>
          </a:p>
        </p:txBody>
      </p:sp>
      <p:sp>
        <p:nvSpPr>
          <p:cNvPr id="3" name="Text Placeholder 3">
            <a:extLst>
              <a:ext uri="{FF2B5EF4-FFF2-40B4-BE49-F238E27FC236}">
                <a16:creationId xmlns:a16="http://schemas.microsoft.com/office/drawing/2014/main" id="{A88CB7A8-3064-59FA-4101-73C2688707A8}"/>
              </a:ext>
            </a:extLst>
          </p:cNvPr>
          <p:cNvSpPr txBox="1">
            <a:spLocks/>
          </p:cNvSpPr>
          <p:nvPr/>
        </p:nvSpPr>
        <p:spPr>
          <a:xfrm>
            <a:off x="278042" y="752105"/>
            <a:ext cx="11398021" cy="377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インドは、家族経営の中堅企業からテクノロジーのスケールアップ企業、不良資産に至るまで、</a:t>
            </a:r>
            <a:endParaRPr lang="en-US" altLang="ja" sz="1800" b="1" i="1" dirty="0">
              <a:solidFill>
                <a:srgbClr val="C8252C"/>
              </a:solidFill>
              <a:latin typeface="Poppins" panose="00000500000000000000" pitchFamily="2" charset="0"/>
              <a:cs typeface="Poppins" panose="00000500000000000000" pitchFamily="2" charset="0"/>
            </a:endParaRPr>
          </a:p>
          <a:p>
            <a:pPr marL="0" indent="0" algn="ctr">
              <a:lnSpc>
                <a:spcPct val="100000"/>
              </a:lnSpc>
              <a:spcBef>
                <a:spcPts val="0"/>
              </a:spcBef>
              <a:buNone/>
            </a:pPr>
            <a:r>
              <a:rPr lang="ja" sz="1800" b="1" i="1" dirty="0">
                <a:solidFill>
                  <a:srgbClr val="C8252C"/>
                </a:solidFill>
                <a:latin typeface="Poppins" panose="00000500000000000000" pitchFamily="2" charset="0"/>
                <a:cs typeface="Poppins" panose="00000500000000000000" pitchFamily="2" charset="0"/>
              </a:rPr>
              <a:t>多様な買収対象を提供しており、それぞれが独自の戦略的参入機会を提供している</a:t>
            </a:r>
            <a:endParaRPr lang="en-GB" sz="1800" b="1" i="1" dirty="0">
              <a:solidFill>
                <a:srgbClr val="C8252C"/>
              </a:solidFill>
              <a:latin typeface="Poppins" panose="00000500000000000000" pitchFamily="2" charset="0"/>
              <a:cs typeface="Poppins" panose="00000500000000000000" pitchFamily="2" charset="0"/>
            </a:endParaRPr>
          </a:p>
        </p:txBody>
      </p:sp>
      <p:sp>
        <p:nvSpPr>
          <p:cNvPr id="8" name="Text Placeholder 3">
            <a:extLst>
              <a:ext uri="{FF2B5EF4-FFF2-40B4-BE49-F238E27FC236}">
                <a16:creationId xmlns:a16="http://schemas.microsoft.com/office/drawing/2014/main" id="{D6E9E06A-506B-5460-3F24-C12859F798CB}"/>
              </a:ext>
            </a:extLst>
          </p:cNvPr>
          <p:cNvSpPr txBox="1">
            <a:spLocks/>
          </p:cNvSpPr>
          <p:nvPr/>
        </p:nvSpPr>
        <p:spPr>
          <a:xfrm>
            <a:off x="3325233" y="4457422"/>
            <a:ext cx="5469467" cy="331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インバウンドM&amp;A取引、戦略的 vs PE（10億米ドル）</a:t>
            </a:r>
          </a:p>
        </p:txBody>
      </p:sp>
      <p:sp>
        <p:nvSpPr>
          <p:cNvPr id="9" name="TextBox 151">
            <a:extLst>
              <a:ext uri="{FF2B5EF4-FFF2-40B4-BE49-F238E27FC236}">
                <a16:creationId xmlns:a16="http://schemas.microsoft.com/office/drawing/2014/main" id="{90385295-F7ED-C5C9-CF31-10F34E8F36E0}"/>
              </a:ext>
            </a:extLst>
          </p:cNvPr>
          <p:cNvSpPr txBox="1"/>
          <p:nvPr/>
        </p:nvSpPr>
        <p:spPr>
          <a:xfrm>
            <a:off x="4003154" y="6088163"/>
            <a:ext cx="4113623" cy="21544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ja" sz="800" i="1">
                <a:latin typeface="Aptos" panose="020B0004020202020204" pitchFamily="34" charset="0"/>
                <a:cs typeface="Poppins" panose="00000500000000000000" pitchFamily="2" charset="0"/>
              </a:rPr>
              <a:t>出典：インドブリーフィング – 2024</a:t>
            </a:r>
          </a:p>
        </p:txBody>
      </p:sp>
      <p:sp>
        <p:nvSpPr>
          <p:cNvPr id="20" name="Text Placeholder 3">
            <a:extLst>
              <a:ext uri="{FF2B5EF4-FFF2-40B4-BE49-F238E27FC236}">
                <a16:creationId xmlns:a16="http://schemas.microsoft.com/office/drawing/2014/main" id="{4F8E163E-D90F-D99D-F41A-599D326A2B0F}"/>
              </a:ext>
            </a:extLst>
          </p:cNvPr>
          <p:cNvSpPr txBox="1">
            <a:spLocks/>
          </p:cNvSpPr>
          <p:nvPr/>
        </p:nvSpPr>
        <p:spPr>
          <a:xfrm>
            <a:off x="669507" y="1471254"/>
            <a:ext cx="2012509" cy="371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プロモーター主導の企業</a:t>
            </a:r>
          </a:p>
        </p:txBody>
      </p:sp>
      <p:sp>
        <p:nvSpPr>
          <p:cNvPr id="21" name="Text Placeholder 3">
            <a:extLst>
              <a:ext uri="{FF2B5EF4-FFF2-40B4-BE49-F238E27FC236}">
                <a16:creationId xmlns:a16="http://schemas.microsoft.com/office/drawing/2014/main" id="{50DB0BB6-025B-6D72-4C9F-ED37BB63CF41}"/>
              </a:ext>
            </a:extLst>
          </p:cNvPr>
          <p:cNvSpPr txBox="1">
            <a:spLocks/>
          </p:cNvSpPr>
          <p:nvPr/>
        </p:nvSpPr>
        <p:spPr>
          <a:xfrm>
            <a:off x="2906117" y="1471254"/>
            <a:ext cx="2036154" cy="371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PE所有プラットフォーム</a:t>
            </a:r>
          </a:p>
        </p:txBody>
      </p:sp>
      <p:sp>
        <p:nvSpPr>
          <p:cNvPr id="22" name="Text Placeholder 3">
            <a:extLst>
              <a:ext uri="{FF2B5EF4-FFF2-40B4-BE49-F238E27FC236}">
                <a16:creationId xmlns:a16="http://schemas.microsoft.com/office/drawing/2014/main" id="{0B9E1AC5-BC42-5A22-235B-CA091A6522CF}"/>
              </a:ext>
            </a:extLst>
          </p:cNvPr>
          <p:cNvSpPr txBox="1">
            <a:spLocks/>
          </p:cNvSpPr>
          <p:nvPr/>
        </p:nvSpPr>
        <p:spPr>
          <a:xfrm>
            <a:off x="5055132" y="1471254"/>
            <a:ext cx="2036154" cy="371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スタートアップ</a:t>
            </a:r>
          </a:p>
        </p:txBody>
      </p:sp>
      <p:sp>
        <p:nvSpPr>
          <p:cNvPr id="23" name="Text Placeholder 3">
            <a:extLst>
              <a:ext uri="{FF2B5EF4-FFF2-40B4-BE49-F238E27FC236}">
                <a16:creationId xmlns:a16="http://schemas.microsoft.com/office/drawing/2014/main" id="{32A48821-3A2D-BC0E-375C-15E66B72B13F}"/>
              </a:ext>
            </a:extLst>
          </p:cNvPr>
          <p:cNvSpPr txBox="1">
            <a:spLocks/>
          </p:cNvSpPr>
          <p:nvPr/>
        </p:nvSpPr>
        <p:spPr>
          <a:xfrm>
            <a:off x="7275115" y="1471254"/>
            <a:ext cx="2044058" cy="371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上場企業</a:t>
            </a:r>
          </a:p>
        </p:txBody>
      </p:sp>
      <p:sp>
        <p:nvSpPr>
          <p:cNvPr id="24" name="Text Placeholder 3">
            <a:extLst>
              <a:ext uri="{FF2B5EF4-FFF2-40B4-BE49-F238E27FC236}">
                <a16:creationId xmlns:a16="http://schemas.microsoft.com/office/drawing/2014/main" id="{D6E78BD6-F526-FA92-363B-0177B5587F2B}"/>
              </a:ext>
            </a:extLst>
          </p:cNvPr>
          <p:cNvSpPr txBox="1">
            <a:spLocks/>
          </p:cNvSpPr>
          <p:nvPr/>
        </p:nvSpPr>
        <p:spPr>
          <a:xfrm>
            <a:off x="9369975" y="1471254"/>
            <a:ext cx="2193841" cy="4234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ja" sz="1200" b="1">
                <a:solidFill>
                  <a:srgbClr val="000000"/>
                </a:solidFill>
                <a:latin typeface="Poppins" panose="00000500000000000000" pitchFamily="2" charset="0"/>
                <a:cs typeface="Poppins" panose="00000500000000000000" pitchFamily="2" charset="0"/>
              </a:rPr>
              <a:t>IBC経由の不良資産</a:t>
            </a:r>
          </a:p>
        </p:txBody>
      </p:sp>
      <p:sp>
        <p:nvSpPr>
          <p:cNvPr id="25" name="TextBox 24">
            <a:extLst>
              <a:ext uri="{FF2B5EF4-FFF2-40B4-BE49-F238E27FC236}">
                <a16:creationId xmlns:a16="http://schemas.microsoft.com/office/drawing/2014/main" id="{5C122394-355B-7998-7860-AC50124D3EBD}"/>
              </a:ext>
            </a:extLst>
          </p:cNvPr>
          <p:cNvSpPr txBox="1"/>
          <p:nvPr/>
        </p:nvSpPr>
        <p:spPr>
          <a:xfrm>
            <a:off x="669507" y="2220141"/>
            <a:ext cx="2044063" cy="553998"/>
          </a:xfrm>
          <a:prstGeom prst="rect">
            <a:avLst/>
          </a:prstGeom>
          <a:solidFill>
            <a:srgbClr val="FFEEB7"/>
          </a:solidFill>
        </p:spPr>
        <p:txBody>
          <a:bodyPr wrap="square" rtlCol="0">
            <a:spAutoFit/>
          </a:bodyPr>
          <a:lstStyle/>
          <a:p>
            <a:r>
              <a:rPr lang="ja" sz="1000" dirty="0"/>
              <a:t>製造業、サービス業、伝統的産業にわたる非公開で、多くの場合は家族経営の中規模企業</a:t>
            </a:r>
            <a:endParaRPr lang="en-IN" sz="1000" dirty="0"/>
          </a:p>
        </p:txBody>
      </p:sp>
      <p:sp>
        <p:nvSpPr>
          <p:cNvPr id="26" name="TextBox 25">
            <a:extLst>
              <a:ext uri="{FF2B5EF4-FFF2-40B4-BE49-F238E27FC236}">
                <a16:creationId xmlns:a16="http://schemas.microsoft.com/office/drawing/2014/main" id="{78004458-7535-62E3-1402-A75FC27953D8}"/>
              </a:ext>
            </a:extLst>
          </p:cNvPr>
          <p:cNvSpPr txBox="1"/>
          <p:nvPr/>
        </p:nvSpPr>
        <p:spPr>
          <a:xfrm>
            <a:off x="2898208" y="2220141"/>
            <a:ext cx="2044063" cy="707886"/>
          </a:xfrm>
          <a:prstGeom prst="rect">
            <a:avLst/>
          </a:prstGeom>
          <a:solidFill>
            <a:srgbClr val="FFEEB7"/>
          </a:solidFill>
        </p:spPr>
        <p:txBody>
          <a:bodyPr wrap="square" rtlCol="0">
            <a:spAutoFit/>
          </a:bodyPr>
          <a:lstStyle/>
          <a:p>
            <a:r>
              <a:rPr lang="ja" sz="1000" dirty="0"/>
              <a:t>プライベートエクイティの支援を受けた大規模な企業で、多くの場合、買収による拡大や統合の立場にあ</a:t>
            </a:r>
            <a:r>
              <a:rPr lang="ja-JP" altLang="en-US" sz="1000" dirty="0"/>
              <a:t>る</a:t>
            </a:r>
            <a:endParaRPr lang="en-IN" sz="1000" dirty="0"/>
          </a:p>
        </p:txBody>
      </p:sp>
      <p:sp>
        <p:nvSpPr>
          <p:cNvPr id="27" name="TextBox 26">
            <a:extLst>
              <a:ext uri="{FF2B5EF4-FFF2-40B4-BE49-F238E27FC236}">
                <a16:creationId xmlns:a16="http://schemas.microsoft.com/office/drawing/2014/main" id="{311CB711-8E91-7F96-4477-DACB7616E817}"/>
              </a:ext>
            </a:extLst>
          </p:cNvPr>
          <p:cNvSpPr txBox="1"/>
          <p:nvPr/>
        </p:nvSpPr>
        <p:spPr>
          <a:xfrm>
            <a:off x="5055132" y="2220141"/>
            <a:ext cx="2044063" cy="707886"/>
          </a:xfrm>
          <a:prstGeom prst="rect">
            <a:avLst/>
          </a:prstGeom>
          <a:solidFill>
            <a:srgbClr val="FFEEB7"/>
          </a:solidFill>
        </p:spPr>
        <p:txBody>
          <a:bodyPr wrap="square" rtlCol="0">
            <a:noAutofit/>
          </a:bodyPr>
          <a:lstStyle/>
          <a:p>
            <a:r>
              <a:rPr lang="ja" sz="1000" dirty="0"/>
              <a:t>テクノロジー、デジタルヘルス、フィンテック、SaaS 分野の急成長企業。多くの場合、VC やエンジェル投資家の資金提供を受けてい</a:t>
            </a:r>
            <a:r>
              <a:rPr lang="ja-JP" altLang="en-US" sz="1000" dirty="0"/>
              <a:t>る</a:t>
            </a:r>
            <a:endParaRPr lang="en-IN" sz="1000" dirty="0"/>
          </a:p>
        </p:txBody>
      </p:sp>
      <p:sp>
        <p:nvSpPr>
          <p:cNvPr id="28" name="TextBox 27">
            <a:extLst>
              <a:ext uri="{FF2B5EF4-FFF2-40B4-BE49-F238E27FC236}">
                <a16:creationId xmlns:a16="http://schemas.microsoft.com/office/drawing/2014/main" id="{2845765A-D69B-585C-D599-582EABE62F8E}"/>
              </a:ext>
            </a:extLst>
          </p:cNvPr>
          <p:cNvSpPr txBox="1"/>
          <p:nvPr/>
        </p:nvSpPr>
        <p:spPr>
          <a:xfrm>
            <a:off x="7275115" y="2220141"/>
            <a:ext cx="2044063" cy="707886"/>
          </a:xfrm>
          <a:prstGeom prst="rect">
            <a:avLst/>
          </a:prstGeom>
          <a:solidFill>
            <a:srgbClr val="FFEEB7"/>
          </a:solidFill>
        </p:spPr>
        <p:txBody>
          <a:bodyPr wrap="square" rtlCol="0">
            <a:spAutoFit/>
          </a:bodyPr>
          <a:lstStyle/>
          <a:p>
            <a:r>
              <a:rPr lang="ja" sz="1000" dirty="0"/>
              <a:t>インドの証券取引所に上場している企業で、公開オファーまたは戦略的な株式購入を通じてアクセスでき</a:t>
            </a:r>
            <a:r>
              <a:rPr lang="ja-JP" altLang="en-US" sz="1000" dirty="0"/>
              <a:t>る</a:t>
            </a:r>
            <a:endParaRPr lang="en-IN" sz="1000" dirty="0"/>
          </a:p>
        </p:txBody>
      </p:sp>
      <p:sp>
        <p:nvSpPr>
          <p:cNvPr id="29" name="TextBox 28">
            <a:extLst>
              <a:ext uri="{FF2B5EF4-FFF2-40B4-BE49-F238E27FC236}">
                <a16:creationId xmlns:a16="http://schemas.microsoft.com/office/drawing/2014/main" id="{21CDB670-29CF-A2F6-9801-B95BF164DB9B}"/>
              </a:ext>
            </a:extLst>
          </p:cNvPr>
          <p:cNvSpPr txBox="1"/>
          <p:nvPr/>
        </p:nvSpPr>
        <p:spPr>
          <a:xfrm>
            <a:off x="9468955" y="2220141"/>
            <a:ext cx="2044063" cy="553998"/>
          </a:xfrm>
          <a:prstGeom prst="rect">
            <a:avLst/>
          </a:prstGeom>
          <a:solidFill>
            <a:srgbClr val="FFEEB7"/>
          </a:solidFill>
        </p:spPr>
        <p:txBody>
          <a:bodyPr wrap="square" rtlCol="0">
            <a:spAutoFit/>
          </a:bodyPr>
          <a:lstStyle/>
          <a:p>
            <a:r>
              <a:rPr lang="ja" sz="1000" dirty="0"/>
              <a:t>破産処理中の企業で、正式な IBC </a:t>
            </a:r>
            <a:r>
              <a:rPr lang="en-US" altLang="ja" sz="1000" dirty="0"/>
              <a:t>(</a:t>
            </a:r>
            <a:r>
              <a:rPr lang="ja-JP" altLang="en-US" sz="1000" dirty="0"/>
              <a:t>インドの破産・倒産法</a:t>
            </a:r>
            <a:r>
              <a:rPr lang="en-US" altLang="ja" sz="1000" dirty="0"/>
              <a:t>)</a:t>
            </a:r>
            <a:r>
              <a:rPr lang="ja" sz="1000" dirty="0"/>
              <a:t>プロセスを通じて買収可能なもの</a:t>
            </a:r>
            <a:endParaRPr lang="en-IN" sz="1000" dirty="0"/>
          </a:p>
        </p:txBody>
      </p:sp>
      <p:sp>
        <p:nvSpPr>
          <p:cNvPr id="30" name="TextBox 29">
            <a:extLst>
              <a:ext uri="{FF2B5EF4-FFF2-40B4-BE49-F238E27FC236}">
                <a16:creationId xmlns:a16="http://schemas.microsoft.com/office/drawing/2014/main" id="{14B797B7-F8BF-F0B2-044A-7ECCB4BB1C8C}"/>
              </a:ext>
            </a:extLst>
          </p:cNvPr>
          <p:cNvSpPr txBox="1"/>
          <p:nvPr/>
        </p:nvSpPr>
        <p:spPr>
          <a:xfrm>
            <a:off x="669507" y="3456343"/>
            <a:ext cx="2044063" cy="859536"/>
          </a:xfrm>
          <a:prstGeom prst="rect">
            <a:avLst/>
          </a:prstGeom>
          <a:solidFill>
            <a:schemeClr val="bg1">
              <a:lumMod val="85000"/>
            </a:schemeClr>
          </a:solidFill>
        </p:spPr>
        <p:txBody>
          <a:bodyPr wrap="square" rtlCol="0">
            <a:noAutofit/>
          </a:bodyPr>
          <a:lstStyle/>
          <a:p>
            <a:r>
              <a:rPr lang="ja" sz="1000" dirty="0"/>
              <a:t>確立された業務、</a:t>
            </a:r>
            <a:r>
              <a:rPr lang="ja" sz="1000" b="1" dirty="0"/>
              <a:t>現地市場の知識、近代化</a:t>
            </a:r>
            <a:r>
              <a:rPr lang="ja" sz="1000" dirty="0"/>
              <a:t>または後継者主導の出口機会</a:t>
            </a:r>
            <a:r>
              <a:rPr lang="ja-JP" altLang="en-US" sz="1000" dirty="0"/>
              <a:t>の</a:t>
            </a:r>
            <a:r>
              <a:rPr lang="ja" sz="1000" dirty="0"/>
              <a:t>提供</a:t>
            </a:r>
            <a:endParaRPr lang="en-IN" sz="1000" dirty="0"/>
          </a:p>
        </p:txBody>
      </p:sp>
      <p:sp>
        <p:nvSpPr>
          <p:cNvPr id="31" name="TextBox 30">
            <a:extLst>
              <a:ext uri="{FF2B5EF4-FFF2-40B4-BE49-F238E27FC236}">
                <a16:creationId xmlns:a16="http://schemas.microsoft.com/office/drawing/2014/main" id="{2129C63A-EA03-6F0D-83D7-56C79A209FA7}"/>
              </a:ext>
            </a:extLst>
          </p:cNvPr>
          <p:cNvSpPr txBox="1"/>
          <p:nvPr/>
        </p:nvSpPr>
        <p:spPr>
          <a:xfrm>
            <a:off x="2898208" y="3456343"/>
            <a:ext cx="2044063" cy="859536"/>
          </a:xfrm>
          <a:prstGeom prst="rect">
            <a:avLst/>
          </a:prstGeom>
          <a:solidFill>
            <a:schemeClr val="bg1">
              <a:lumMod val="85000"/>
            </a:schemeClr>
          </a:solidFill>
        </p:spPr>
        <p:txBody>
          <a:bodyPr wrap="square" rtlCol="0">
            <a:noAutofit/>
          </a:bodyPr>
          <a:lstStyle/>
          <a:p>
            <a:r>
              <a:rPr lang="ja" sz="1000" b="1" dirty="0"/>
              <a:t>専門的に管理され</a:t>
            </a:r>
            <a:r>
              <a:rPr lang="ja" sz="1000" dirty="0"/>
              <a:t>、クリーンなガバナンスと戦略的な出口やパートナーシップへの準備が整ってい</a:t>
            </a:r>
            <a:r>
              <a:rPr lang="ja-JP" altLang="en-US" sz="1000" dirty="0"/>
              <a:t>る</a:t>
            </a:r>
            <a:endParaRPr lang="en-IN" sz="1000" dirty="0"/>
          </a:p>
        </p:txBody>
      </p:sp>
      <p:sp>
        <p:nvSpPr>
          <p:cNvPr id="32" name="TextBox 31">
            <a:extLst>
              <a:ext uri="{FF2B5EF4-FFF2-40B4-BE49-F238E27FC236}">
                <a16:creationId xmlns:a16="http://schemas.microsoft.com/office/drawing/2014/main" id="{30FACA9F-6C90-6812-C1AA-78D5AC407ED0}"/>
              </a:ext>
            </a:extLst>
          </p:cNvPr>
          <p:cNvSpPr txBox="1"/>
          <p:nvPr/>
        </p:nvSpPr>
        <p:spPr>
          <a:xfrm>
            <a:off x="5055132" y="3456343"/>
            <a:ext cx="2044063" cy="859536"/>
          </a:xfrm>
          <a:prstGeom prst="rect">
            <a:avLst/>
          </a:prstGeom>
          <a:solidFill>
            <a:schemeClr val="bg1">
              <a:lumMod val="85000"/>
            </a:schemeClr>
          </a:solidFill>
        </p:spPr>
        <p:txBody>
          <a:bodyPr wrap="square" rtlCol="0">
            <a:noAutofit/>
          </a:bodyPr>
          <a:lstStyle/>
          <a:p>
            <a:r>
              <a:rPr lang="ja-JP" altLang="en-US" sz="1000" dirty="0"/>
              <a:t>将来の成長トレンドに沿った、革新性、俊敏性、知的財産を豊富に備えたビジネスモデルを提供</a:t>
            </a:r>
            <a:endParaRPr lang="en-IN" sz="1000" dirty="0"/>
          </a:p>
        </p:txBody>
      </p:sp>
      <p:sp>
        <p:nvSpPr>
          <p:cNvPr id="33" name="TextBox 32">
            <a:extLst>
              <a:ext uri="{FF2B5EF4-FFF2-40B4-BE49-F238E27FC236}">
                <a16:creationId xmlns:a16="http://schemas.microsoft.com/office/drawing/2014/main" id="{648CF237-4A6B-D58B-C878-0B4C3A9C1ED4}"/>
              </a:ext>
            </a:extLst>
          </p:cNvPr>
          <p:cNvSpPr txBox="1"/>
          <p:nvPr/>
        </p:nvSpPr>
        <p:spPr>
          <a:xfrm>
            <a:off x="7275115" y="3456343"/>
            <a:ext cx="2044063" cy="861774"/>
          </a:xfrm>
          <a:prstGeom prst="rect">
            <a:avLst/>
          </a:prstGeom>
          <a:solidFill>
            <a:schemeClr val="bg1">
              <a:lumMod val="85000"/>
            </a:schemeClr>
          </a:solidFill>
        </p:spPr>
        <p:txBody>
          <a:bodyPr wrap="square" rtlCol="0">
            <a:noAutofit/>
          </a:bodyPr>
          <a:lstStyle/>
          <a:p>
            <a:r>
              <a:rPr lang="ja" sz="1000" b="1" dirty="0"/>
              <a:t>透明な財務状況、拡張可能なプラットフォーム</a:t>
            </a:r>
            <a:r>
              <a:rPr lang="ja" sz="1000" dirty="0"/>
              <a:t>、規制への精通により、支配権取引と少数株取引の両方において魅力的な企業となってい</a:t>
            </a:r>
            <a:r>
              <a:rPr lang="ja-JP" altLang="en-US" sz="1000" dirty="0"/>
              <a:t>る</a:t>
            </a:r>
            <a:endParaRPr lang="en-IN" sz="1000" dirty="0"/>
          </a:p>
        </p:txBody>
      </p:sp>
      <p:sp>
        <p:nvSpPr>
          <p:cNvPr id="34" name="TextBox 33">
            <a:extLst>
              <a:ext uri="{FF2B5EF4-FFF2-40B4-BE49-F238E27FC236}">
                <a16:creationId xmlns:a16="http://schemas.microsoft.com/office/drawing/2014/main" id="{C2365F85-3980-0CF8-72C3-0BC31DF40844}"/>
              </a:ext>
            </a:extLst>
          </p:cNvPr>
          <p:cNvSpPr txBox="1"/>
          <p:nvPr/>
        </p:nvSpPr>
        <p:spPr>
          <a:xfrm>
            <a:off x="9468955" y="3456343"/>
            <a:ext cx="2044063" cy="859536"/>
          </a:xfrm>
          <a:prstGeom prst="rect">
            <a:avLst/>
          </a:prstGeom>
          <a:solidFill>
            <a:schemeClr val="bg1">
              <a:lumMod val="85000"/>
            </a:schemeClr>
          </a:solidFill>
        </p:spPr>
        <p:txBody>
          <a:bodyPr wrap="square" rtlCol="0">
            <a:noAutofit/>
          </a:bodyPr>
          <a:lstStyle/>
          <a:p>
            <a:r>
              <a:rPr lang="ja" sz="1000"/>
              <a:t>債務が清算され、法的確実性がある</a:t>
            </a:r>
            <a:endParaRPr lang="en-IN" sz="1000"/>
          </a:p>
        </p:txBody>
      </p:sp>
      <p:sp>
        <p:nvSpPr>
          <p:cNvPr id="35" name="TextBox 34">
            <a:extLst>
              <a:ext uri="{FF2B5EF4-FFF2-40B4-BE49-F238E27FC236}">
                <a16:creationId xmlns:a16="http://schemas.microsoft.com/office/drawing/2014/main" id="{697D45A9-ADF4-CCAF-3009-775EEA28D8FE}"/>
              </a:ext>
            </a:extLst>
          </p:cNvPr>
          <p:cNvSpPr txBox="1"/>
          <p:nvPr/>
        </p:nvSpPr>
        <p:spPr>
          <a:xfrm>
            <a:off x="669507" y="1842860"/>
            <a:ext cx="10843507" cy="238061"/>
          </a:xfrm>
          <a:prstGeom prst="rect">
            <a:avLst/>
          </a:prstGeom>
          <a:solidFill>
            <a:srgbClr val="FFEEB7"/>
          </a:solidFill>
        </p:spPr>
        <p:txBody>
          <a:bodyPr wrap="none" rtlCol="0" anchor="ctr">
            <a:noAutofit/>
          </a:bodyPr>
          <a:lstStyle/>
          <a:p>
            <a:pPr algn="ctr"/>
            <a:r>
              <a:rPr lang="ja" sz="1200" b="1" dirty="0"/>
              <a:t>それは何なのか</a:t>
            </a:r>
            <a:endParaRPr lang="en-IN" sz="1200" b="1" dirty="0"/>
          </a:p>
        </p:txBody>
      </p:sp>
      <p:sp>
        <p:nvSpPr>
          <p:cNvPr id="36" name="TextBox 35">
            <a:extLst>
              <a:ext uri="{FF2B5EF4-FFF2-40B4-BE49-F238E27FC236}">
                <a16:creationId xmlns:a16="http://schemas.microsoft.com/office/drawing/2014/main" id="{5FD86D11-5F81-89FC-BA9E-DF1912FF2887}"/>
              </a:ext>
            </a:extLst>
          </p:cNvPr>
          <p:cNvSpPr txBox="1"/>
          <p:nvPr/>
        </p:nvSpPr>
        <p:spPr>
          <a:xfrm>
            <a:off x="669507" y="3073154"/>
            <a:ext cx="10843507" cy="238061"/>
          </a:xfrm>
          <a:prstGeom prst="rect">
            <a:avLst/>
          </a:prstGeom>
          <a:solidFill>
            <a:schemeClr val="bg1">
              <a:lumMod val="85000"/>
            </a:schemeClr>
          </a:solidFill>
        </p:spPr>
        <p:txBody>
          <a:bodyPr wrap="none" rtlCol="0" anchor="ctr">
            <a:noAutofit/>
          </a:bodyPr>
          <a:lstStyle/>
          <a:p>
            <a:pPr algn="ctr"/>
            <a:r>
              <a:rPr lang="ja" sz="1200" b="1"/>
              <a:t>海外のバイヤーにとって魅力的な理由</a:t>
            </a:r>
            <a:endParaRPr lang="en-IN" sz="1200" b="1"/>
          </a:p>
        </p:txBody>
      </p:sp>
      <p:graphicFrame>
        <p:nvGraphicFramePr>
          <p:cNvPr id="39" name="Chart 38">
            <a:extLst>
              <a:ext uri="{FF2B5EF4-FFF2-40B4-BE49-F238E27FC236}">
                <a16:creationId xmlns:a16="http://schemas.microsoft.com/office/drawing/2014/main" id="{95966F23-2777-8F8C-619B-5CA51729F233}"/>
              </a:ext>
            </a:extLst>
          </p:cNvPr>
          <p:cNvGraphicFramePr/>
          <p:nvPr>
            <p:extLst>
              <p:ext uri="{D42A27DB-BD31-4B8C-83A1-F6EECF244321}">
                <p14:modId xmlns:p14="http://schemas.microsoft.com/office/powerpoint/2010/main" val="218871658"/>
              </p:ext>
            </p:extLst>
          </p:nvPr>
        </p:nvGraphicFramePr>
        <p:xfrm>
          <a:off x="585627" y="4687503"/>
          <a:ext cx="10978189" cy="153378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09CA058-34AB-2049-F37E-BD45EDDE5976}"/>
              </a:ext>
            </a:extLst>
          </p:cNvPr>
          <p:cNvSpPr>
            <a:spLocks noGrp="1"/>
          </p:cNvSpPr>
          <p:nvPr>
            <p:ph type="sldNum" sz="quarter" idx="12"/>
          </p:nvPr>
        </p:nvSpPr>
        <p:spPr/>
        <p:txBody>
          <a:bodyPr/>
          <a:lstStyle/>
          <a:p>
            <a:fld id="{F57510DD-BC01-452C-839D-799B49A94BF7}" type="slidenum">
              <a:rPr lang="en-IN" smtClean="0"/>
              <a:t>9</a:t>
            </a:fld>
            <a:endParaRPr lang="en-IN"/>
          </a:p>
        </p:txBody>
      </p:sp>
    </p:spTree>
    <p:extLst>
      <p:ext uri="{BB962C8B-B14F-4D97-AF65-F5344CB8AC3E}">
        <p14:creationId xmlns:p14="http://schemas.microsoft.com/office/powerpoint/2010/main" val="13073809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S-GE">
    <a:dk1>
      <a:srgbClr val="000000"/>
    </a:dk1>
    <a:lt1>
      <a:srgbClr val="FFFFFF"/>
    </a:lt1>
    <a:dk2>
      <a:srgbClr val="D3222A"/>
    </a:dk2>
    <a:lt2>
      <a:srgbClr val="FFFFFF"/>
    </a:lt2>
    <a:accent1>
      <a:srgbClr val="D3222A"/>
    </a:accent1>
    <a:accent2>
      <a:srgbClr val="AAAAAA"/>
    </a:accent2>
    <a:accent3>
      <a:srgbClr val="AF95A4"/>
    </a:accent3>
    <a:accent4>
      <a:srgbClr val="D9D9D9"/>
    </a:accent4>
    <a:accent5>
      <a:srgbClr val="B5BF00"/>
    </a:accent5>
    <a:accent6>
      <a:srgbClr val="7E99AA"/>
    </a:accent6>
    <a:hlink>
      <a:srgbClr val="AAAAAA"/>
    </a:hlink>
    <a:folHlink>
      <a:srgbClr val="D2D2D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GE">
    <a:dk1>
      <a:srgbClr val="000000"/>
    </a:dk1>
    <a:lt1>
      <a:srgbClr val="FFFFFF"/>
    </a:lt1>
    <a:dk2>
      <a:srgbClr val="D3222A"/>
    </a:dk2>
    <a:lt2>
      <a:srgbClr val="FFFFFF"/>
    </a:lt2>
    <a:accent1>
      <a:srgbClr val="D3222A"/>
    </a:accent1>
    <a:accent2>
      <a:srgbClr val="AAAAAA"/>
    </a:accent2>
    <a:accent3>
      <a:srgbClr val="AF95A4"/>
    </a:accent3>
    <a:accent4>
      <a:srgbClr val="D9D9D9"/>
    </a:accent4>
    <a:accent5>
      <a:srgbClr val="B5BF00"/>
    </a:accent5>
    <a:accent6>
      <a:srgbClr val="7E99AA"/>
    </a:accent6>
    <a:hlink>
      <a:srgbClr val="AAAAAA"/>
    </a:hlink>
    <a:folHlink>
      <a:srgbClr val="D2D2D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98E0F45FD2F145AEFDD3DE2769B08B" ma:contentTypeVersion="3" ma:contentTypeDescription="Create a new document." ma:contentTypeScope="" ma:versionID="4fe282e5e447f7d57d906a7e12d29bbd">
  <xsd:schema xmlns:xsd="http://www.w3.org/2001/XMLSchema" xmlns:xs="http://www.w3.org/2001/XMLSchema" xmlns:p="http://schemas.microsoft.com/office/2006/metadata/properties" xmlns:ns2="cd18ab30-9efd-4572-9f86-00c399b27f4d" targetNamespace="http://schemas.microsoft.com/office/2006/metadata/properties" ma:root="true" ma:fieldsID="da1600dbd26c1cd856a455696a15ad66" ns2:_="">
    <xsd:import namespace="cd18ab30-9efd-4572-9f86-00c399b27f4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18ab30-9efd-4572-9f86-00c399b27f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161CFD-EF9C-44D9-8222-052B146661C8}">
  <ds:schemaRefs>
    <ds:schemaRef ds:uri="cd18ab30-9efd-4572-9f86-00c399b27f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595E1E-B6C0-474B-BF3C-8DBBD7C72CF7}">
  <ds:schemaRefs>
    <ds:schemaRef ds:uri="http://schemas.microsoft.com/sharepoint/v3/contenttype/forms"/>
  </ds:schemaRefs>
</ds:datastoreItem>
</file>

<file path=customXml/itemProps3.xml><?xml version="1.0" encoding="utf-8"?>
<ds:datastoreItem xmlns:ds="http://schemas.openxmlformats.org/officeDocument/2006/customXml" ds:itemID="{96D5AA3D-75F3-4EB0-A6BA-B0E90255CC12}">
  <ds:schemaRefs>
    <ds:schemaRef ds:uri="http://purl.org/dc/terms/"/>
    <ds:schemaRef ds:uri="http://purl.org/dc/elements/1.1/"/>
    <ds:schemaRef ds:uri="cd18ab30-9efd-4572-9f86-00c399b27f4d"/>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11333</TotalTime>
  <Words>10591</Words>
  <Application>Microsoft Office PowerPoint</Application>
  <PresentationFormat>ワイド画面</PresentationFormat>
  <Paragraphs>919</Paragraphs>
  <Slides>24</Slides>
  <Notes>2</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37" baseType="lpstr">
      <vt:lpstr>Aptos (Body)</vt:lpstr>
      <vt:lpstr>Meiryo UI</vt:lpstr>
      <vt:lpstr>PT Serif light</vt:lpstr>
      <vt:lpstr>Aptos</vt:lpstr>
      <vt:lpstr>Arial</vt:lpstr>
      <vt:lpstr>Calibri</vt:lpstr>
      <vt:lpstr>Cambria</vt:lpstr>
      <vt:lpstr>Lato Light</vt:lpstr>
      <vt:lpstr>Poppins</vt:lpstr>
      <vt:lpstr>Poppins SemiBold</vt:lpstr>
      <vt:lpstr>Wingdings</vt:lpstr>
      <vt:lpstr>Office Theme</vt:lpstr>
      <vt:lpstr>think-cell 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問い合わせ先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TS Nivas</dc:creator>
  <cp:lastModifiedBy>Shinji Takeuchi</cp:lastModifiedBy>
  <cp:revision>16</cp:revision>
  <dcterms:created xsi:type="dcterms:W3CDTF">2025-06-02T10:40:28Z</dcterms:created>
  <dcterms:modified xsi:type="dcterms:W3CDTF">2025-10-26T15:24:50Z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0x010100CE98E0F45FD2F145AEFDD3DE2769B08B</vt:lpwstr>
  </property>
</Properties>
</file>